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57" r:id="rId2"/>
    <p:sldId id="276" r:id="rId3"/>
    <p:sldId id="258" r:id="rId4"/>
    <p:sldId id="259" r:id="rId5"/>
    <p:sldId id="260" r:id="rId6"/>
    <p:sldId id="261" r:id="rId7"/>
    <p:sldId id="262" r:id="rId8"/>
    <p:sldId id="280" r:id="rId9"/>
    <p:sldId id="263" r:id="rId10"/>
    <p:sldId id="264" r:id="rId11"/>
    <p:sldId id="275" r:id="rId12"/>
    <p:sldId id="266" r:id="rId13"/>
    <p:sldId id="267" r:id="rId14"/>
    <p:sldId id="268" r:id="rId15"/>
    <p:sldId id="278" r:id="rId16"/>
    <p:sldId id="270" r:id="rId17"/>
    <p:sldId id="271" r:id="rId18"/>
    <p:sldId id="272" r:id="rId19"/>
    <p:sldId id="273" r:id="rId20"/>
    <p:sldId id="274" r:id="rId2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316"/>
    <a:srgbClr val="EE3000"/>
    <a:srgbClr val="E56E1F"/>
    <a:srgbClr val="E56E00"/>
    <a:srgbClr val="02B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68" d="100"/>
          <a:sy n="68" d="100"/>
        </p:scale>
        <p:origin x="81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snapToGrid="0">
      <p:cViewPr>
        <p:scale>
          <a:sx n="110" d="100"/>
          <a:sy n="110" d="100"/>
        </p:scale>
        <p:origin x="2184" y="-1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75B12-94B4-43AE-B781-EB636C75C4C3}" type="datetimeFigureOut">
              <a:rPr lang="fi-FI" smtClean="0"/>
              <a:t>30.12.2019</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F4739-A7F8-4941-9D4B-58F3C8C589E6}" type="slidenum">
              <a:rPr lang="fi-FI" smtClean="0"/>
              <a:t>‹#›</a:t>
            </a:fld>
            <a:endParaRPr lang="fi-FI"/>
          </a:p>
        </p:txBody>
      </p:sp>
    </p:spTree>
    <p:extLst>
      <p:ext uri="{BB962C8B-B14F-4D97-AF65-F5344CB8AC3E}">
        <p14:creationId xmlns:p14="http://schemas.microsoft.com/office/powerpoint/2010/main" val="37461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tk.fi/wp-content/uploads/rahavirrat.html?lang=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a:t>
            </a:fld>
            <a:endParaRPr lang="fi-FI"/>
          </a:p>
        </p:txBody>
      </p:sp>
    </p:spTree>
    <p:extLst>
      <p:ext uri="{BB962C8B-B14F-4D97-AF65-F5344CB8AC3E}">
        <p14:creationId xmlns:p14="http://schemas.microsoft.com/office/powerpoint/2010/main" val="369867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En person som förvärvsarbetar utan att vara anställd försäkras enligt lagen om pension för företagare (</a:t>
            </a:r>
            <a:r>
              <a:rPr lang="sv-SE" dirty="0" err="1"/>
              <a:t>FöPL</a:t>
            </a:r>
            <a:r>
              <a:rPr lang="sv-SE" dirty="0"/>
              <a:t>).</a:t>
            </a:r>
          </a:p>
          <a:p>
            <a:endParaRPr lang="sv-SE" dirty="0"/>
          </a:p>
          <a:p>
            <a:r>
              <a:rPr lang="sv-SE" dirty="0"/>
              <a:t>En företagare tjänar in pension enligt </a:t>
            </a:r>
            <a:r>
              <a:rPr lang="sv-SE" dirty="0" err="1"/>
              <a:t>FöPL</a:t>
            </a:r>
            <a:r>
              <a:rPr lang="sv-SE" dirty="0"/>
              <a:t> på basis av sin fastställda </a:t>
            </a:r>
            <a:r>
              <a:rPr lang="sv-SE" dirty="0" err="1"/>
              <a:t>FöPL</a:t>
            </a:r>
            <a:r>
              <a:rPr lang="sv-SE" dirty="0"/>
              <a:t>-arbetsinkomst. </a:t>
            </a:r>
            <a:r>
              <a:rPr lang="sv-SE" dirty="0" err="1"/>
              <a:t>FöPL</a:t>
            </a:r>
            <a:r>
              <a:rPr lang="sv-SE" dirty="0"/>
              <a:t>-försäkringsavgifterna bestäms också på basis av arbetsinkomsten. </a:t>
            </a:r>
          </a:p>
          <a:p>
            <a:endParaRPr lang="sv-SE" dirty="0"/>
          </a:p>
          <a:p>
            <a:r>
              <a:rPr lang="sv-SE" dirty="0" err="1"/>
              <a:t>FöPL</a:t>
            </a:r>
            <a:r>
              <a:rPr lang="sv-SE" dirty="0"/>
              <a:t>-försäkringsavgiftens storlek fastställs utgående från den genomsnittliga </a:t>
            </a:r>
            <a:r>
              <a:rPr lang="sv-SE" dirty="0" err="1"/>
              <a:t>ArPL</a:t>
            </a:r>
            <a:r>
              <a:rPr lang="sv-SE" dirty="0"/>
              <a:t>-avgiften. Staten bekostar den del av </a:t>
            </a:r>
            <a:r>
              <a:rPr lang="sv-SE" dirty="0" err="1"/>
              <a:t>FöPL</a:t>
            </a:r>
            <a:r>
              <a:rPr lang="sv-SE" dirty="0"/>
              <a:t>-pensionerna som företagarnas inbetalda försäkringsavgifter inte räcker till för att täcka.</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11</a:t>
            </a:fld>
            <a:endParaRPr lang="fi-FI"/>
          </a:p>
        </p:txBody>
      </p:sp>
    </p:spTree>
    <p:extLst>
      <p:ext uri="{BB962C8B-B14F-4D97-AF65-F5344CB8AC3E}">
        <p14:creationId xmlns:p14="http://schemas.microsoft.com/office/powerpoint/2010/main" val="144262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Försäkringen enligt lagen om pension för lantbruksföretagare (</a:t>
            </a:r>
            <a:r>
              <a:rPr lang="sv-SE" dirty="0" err="1"/>
              <a:t>LFöPL</a:t>
            </a:r>
            <a:r>
              <a:rPr lang="sv-SE" dirty="0"/>
              <a:t>) är arbetspensionsförsäkringen för jordbrukare, skogsägare, fiskare, renskötare och deras familjemedlemmar. Även stipendietagare omfattas av arbetspensionsskyddet enligt </a:t>
            </a:r>
            <a:r>
              <a:rPr lang="sv-SE" dirty="0" err="1"/>
              <a:t>LFöPL</a:t>
            </a:r>
            <a:r>
              <a:rPr lang="sv-SE" dirty="0"/>
              <a:t>. Lantbruksföretagarnas pensionsanstalt LPA sköter </a:t>
            </a:r>
            <a:r>
              <a:rPr lang="sv-SE" dirty="0" err="1"/>
              <a:t>LFöPL</a:t>
            </a:r>
            <a:r>
              <a:rPr lang="sv-SE" dirty="0"/>
              <a:t>-försäkringen.</a:t>
            </a:r>
          </a:p>
          <a:p>
            <a:endParaRPr lang="sv-SE" dirty="0"/>
          </a:p>
          <a:p>
            <a:r>
              <a:rPr lang="sv-SE" dirty="0" err="1"/>
              <a:t>LFöPL</a:t>
            </a:r>
            <a:r>
              <a:rPr lang="sv-SE" dirty="0"/>
              <a:t>-försäkringsavgiften räknas utgående från den försäkrades personliga </a:t>
            </a:r>
            <a:r>
              <a:rPr lang="sv-SE" dirty="0" err="1"/>
              <a:t>LFöPL</a:t>
            </a:r>
            <a:r>
              <a:rPr lang="sv-SE" dirty="0"/>
              <a:t>-arbetsinkomst. Avgiftsprocenten beror på åldern och arbetsinkomstens belopp. Staten bekostar den del av </a:t>
            </a:r>
            <a:r>
              <a:rPr lang="sv-SE" dirty="0" err="1"/>
              <a:t>LFöPL</a:t>
            </a:r>
            <a:r>
              <a:rPr lang="sv-SE" dirty="0"/>
              <a:t>-pensionerna som företagarnas inbetalda försäkringsavgifter inte räcker till för att täcka. </a:t>
            </a:r>
          </a:p>
          <a:p>
            <a:endParaRPr lang="sv-SE" dirty="0"/>
          </a:p>
          <a:p>
            <a:r>
              <a:rPr lang="sv-SE" dirty="0"/>
              <a:t>Källa till uppgifterna: LPA</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12</a:t>
            </a:fld>
            <a:endParaRPr lang="fi-FI"/>
          </a:p>
        </p:txBody>
      </p:sp>
    </p:spTree>
    <p:extLst>
      <p:ext uri="{BB962C8B-B14F-4D97-AF65-F5344CB8AC3E}">
        <p14:creationId xmlns:p14="http://schemas.microsoft.com/office/powerpoint/2010/main" val="129615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Sociala förmåner under oavlönade perioder har gett pensionstillväxt från och med år 2005. Med oavlönade perioder avses tider då arbetstagaren har fått antingen moderskapspenning, särskild moderskapspenning, faderskapspenning, föräldrapenning, sjukdagpenning, partiell sjukdagpenning eller specialvårdspenning, alterneringsersättning, inkomstrelaterad dagpenning, vuxenutbildningsstöd, rehabiliteringspenning eller ersättningar enligt lagen om trafikförsäkring eller lagen om olycksfallsförsäkring. </a:t>
            </a:r>
            <a:r>
              <a:rPr lang="fi-FI" dirty="0"/>
              <a:t>  </a:t>
            </a:r>
          </a:p>
          <a:p>
            <a:endParaRPr lang="sv-SE" dirty="0"/>
          </a:p>
          <a:p>
            <a:r>
              <a:rPr lang="sv-SE" dirty="0"/>
              <a:t>Pensionsdelarna som tillvuxit utgående från oavlönade perioder finansieras gemensamt. Pensionsanstalterna ansvarar gemensamt för kostnaderna, som fördelas mellan pensionsanstalterna i proportion till de lönesummor som är försäkrade hos dem</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13</a:t>
            </a:fld>
            <a:endParaRPr lang="fi-FI"/>
          </a:p>
        </p:txBody>
      </p:sp>
    </p:spTree>
    <p:extLst>
      <p:ext uri="{BB962C8B-B14F-4D97-AF65-F5344CB8AC3E}">
        <p14:creationId xmlns:p14="http://schemas.microsoft.com/office/powerpoint/2010/main" val="320006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För </a:t>
            </a:r>
            <a:r>
              <a:rPr lang="sv-SE" dirty="0" err="1"/>
              <a:t>StPEL</a:t>
            </a:r>
            <a:r>
              <a:rPr lang="sv-SE" dirty="0"/>
              <a:t>-förmån som betalas vid sidan av arbetspension har pension tillvuxit enligt </a:t>
            </a:r>
            <a:r>
              <a:rPr lang="sv-SE" dirty="0" err="1"/>
              <a:t>StPEL</a:t>
            </a:r>
            <a:r>
              <a:rPr lang="sv-SE" dirty="0"/>
              <a:t> (lagen om pensionsersättning som ska betalas av statens medel för tiden för vård av barn under 3 år eller för tiden för studier) från och med år 2005. </a:t>
            </a:r>
          </a:p>
          <a:p>
            <a:endParaRPr lang="sv-SE" dirty="0"/>
          </a:p>
          <a:p>
            <a:r>
              <a:rPr lang="sv-SE" dirty="0" err="1"/>
              <a:t>StPEL</a:t>
            </a:r>
            <a:r>
              <a:rPr lang="sv-SE" dirty="0"/>
              <a:t>-förmån tillväxer till en person som med anledning av vård av eget barn är förhindrad att förvärvsarbeta och får hemvårdsstöd för vård av eget barn eller har avlagt lägre eller högre högskoleexamen eller yrkeshögskoleexamen eller har avlagt en yrkesinriktad grundexamen.</a:t>
            </a:r>
            <a:r>
              <a:rPr lang="fi-FI" dirty="0"/>
              <a:t>  </a:t>
            </a:r>
            <a:r>
              <a:rPr lang="sv-SE" dirty="0"/>
              <a:t>Förmånen tillväxer utifrån en kalkylmässig inkomst. </a:t>
            </a:r>
          </a:p>
          <a:p>
            <a:endParaRPr lang="sv-SE" dirty="0"/>
          </a:p>
          <a:p>
            <a:r>
              <a:rPr lang="sv-SE" dirty="0"/>
              <a:t>Staten ersätter </a:t>
            </a:r>
            <a:r>
              <a:rPr lang="sv-SE" dirty="0" err="1"/>
              <a:t>StPEL</a:t>
            </a:r>
            <a:r>
              <a:rPr lang="sv-SE" dirty="0"/>
              <a:t>-förmånens belopp till den pensionsanstalt som betalat ut förmånen.</a:t>
            </a:r>
          </a:p>
          <a:p>
            <a:endParaRPr lang="sv-SE" dirty="0"/>
          </a:p>
          <a:p>
            <a:r>
              <a:rPr lang="sv-SE" dirty="0"/>
              <a:t>År 2018 var </a:t>
            </a:r>
            <a:r>
              <a:rPr lang="sv-SE" dirty="0" err="1"/>
              <a:t>StPEL</a:t>
            </a:r>
            <a:r>
              <a:rPr lang="sv-SE" dirty="0"/>
              <a:t>-förmånsutgiften 6,90 miljon euro, vilket är ca 0,01 procent av arbetspensionsutgiften, men det förutspås att den stabiliseras till ca 2,3 procent av pensionsutgiften till och med år 2080.</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14</a:t>
            </a:fld>
            <a:endParaRPr lang="fi-FI"/>
          </a:p>
        </p:txBody>
      </p:sp>
    </p:spTree>
    <p:extLst>
      <p:ext uri="{BB962C8B-B14F-4D97-AF65-F5344CB8AC3E}">
        <p14:creationId xmlns:p14="http://schemas.microsoft.com/office/powerpoint/2010/main" val="71167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Systemet för utkomstskydd för arbetslösa betalar arbetspensionssystemet ersättning för kostnader för inkomstrelaterade förmåner under oavlönade perioder redan när pensionen tillväxer.</a:t>
            </a:r>
          </a:p>
          <a:p>
            <a:endParaRPr lang="sv-SE" dirty="0"/>
          </a:p>
          <a:p>
            <a:r>
              <a:rPr lang="sv-SE" dirty="0"/>
              <a:t>Arbetslöshetsgraden: källa Statistikcentralen.</a:t>
            </a:r>
          </a:p>
          <a:p>
            <a:endParaRPr lang="en-US"/>
          </a:p>
          <a:p>
            <a:endParaRPr lang="fi-FI"/>
          </a:p>
        </p:txBody>
      </p:sp>
      <p:sp>
        <p:nvSpPr>
          <p:cNvPr id="4" name="Dian numeron paikkamerkki 3"/>
          <p:cNvSpPr>
            <a:spLocks noGrp="1"/>
          </p:cNvSpPr>
          <p:nvPr>
            <p:ph type="sldNum" sz="quarter" idx="10"/>
          </p:nvPr>
        </p:nvSpPr>
        <p:spPr/>
        <p:txBody>
          <a:bodyPr/>
          <a:lstStyle/>
          <a:p>
            <a:fld id="{0BFF4739-A7F8-4941-9D4B-58F3C8C589E6}" type="slidenum">
              <a:rPr lang="fi-FI" smtClean="0"/>
              <a:t>15</a:t>
            </a:fld>
            <a:endParaRPr lang="fi-FI"/>
          </a:p>
        </p:txBody>
      </p:sp>
    </p:spTree>
    <p:extLst>
      <p:ext uri="{BB962C8B-B14F-4D97-AF65-F5344CB8AC3E}">
        <p14:creationId xmlns:p14="http://schemas.microsoft.com/office/powerpoint/2010/main" val="2972031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Pensionstillgångarna åren 2007-2012 består av summan av verksamhetskapitalet och av ansvarsskulden som används vid solvensberäkningen.  Från och med år 2013 består pensionstillgångarna av solvenskapitalet och ansvarsskulden. </a:t>
            </a:r>
          </a:p>
          <a:p>
            <a:endParaRPr lang="sv-SE" dirty="0"/>
          </a:p>
          <a:p>
            <a:r>
              <a:rPr lang="sv-SE" dirty="0"/>
              <a:t>Det viktigaste måttet på solvensen till och med år 2012 är verksamhetskapitalet och från och med år 2013 solvenskapitalet. Verksamhetskapitalet räknas som differensen mellan tillgångar och skulder enligt verkligt värde. Verksamhetskapitalet består av eget kapital, ackumulerade bokslutsdispositioner, värderingsdifferenser och ofördelat tilläggsförsäkringsansvar. Solvenskapitalet består av verksamhetskapitalet och utjämningsbeloppet, som är pensionsanstaltens buffert mot försäkringsrörelsens risker.</a:t>
            </a:r>
          </a:p>
          <a:p>
            <a:endParaRPr lang="sv-SE" dirty="0"/>
          </a:p>
          <a:p>
            <a:r>
              <a:rPr lang="sv-SE" dirty="0"/>
              <a:t>Ansvarsskulden är en i bokslutet antecknad uppskattning av arbetspensionsförsäkringsbolagets framtida pensionsutgift till den del den är fonderad. Utjämningsavsättningen är arbetspensionsbolagens gemensamma buffert med vilken finansieringen av de pensionsdelar som bekostas gemensamt garanteras också i svårare konjunkturlägen. </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16</a:t>
            </a:fld>
            <a:endParaRPr lang="fi-FI"/>
          </a:p>
        </p:txBody>
      </p:sp>
    </p:spTree>
    <p:extLst>
      <p:ext uri="{BB962C8B-B14F-4D97-AF65-F5344CB8AC3E}">
        <p14:creationId xmlns:p14="http://schemas.microsoft.com/office/powerpoint/2010/main" val="364160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Arbetsgivare med verksamhet som omfattas av </a:t>
            </a:r>
            <a:r>
              <a:rPr lang="sv-SE" dirty="0" err="1"/>
              <a:t>ArPL</a:t>
            </a:r>
            <a:r>
              <a:rPr lang="sv-SE" dirty="0"/>
              <a:t> kan ordna sina anställdas pensionsskydd i ett arbetspensionsförsäkringsbolag, en pensionskassa eller en pensionsstiftelse. Sjömanspensionskassan försäkrar verksamhet som omfattas av </a:t>
            </a:r>
            <a:r>
              <a:rPr lang="sv-SE" dirty="0" err="1"/>
              <a:t>SjPL</a:t>
            </a:r>
            <a:r>
              <a:rPr lang="sv-SE" dirty="0"/>
              <a:t>. </a:t>
            </a:r>
          </a:p>
          <a:p>
            <a:endParaRPr lang="sv-SE" dirty="0"/>
          </a:p>
          <a:p>
            <a:r>
              <a:rPr lang="sv-SE" dirty="0"/>
              <a:t>Oberoende av vilken typ av pensionsanstalt det gäller, dimensioneras avgiften så att den tillsammans med avkastningen av placeringarna täcker det pensionsansvar som ska fonderas under året, de löpande pensioner som bekostas gemensamt, omkostnaderna och de förluster som beror på uteblivna försäkringsavgifter. </a:t>
            </a:r>
          </a:p>
          <a:p>
            <a:endParaRPr lang="sv-SE" dirty="0"/>
          </a:p>
          <a:p>
            <a:r>
              <a:rPr lang="sv-SE" dirty="0"/>
              <a:t>Arbetsgivaravgiften varierar mellan pensionsanstalterna och i vissa pensionsanstaltstyper också mellan olika arbetsgivare inom samma pensionsanstalt. Avtalsarbetsgivare som har en försäkring i ett arbetspensionsförsäkringsbolag kan få sänkt avgift tack vare kundåterbäringar, som är olika för olika arbetsgivare. Stora arbetsgivares avgifter påverkas av antalet fall av arbetsoförmåga som arbetsgivaren haft de tidigare åren. I pensionsstiftelser och -kassor är försäkringsavgiften en understödsavgift.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17</a:t>
            </a:fld>
            <a:endParaRPr lang="fi-FI"/>
          </a:p>
        </p:txBody>
      </p:sp>
    </p:spTree>
    <p:extLst>
      <p:ext uri="{BB962C8B-B14F-4D97-AF65-F5344CB8AC3E}">
        <p14:creationId xmlns:p14="http://schemas.microsoft.com/office/powerpoint/2010/main" val="163337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Social- och hälsovårdsministeriet fastställer procentsatserna för arbetspensionsavgifterna årligen. </a:t>
            </a:r>
          </a:p>
          <a:p>
            <a:endParaRPr lang="sv-SE" dirty="0"/>
          </a:p>
          <a:p>
            <a:pPr defTabSz="457200" fontAlgn="base">
              <a:lnSpc>
                <a:spcPct val="85000"/>
              </a:lnSpc>
              <a:spcBef>
                <a:spcPct val="30000"/>
              </a:spcBef>
              <a:spcAft>
                <a:spcPct val="0"/>
              </a:spcAft>
              <a:defRPr/>
            </a:pPr>
            <a:r>
              <a:rPr lang="sv-SE" dirty="0"/>
              <a:t>Avgiften till Keva omfattar en lönebaserad och pensionsutgiftsbaserad del.</a:t>
            </a:r>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r>
              <a:rPr lang="sv-SE" dirty="0"/>
              <a:t>Utöver kyrkans avgift dessutom pensionsfondsavgift, som är 5 % av kyrkoskatten år 2019.</a:t>
            </a:r>
          </a:p>
          <a:p>
            <a:endParaRPr lang="sv-SE" dirty="0"/>
          </a:p>
          <a:p>
            <a:pPr>
              <a:lnSpc>
                <a:spcPct val="20000"/>
              </a:lnSpc>
            </a:pPr>
            <a:endParaRPr lang="fi-FI" dirty="0"/>
          </a:p>
          <a:p>
            <a:r>
              <a:rPr lang="sv-SE" dirty="0"/>
              <a:t>Procentsatserna för företagares och lantbruksföretagares avgifter är knutna till den genomsnittliga </a:t>
            </a:r>
            <a:r>
              <a:rPr lang="sv-SE" dirty="0" err="1"/>
              <a:t>ArPL</a:t>
            </a:r>
            <a:r>
              <a:rPr lang="sv-SE" dirty="0"/>
              <a:t>-avgiften. </a:t>
            </a:r>
          </a:p>
          <a:p>
            <a:endParaRPr lang="fi-FI" dirty="0"/>
          </a:p>
          <a:p>
            <a:r>
              <a:rPr lang="sv-SE" dirty="0"/>
              <a:t>Avgiftsprocenten för en företagare som fyllt 53 år träder i kraft från och med början av året som följer på det då  53 års ålder uppnåtts och fortsätter till slutet av den kalendermånad, som företagaren fyller 63 år.</a:t>
            </a:r>
          </a:p>
          <a:p>
            <a:pPr>
              <a:lnSpc>
                <a:spcPct val="20000"/>
              </a:lnSpc>
            </a:pPr>
            <a:endParaRPr lang="fi-FI" dirty="0"/>
          </a:p>
          <a:p>
            <a:pPr>
              <a:lnSpc>
                <a:spcPct val="20000"/>
              </a:lnSpc>
            </a:pPr>
            <a:endParaRPr lang="fi-FI" dirty="0"/>
          </a:p>
          <a:p>
            <a:r>
              <a:rPr lang="sv-SE" dirty="0"/>
              <a:t>Rabatten på </a:t>
            </a:r>
            <a:r>
              <a:rPr lang="sv-SE" dirty="0" err="1"/>
              <a:t>FöPL</a:t>
            </a:r>
            <a:r>
              <a:rPr lang="sv-SE" dirty="0"/>
              <a:t>-avgiften för nya företagare är 22 procent.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18</a:t>
            </a:fld>
            <a:endParaRPr lang="fi-FI"/>
          </a:p>
        </p:txBody>
      </p:sp>
    </p:spTree>
    <p:extLst>
      <p:ext uri="{BB962C8B-B14F-4D97-AF65-F5344CB8AC3E}">
        <p14:creationId xmlns:p14="http://schemas.microsoft.com/office/powerpoint/2010/main" val="45795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Med avgiftens ålderspensions-</a:t>
            </a:r>
            <a:r>
              <a:rPr lang="sv-SE" baseline="0" dirty="0"/>
              <a:t> och</a:t>
            </a:r>
            <a:r>
              <a:rPr lang="sv-SE" dirty="0"/>
              <a:t> sjukpensionsdelar samlas pengar in för fondering för framtida pensioner. Med avgiftens utjämningsdel däremot bekostas pensioner som betalas samma år till den del de inte har fonderats i förväg. </a:t>
            </a:r>
          </a:p>
          <a:p>
            <a:endParaRPr lang="sv-SE" dirty="0"/>
          </a:p>
          <a:p>
            <a:r>
              <a:rPr lang="sv-SE" dirty="0"/>
              <a:t>Siffrorna i tabellen är genomsnittliga. Om försäkringen har tecknats i ett arbetspensionsförsäkringsbolag inverkar arbetsgivarens storlek på arbetsgivaravgiften. Tillfälliga arbetsgivare betalar försäkringsavgiften enligt en fast procentsats för sina anställda. Små avtalsarbetsgivare betalar en försäkringsavgift enligt en fast grundtariff. Stora arbetsgivares avgifter beror på antalet sjukpensioner till arbetsgivarens egna anställda.</a:t>
            </a:r>
            <a:r>
              <a:rPr lang="fi-FI" dirty="0"/>
              <a:t>  </a:t>
            </a:r>
            <a:r>
              <a:rPr lang="sv-SE" dirty="0"/>
              <a:t>Avtalsarbetsgivares avgifter påverkas av kundåterbäringen, som i sin tur är beroende av avkastningen av pensionsanstaltens placeringsverksamhet och kundförhållandets längd. Därtill är det möjligt att få rabatt på avgiftens andra delar om omkostnaderna är små eller det skett avgiftsförluster. </a:t>
            </a:r>
          </a:p>
          <a:p>
            <a:endParaRPr lang="sv-SE" dirty="0"/>
          </a:p>
          <a:p>
            <a:r>
              <a:rPr lang="sv-SE" dirty="0"/>
              <a:t>Arbetstagarens andel av avgiften är större för 53-62 åringar. Arbetsgivaren betalar hela avgiften till arbetspensionsförsäkringsbolaget och drar av arbetstagarens andel av lönen. I den genomsnittliga avgiften för arbetsgivare har den genomsnittliga andelen av 53-62-åringar beaktats.</a:t>
            </a:r>
            <a:endParaRPr lang="fi-FI"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19</a:t>
            </a:fld>
            <a:endParaRPr lang="fi-FI"/>
          </a:p>
        </p:txBody>
      </p:sp>
    </p:spTree>
    <p:extLst>
      <p:ext uri="{BB962C8B-B14F-4D97-AF65-F5344CB8AC3E}">
        <p14:creationId xmlns:p14="http://schemas.microsoft.com/office/powerpoint/2010/main" val="1250484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Åren 1962–1992 betalade endast arbetsgivarna arbetspensionsavgift. Avgiftsnivån var till en början låg, men den började stiga på 1970-talet. </a:t>
            </a:r>
          </a:p>
          <a:p>
            <a:endParaRPr lang="fi-FI" dirty="0"/>
          </a:p>
          <a:p>
            <a:r>
              <a:rPr lang="sv-SE" dirty="0"/>
              <a:t>Från och med år 1993 började också löntagarna betala en del och på samma gång blev det överenskommet att höjningarna av avgiften fördelar sig hälften på arbetsgivarna och hälften på arbetstagarna.</a:t>
            </a:r>
          </a:p>
          <a:p>
            <a:endParaRPr lang="fi-FI" dirty="0"/>
          </a:p>
          <a:p>
            <a:r>
              <a:rPr lang="sv-SE" dirty="0"/>
              <a:t>Åren 2005–2017 var avgiftsprocenten för arbetstagare som fyllt 53 år högre än för yngre. Fr.o.m. år 2017 är avgiftsprocenten för 53–62-åriga arbetstagare högre än yngre.</a:t>
            </a:r>
          </a:p>
          <a:p>
            <a:endParaRPr lang="fi-FI" dirty="0"/>
          </a:p>
          <a:p>
            <a:r>
              <a:rPr lang="sv-SE" dirty="0"/>
              <a:t>År 2017 överfördes 0,2 procentenheter av avgiften från arbetsgivarens avgift till arbetstagarens avgift i och med det s.k. konkurrenskraftsavtalet</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20</a:t>
            </a:fld>
            <a:endParaRPr lang="fi-FI"/>
          </a:p>
        </p:txBody>
      </p:sp>
    </p:spTree>
    <p:extLst>
      <p:ext uri="{BB962C8B-B14F-4D97-AF65-F5344CB8AC3E}">
        <p14:creationId xmlns:p14="http://schemas.microsoft.com/office/powerpoint/2010/main" val="308147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a:t>
            </a:fld>
            <a:endParaRPr lang="fi-FI"/>
          </a:p>
        </p:txBody>
      </p:sp>
      <p:sp>
        <p:nvSpPr>
          <p:cNvPr id="5" name="Huomautusten paikkamerkki 2"/>
          <p:cNvSpPr>
            <a:spLocks noGrp="1"/>
          </p:cNvSpPr>
          <p:nvPr>
            <p:ph type="body" idx="3"/>
          </p:nvPr>
        </p:nvSpPr>
        <p:spPr>
          <a:xfrm>
            <a:off x="867960" y="4777613"/>
            <a:ext cx="5385270" cy="3552616"/>
          </a:xfrm>
        </p:spPr>
        <p:txBody>
          <a:bodyPr/>
          <a:lstStyle/>
          <a:p>
            <a:pPr defTabSz="457200" fontAlgn="base">
              <a:lnSpc>
                <a:spcPct val="85000"/>
              </a:lnSpc>
              <a:spcBef>
                <a:spcPct val="30000"/>
              </a:spcBef>
              <a:spcAft>
                <a:spcPct val="0"/>
              </a:spcAft>
              <a:defRPr/>
            </a:pPr>
            <a:r>
              <a:rPr lang="sv-SE" dirty="0"/>
              <a:t>År 2018 minskade pensionstillgångarna inom arbetspensionssystemet med 6,1 miljarder euro och uppgick vid årets slut till 196,2 miljarder euro.</a:t>
            </a:r>
            <a:endParaRPr lang="fi-FI" dirty="0"/>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r>
              <a:rPr lang="sv-SE" dirty="0"/>
              <a:t>Pensionsskyddscentralens visualisering åskådliggör tillgångarna och penningflödet inom arbetspensionssystemet. Välj vilket år du vill studera och se hur pensionspengarna har rört sig. </a:t>
            </a:r>
          </a:p>
          <a:p>
            <a:pPr defTabSz="457200" fontAlgn="base">
              <a:lnSpc>
                <a:spcPct val="85000"/>
              </a:lnSpc>
              <a:spcBef>
                <a:spcPct val="30000"/>
              </a:spcBef>
              <a:spcAft>
                <a:spcPct val="0"/>
              </a:spcAft>
              <a:defRPr/>
            </a:pPr>
            <a:endParaRPr lang="fi-FI" dirty="0"/>
          </a:p>
          <a:p>
            <a:r>
              <a:rPr lang="fi-FI" dirty="0" err="1"/>
              <a:t>Länka</a:t>
            </a:r>
            <a:r>
              <a:rPr lang="fi-FI" dirty="0"/>
              <a:t> </a:t>
            </a:r>
            <a:r>
              <a:rPr lang="fi-FI" dirty="0" err="1"/>
              <a:t>till</a:t>
            </a:r>
            <a:r>
              <a:rPr lang="fi-FI" dirty="0"/>
              <a:t> </a:t>
            </a:r>
            <a:r>
              <a:rPr lang="fi-FI" dirty="0" err="1"/>
              <a:t>visualiseringen</a:t>
            </a:r>
            <a:r>
              <a:rPr lang="fi-FI" dirty="0"/>
              <a:t>: </a:t>
            </a:r>
          </a:p>
          <a:p>
            <a:r>
              <a:rPr lang="fi-FI" u="sng" dirty="0">
                <a:hlinkClick r:id="rId3"/>
              </a:rPr>
              <a:t>https://www.etk.fi/wp-content/uploads/rahavirrat.html?lang=se</a:t>
            </a:r>
            <a:endParaRPr lang="fi-FI" dirty="0"/>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endParaRPr lang="fi-FI" b="1" dirty="0"/>
          </a:p>
          <a:p>
            <a:endParaRPr lang="fi-FI" dirty="0"/>
          </a:p>
        </p:txBody>
      </p:sp>
    </p:spTree>
    <p:extLst>
      <p:ext uri="{BB962C8B-B14F-4D97-AF65-F5344CB8AC3E}">
        <p14:creationId xmlns:p14="http://schemas.microsoft.com/office/powerpoint/2010/main" val="49391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Pensioner kan finansieras genom ett fördelningssystem, ett fonderingssystem eller genom en kombination av dessa. </a:t>
            </a:r>
            <a:endParaRPr lang="fi-FI" dirty="0"/>
          </a:p>
          <a:p>
            <a:endParaRPr lang="fi-FI" dirty="0"/>
          </a:p>
          <a:p>
            <a:r>
              <a:rPr lang="sv-SE" dirty="0"/>
              <a:t>I ett fördelningssystem täcker pensionsavgifterna och eventuella andra finansieringskällor årligen hela pensionsutgiften och omkostnaderna. Avgiften och förmånen riktas till olika generationer. Systemet är enkelt, men om pensionsutgifterna stiger mycket, blir också avgifterna högre. Avgifterna ska betalas också då ekonomin är ansträngd.</a:t>
            </a:r>
          </a:p>
          <a:p>
            <a:endParaRPr lang="sv-SE" dirty="0"/>
          </a:p>
          <a:p>
            <a:r>
              <a:rPr lang="sv-SE" dirty="0"/>
              <a:t>I ett fonderande system fonderas förmånen vid intjäningstidpunkten, och avgiften och förmånen riktas då till samma generation. Placeringsintäkterna från fonderna möjliggör en lägre pensionsavgift.</a:t>
            </a:r>
            <a:r>
              <a:rPr lang="fi-FI" dirty="0"/>
              <a:t>  </a:t>
            </a:r>
            <a:r>
              <a:rPr lang="sv-SE" dirty="0"/>
              <a:t>I systemet ingår dock en risk för placeringsförluster.</a:t>
            </a:r>
          </a:p>
          <a:p>
            <a:endParaRPr lang="sv-SE" dirty="0"/>
          </a:p>
          <a:p>
            <a:r>
              <a:rPr lang="sv-SE" dirty="0"/>
              <a:t>Pensioner enligt lagen om pension för arbetstagare (</a:t>
            </a:r>
            <a:r>
              <a:rPr lang="sv-SE" dirty="0" err="1"/>
              <a:t>ArPL</a:t>
            </a:r>
            <a:r>
              <a:rPr lang="sv-SE" dirty="0"/>
              <a:t>) och lagen om sjömanspensioner (</a:t>
            </a:r>
            <a:r>
              <a:rPr lang="sv-SE" dirty="0" err="1"/>
              <a:t>SjPL</a:t>
            </a:r>
            <a:r>
              <a:rPr lang="sv-SE" dirty="0"/>
              <a:t>) finansieras med ett partiellt fonderande system, där pensionsutgiften täcks partiellt med fonder och partiellt med avgifter för det aktuella året. Detta system är flexibelt och med hjälp av fonden kan avgiftsnivån justeras. Det partiellt fonderande systemet innehåller dock en risk för att systemet blir komplicerat</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3</a:t>
            </a:fld>
            <a:endParaRPr lang="fi-FI"/>
          </a:p>
        </p:txBody>
      </p:sp>
    </p:spTree>
    <p:extLst>
      <p:ext uri="{BB962C8B-B14F-4D97-AF65-F5344CB8AC3E}">
        <p14:creationId xmlns:p14="http://schemas.microsoft.com/office/powerpoint/2010/main" val="80781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Pensioner enligt lagen om pension för arbetstagare (</a:t>
            </a:r>
            <a:r>
              <a:rPr lang="sv-SE" dirty="0" err="1"/>
              <a:t>ArPL</a:t>
            </a:r>
            <a:r>
              <a:rPr lang="sv-SE" dirty="0"/>
              <a:t>) och lagen om pension för sjömän (</a:t>
            </a:r>
            <a:r>
              <a:rPr lang="sv-SE" dirty="0" err="1"/>
              <a:t>SjPL</a:t>
            </a:r>
            <a:r>
              <a:rPr lang="sv-SE" dirty="0"/>
              <a:t>) finansieras med ett partiellt fonderande system. Indelningen i en fonderad del och en gemensamt finansierad del (s.k. utjämningsdel) görs på den enskilda pensionens nivå.</a:t>
            </a:r>
          </a:p>
          <a:p>
            <a:endParaRPr lang="sv-SE" dirty="0"/>
          </a:p>
          <a:p>
            <a:r>
              <a:rPr lang="sv-SE" dirty="0"/>
              <a:t>Pensionsanstalterna ansvarar gemensamt för kostnaderna av utjämningsdelen. Den pensionsanstalt som försäkrat arbetsinkomsterna ansvarar för den fonderande delen.  </a:t>
            </a:r>
          </a:p>
          <a:p>
            <a:endParaRPr lang="sv-SE" dirty="0"/>
          </a:p>
          <a:p>
            <a:r>
              <a:rPr lang="sv-SE" dirty="0"/>
              <a:t>Ålderspensionen fonderas så länge den försäkrade fortsätter arbeta.</a:t>
            </a:r>
            <a:r>
              <a:rPr lang="fi-FI" dirty="0"/>
              <a:t>  </a:t>
            </a:r>
            <a:r>
              <a:rPr lang="sv-SE" dirty="0"/>
              <a:t>Varje pensionsanstalt ansvarar för den andel av den fonderade delen som tillvuxit på basis av inkomster som försäkrats hos pensionsanstalten.</a:t>
            </a:r>
          </a:p>
          <a:p>
            <a:endParaRPr lang="sv-SE" dirty="0"/>
          </a:p>
          <a:p>
            <a:r>
              <a:rPr lang="sv-SE" dirty="0"/>
              <a:t>Sjukpensionen fonderas vid pensionens begynnelsetidpunkt. För den fonderande delen svarar de pensionsanstalter där pensionstagaren har varit försäkrad under kostnadsfördelningens granskningsperiod, vilket är de två år som föregår pensionsfallsåret.</a:t>
            </a:r>
          </a:p>
          <a:p>
            <a:endParaRPr lang="sv-SE" dirty="0"/>
          </a:p>
          <a:p>
            <a:r>
              <a:rPr lang="sv-SE" dirty="0"/>
              <a:t>Endast ålders- och sjukpensionerna har en fonderad del, familje- och deltidspensionerna finansieras däremot helt och hållet med fördelningssystemet.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4</a:t>
            </a:fld>
            <a:endParaRPr lang="fi-FI"/>
          </a:p>
        </p:txBody>
      </p:sp>
    </p:spTree>
    <p:extLst>
      <p:ext uri="{BB962C8B-B14F-4D97-AF65-F5344CB8AC3E}">
        <p14:creationId xmlns:p14="http://schemas.microsoft.com/office/powerpoint/2010/main" val="132750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Pensioner inom den privata sektorn tjänas in enligt lagen om pension för arbetstagare (</a:t>
            </a:r>
            <a:r>
              <a:rPr lang="sv-SE" dirty="0" err="1"/>
              <a:t>ArPL</a:t>
            </a:r>
            <a:r>
              <a:rPr lang="sv-SE" dirty="0"/>
              <a:t>), lagen om sjömanspensioner (</a:t>
            </a:r>
            <a:r>
              <a:rPr lang="sv-SE" dirty="0" err="1"/>
              <a:t>SjPL</a:t>
            </a:r>
            <a:r>
              <a:rPr lang="sv-SE" dirty="0"/>
              <a:t>), samt lagen om pension för företagare (</a:t>
            </a:r>
            <a:r>
              <a:rPr lang="sv-SE" dirty="0" err="1"/>
              <a:t>FöPL</a:t>
            </a:r>
            <a:r>
              <a:rPr lang="sv-SE" dirty="0"/>
              <a:t>) och lagen om pension för lantbruksföretagare (</a:t>
            </a:r>
            <a:r>
              <a:rPr lang="sv-SE" dirty="0" err="1"/>
              <a:t>LFöPL</a:t>
            </a:r>
            <a:r>
              <a:rPr lang="sv-SE" dirty="0"/>
              <a:t>).  </a:t>
            </a:r>
          </a:p>
          <a:p>
            <a:endParaRPr lang="sv-SE" dirty="0"/>
          </a:p>
          <a:p>
            <a:r>
              <a:rPr lang="sv-SE" dirty="0"/>
              <a:t>Arbetstagarnas pensioner (</a:t>
            </a:r>
            <a:r>
              <a:rPr lang="sv-SE" dirty="0" err="1"/>
              <a:t>ArPL</a:t>
            </a:r>
            <a:r>
              <a:rPr lang="sv-SE" dirty="0"/>
              <a:t>, </a:t>
            </a:r>
            <a:r>
              <a:rPr lang="sv-SE" dirty="0" err="1"/>
              <a:t>SjPL</a:t>
            </a:r>
            <a:r>
              <a:rPr lang="sv-SE" dirty="0"/>
              <a:t>) finansieras med det partiellt fonderande systemet medan företagarnas pensioner (</a:t>
            </a:r>
            <a:r>
              <a:rPr lang="sv-SE" dirty="0" err="1"/>
              <a:t>FöPL</a:t>
            </a:r>
            <a:r>
              <a:rPr lang="sv-SE" dirty="0"/>
              <a:t>, </a:t>
            </a:r>
            <a:r>
              <a:rPr lang="sv-SE" dirty="0" err="1"/>
              <a:t>LFöPL</a:t>
            </a:r>
            <a:r>
              <a:rPr lang="sv-SE" dirty="0"/>
              <a:t>) fonderas med fördelningssystemet. I företagarnas pensioner är även staten med som en finansieringskälla i den utsträckning som de insamlade avgifterna inte räcker till för att täcka pensionsutgiften. Dessutom en knapp tredjedel av </a:t>
            </a:r>
            <a:r>
              <a:rPr lang="sv-SE" dirty="0" err="1"/>
              <a:t>SjPL</a:t>
            </a:r>
            <a:r>
              <a:rPr lang="sv-SE" dirty="0"/>
              <a:t>-pensionsutgiften bekostas ur statsbudgeten.</a:t>
            </a:r>
          </a:p>
          <a:p>
            <a:endParaRPr lang="sv-SE" dirty="0"/>
          </a:p>
          <a:p>
            <a:r>
              <a:rPr lang="sv-SE" dirty="0"/>
              <a:t>Den offentliga sektorns pensioner  (</a:t>
            </a:r>
            <a:r>
              <a:rPr lang="sv-SE" dirty="0" err="1"/>
              <a:t>OffPL</a:t>
            </a:r>
            <a:r>
              <a:rPr lang="sv-SE" dirty="0"/>
              <a:t>) finansieras med fördelningssystem som har inbyggda buffertfonder. Statens pensioner finansieras också med statens skatteinkomster.</a:t>
            </a:r>
          </a:p>
          <a:p>
            <a:endParaRPr lang="sv-SE" dirty="0"/>
          </a:p>
          <a:p>
            <a:r>
              <a:rPr lang="sv-SE" dirty="0"/>
              <a:t>Till de offentliga pensionssystemen hör kommunernas pensioner, statens pensioner, Finlands evangelisk-lutherska kyrkas pensioner  och pensioner enligt mindre system, såsom pensioner för anställda av Folkpensionsanstalten, ortodoxa kyrkan, Finlands Bank och Ålands landskapsregering.</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5</a:t>
            </a:fld>
            <a:endParaRPr lang="fi-FI"/>
          </a:p>
        </p:txBody>
      </p:sp>
    </p:spTree>
    <p:extLst>
      <p:ext uri="{BB962C8B-B14F-4D97-AF65-F5344CB8AC3E}">
        <p14:creationId xmlns:p14="http://schemas.microsoft.com/office/powerpoint/2010/main" val="2080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Verkställigheten av arbetspensionerna har decentraliserats på flera pensionsanstalter. Det finns flera pensionsanstalter som försäkrar </a:t>
            </a:r>
            <a:r>
              <a:rPr lang="sv-SE" dirty="0" err="1"/>
              <a:t>ArPL</a:t>
            </a:r>
            <a:r>
              <a:rPr lang="sv-SE" dirty="0"/>
              <a:t>- och </a:t>
            </a:r>
            <a:r>
              <a:rPr lang="sv-SE" dirty="0" err="1"/>
              <a:t>FöPL</a:t>
            </a:r>
            <a:r>
              <a:rPr lang="sv-SE" dirty="0"/>
              <a:t>-pensioner, medan pensioner enligt andra pensionslagar försäkras i en pensionsanstalt som har grundats enligt respektive lag.</a:t>
            </a:r>
            <a:r>
              <a:rPr lang="fi-FI" dirty="0"/>
              <a:t>  </a:t>
            </a:r>
            <a:r>
              <a:rPr lang="sv-SE" dirty="0"/>
              <a:t>Under sin tid i arbetslivet kan en pensionstagare ha tjänat in pension som flera olika pensionsanstalter finansiellt ansvarar för. </a:t>
            </a:r>
            <a:endParaRPr lang="fi-FI" dirty="0"/>
          </a:p>
          <a:p>
            <a:r>
              <a:rPr lang="sv-SE" dirty="0"/>
              <a:t>I regel behöver pensionssökanden inte ansöka om ett pensionsbeslut från fler än en pensionsanstalt. Enligt principen om sista pensionsanstalt (VILMA) betalas pensionstagarens hela pension ut av en enda pensionsanstalt, som alltså betalar pensionsdelar enligt olika lagar också för andra pensionsanstalters räkning. Pensionsdelar som pensionsanstalter betalat ut för varandras räkning avstäms vid en kostnadsfördelning som verkställs av Pensionsskyddscentralen.</a:t>
            </a:r>
            <a:endParaRPr lang="fi-FI" dirty="0"/>
          </a:p>
          <a:p>
            <a:r>
              <a:rPr lang="sv-SE" dirty="0"/>
              <a:t>I kostnadsfördelningen för år 2017 deltog 6 pensionsförsäkringsbolag, 13 pensionsstiftelser och 6 pensionskassor samt Keva (pensioner inom den offentliga sektorn), Lantbruksföretagarnas pensionsanstalt (LPA, </a:t>
            </a:r>
            <a:r>
              <a:rPr lang="sv-SE" dirty="0" err="1"/>
              <a:t>LFöPL</a:t>
            </a:r>
            <a:r>
              <a:rPr lang="sv-SE" dirty="0"/>
              <a:t>-pensioner) och Sjömanspensionskassan (SPK, </a:t>
            </a:r>
            <a:r>
              <a:rPr lang="sv-SE" dirty="0" err="1"/>
              <a:t>SjPL</a:t>
            </a:r>
            <a:r>
              <a:rPr lang="sv-SE" dirty="0"/>
              <a:t>-pensioner). I kostnadsfördelningen deltog också pensionskassan för prästerskapet inom den ortodoxa kyrkan, Finlands Bank och Ålands landskapsregering, som också finansierar vissa pensionsdelar som ska bekostas gemensamt, såsom pensionsdelar som tillvuxit under oavlönade perioder. Dessa pensionsanstalter står dock utanför förfarandet enligt principen om sista pensionsanstalt, vilket innebär att pensionssökanden ska ansöka om pension som tillvuxit hos dessa pensionsanstalter separat hos respektive pensionsanstalt.</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6</a:t>
            </a:fld>
            <a:endParaRPr lang="fi-FI"/>
          </a:p>
        </p:txBody>
      </p:sp>
    </p:spTree>
    <p:extLst>
      <p:ext uri="{BB962C8B-B14F-4D97-AF65-F5344CB8AC3E}">
        <p14:creationId xmlns:p14="http://schemas.microsoft.com/office/powerpoint/2010/main" val="19887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Enligt principen om sista försäkringsanstalt (VILMA) betalas hela pensionen av den pensionsanstalt där pensionstagaren senast varit försäkrad innan pensionen började. </a:t>
            </a:r>
            <a:r>
              <a:rPr lang="fi-FI" dirty="0"/>
              <a:t>  </a:t>
            </a:r>
            <a:r>
              <a:rPr lang="sv-SE" dirty="0"/>
              <a:t>Pensionen delas in i delar enligt vilken lag de tjänats in. Även andra pensionsanstalter kan ha ansvar för dessa delar. Pensionsskyddscentralen (PSC) gör årligen en kostnadsfördelning för pensionerna mellan pensionsanstalterna. I kostnadsfördelningen ingår sex olika avräkningar.</a:t>
            </a:r>
          </a:p>
          <a:p>
            <a:endParaRPr lang="sv-SE" dirty="0"/>
          </a:p>
          <a:p>
            <a:r>
              <a:rPr lang="sv-SE" dirty="0"/>
              <a:t>Kostnaderna för pensionsdelarna som finansieras gemensamt fördelas mellan pensionsanstalterna. I </a:t>
            </a:r>
            <a:r>
              <a:rPr lang="sv-SE" dirty="0" err="1"/>
              <a:t>ArPL</a:t>
            </a:r>
            <a:r>
              <a:rPr lang="sv-SE" dirty="0"/>
              <a:t>-</a:t>
            </a:r>
            <a:r>
              <a:rPr lang="sv-SE" dirty="0" err="1"/>
              <a:t>SjPL</a:t>
            </a:r>
            <a:r>
              <a:rPr lang="sv-SE" dirty="0"/>
              <a:t>-VILMA-pensionsavräkningen utreds också de fonderade pensionsdelar som betalats för en annan pensionsanstalts räkning. I kostnadsfördelningen för </a:t>
            </a:r>
            <a:r>
              <a:rPr lang="sv-SE" dirty="0" err="1"/>
              <a:t>FöPL</a:t>
            </a:r>
            <a:r>
              <a:rPr lang="sv-SE" dirty="0"/>
              <a:t>-pensionerna avstäms de pensioner som gemensamt finansieras av </a:t>
            </a:r>
            <a:r>
              <a:rPr lang="sv-SE" dirty="0" err="1"/>
              <a:t>FöPL</a:t>
            </a:r>
            <a:r>
              <a:rPr lang="sv-SE" dirty="0"/>
              <a:t>-pensionsanstalterna samt fördelas statens andel av </a:t>
            </a:r>
            <a:r>
              <a:rPr lang="sv-SE" dirty="0" err="1"/>
              <a:t>FöPL</a:t>
            </a:r>
            <a:r>
              <a:rPr lang="sv-SE" dirty="0"/>
              <a:t>-pensionsutgiften mellan pensionsanstalterna. Pension tillväxer också på basis av vissa sociala förmåner. Den pensionen finansieras gemensamt av pensionsanstalterna och kostnaderna för den avstäms i kostnadsfördelningen för oavlönade perioder. </a:t>
            </a:r>
          </a:p>
          <a:p>
            <a:endParaRPr lang="sv-SE" dirty="0"/>
          </a:p>
          <a:p>
            <a:r>
              <a:rPr lang="sv-SE"/>
              <a:t>Sysselsättningsfonden </a:t>
            </a:r>
            <a:r>
              <a:rPr lang="sv-SE" dirty="0"/>
              <a:t>betalar avgifter till pensionssystemet för att täcka kostnaderna för pensionsskydd som tillväxer för vissa sociala förmåner. Staten bekostar de pensionsdelar som tillvuxit enligt lagen om pensionsersättning som ska betalas av statens medel för tiden för vård av barn under tre år eller för tiden för studier (</a:t>
            </a:r>
            <a:r>
              <a:rPr lang="sv-SE" dirty="0" err="1"/>
              <a:t>StPEL</a:t>
            </a:r>
            <a:r>
              <a:rPr lang="sv-SE" dirty="0"/>
              <a:t>). PSC fördelar dessa avgiftsdelar till pensionsanstalterna i separata avräkningar. PSC gör också en avräkning av pensionsanstalternas andelar av PSC:s kostnader</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7</a:t>
            </a:fld>
            <a:endParaRPr lang="fi-FI"/>
          </a:p>
        </p:txBody>
      </p:sp>
    </p:spTree>
    <p:extLst>
      <p:ext uri="{BB962C8B-B14F-4D97-AF65-F5344CB8AC3E}">
        <p14:creationId xmlns:p14="http://schemas.microsoft.com/office/powerpoint/2010/main" val="26610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I Finland finansieras den lagstadgade arbetspensionen huvudsakligen med arbetspensionsavgifter som arbetsgivare, arbetstagare, företagare och lantbruksföretagare betalar, och med fonder som uppkommit av avgifterna och fondernas avkastning. </a:t>
            </a:r>
          </a:p>
          <a:p>
            <a:endParaRPr lang="sv-SE" dirty="0"/>
          </a:p>
          <a:p>
            <a:r>
              <a:rPr lang="sv-SE" dirty="0"/>
              <a:t>Enligt vissa pensionslagar betalar staten en andel. Även Sysselsättningsfonden deltar i kostnaderna för arbetspensionssystemet. </a:t>
            </a:r>
          </a:p>
          <a:p>
            <a:endParaRPr lang="sv-SE" dirty="0"/>
          </a:p>
          <a:p>
            <a:r>
              <a:rPr lang="sv-SE" dirty="0"/>
              <a:t>Genom PSC cirkulerade ca 1,4 miljarder euro i kostnadsfördelningen för år 2018. </a:t>
            </a:r>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9</a:t>
            </a:fld>
            <a:endParaRPr lang="fi-FI"/>
          </a:p>
        </p:txBody>
      </p:sp>
    </p:spTree>
    <p:extLst>
      <p:ext uri="{BB962C8B-B14F-4D97-AF65-F5344CB8AC3E}">
        <p14:creationId xmlns:p14="http://schemas.microsoft.com/office/powerpoint/2010/main" val="289152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Utbetalda </a:t>
            </a:r>
            <a:r>
              <a:rPr lang="sv-SE" dirty="0" err="1"/>
              <a:t>ArPL</a:t>
            </a:r>
            <a:r>
              <a:rPr lang="sv-SE" dirty="0"/>
              <a:t>- och </a:t>
            </a:r>
            <a:r>
              <a:rPr lang="sv-SE" dirty="0" err="1"/>
              <a:t>SjPL</a:t>
            </a:r>
            <a:r>
              <a:rPr lang="sv-SE" dirty="0"/>
              <a:t>-pensioner samt de gemensamt finansierade pensionernas andel åren 2001-2018. Siffrorna innehåller överskjutande </a:t>
            </a:r>
            <a:r>
              <a:rPr lang="sv-SE" dirty="0" err="1"/>
              <a:t>SjPL</a:t>
            </a:r>
            <a:r>
              <a:rPr lang="sv-SE" dirty="0"/>
              <a:t>-del och APL-tilläggspensionsskydd men inte pensionsdelar som tjänats in under oavlönade perioder.</a:t>
            </a:r>
          </a:p>
          <a:p>
            <a:endParaRPr lang="sv-SE" dirty="0"/>
          </a:p>
          <a:p>
            <a:r>
              <a:rPr lang="sv-SE" dirty="0"/>
              <a:t>Sjömanspensionskassan finansierar helt och hållet den del av </a:t>
            </a:r>
            <a:r>
              <a:rPr lang="sv-SE" dirty="0" err="1"/>
              <a:t>SjPL</a:t>
            </a:r>
            <a:r>
              <a:rPr lang="sv-SE" dirty="0"/>
              <a:t>-pensionen som överstiger </a:t>
            </a:r>
            <a:r>
              <a:rPr lang="sv-SE" dirty="0" err="1"/>
              <a:t>ArPL</a:t>
            </a:r>
            <a:r>
              <a:rPr lang="sv-SE" dirty="0"/>
              <a:t>-pensionsskyddet. Den kallas överskjutande </a:t>
            </a:r>
            <a:r>
              <a:rPr lang="sv-SE" dirty="0" err="1"/>
              <a:t>SjPL</a:t>
            </a:r>
            <a:r>
              <a:rPr lang="sv-SE" dirty="0"/>
              <a:t>-del.</a:t>
            </a:r>
            <a:endParaRPr lang="en-US" dirty="0"/>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10</a:t>
            </a:fld>
            <a:endParaRPr lang="fi-FI"/>
          </a:p>
        </p:txBody>
      </p:sp>
    </p:spTree>
    <p:extLst>
      <p:ext uri="{BB962C8B-B14F-4D97-AF65-F5344CB8AC3E}">
        <p14:creationId xmlns:p14="http://schemas.microsoft.com/office/powerpoint/2010/main" val="306348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
            <a:ext cx="9216000" cy="6912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1017844"/>
            <a:ext cx="9216000" cy="4337664"/>
          </a:xfrm>
          <a:prstGeom prst="rect">
            <a:avLst/>
          </a:prstGeom>
        </p:spPr>
      </p:pic>
      <p:sp>
        <p:nvSpPr>
          <p:cNvPr id="2" name="Otsikko 1"/>
          <p:cNvSpPr>
            <a:spLocks noGrp="1"/>
          </p:cNvSpPr>
          <p:nvPr>
            <p:ph type="ctrTitle"/>
          </p:nvPr>
        </p:nvSpPr>
        <p:spPr>
          <a:xfrm>
            <a:off x="1158240" y="1290003"/>
            <a:ext cx="6832800" cy="2387600"/>
          </a:xfrm>
          <a:noFill/>
        </p:spPr>
        <p:txBody>
          <a:bodyPr anchor="ctr">
            <a:noAutofit/>
          </a:bodyPr>
          <a:lstStyle>
            <a:lvl1pPr algn="ctr">
              <a:defRPr sz="3200">
                <a:solidFill>
                  <a:schemeClr val="bg1"/>
                </a:solidFill>
              </a:defRPr>
            </a:lvl1pPr>
          </a:lstStyle>
          <a:p>
            <a:r>
              <a:rPr lang="fi-FI"/>
              <a:t>Muokkaa perustyyl. napsautt.</a:t>
            </a:r>
            <a:endParaRPr lang="fi-FI" dirty="0"/>
          </a:p>
        </p:txBody>
      </p:sp>
      <p:sp>
        <p:nvSpPr>
          <p:cNvPr id="3" name="Alaotsikko 2"/>
          <p:cNvSpPr>
            <a:spLocks noGrp="1"/>
          </p:cNvSpPr>
          <p:nvPr>
            <p:ph type="subTitle" idx="1" hasCustomPrompt="1"/>
          </p:nvPr>
        </p:nvSpPr>
        <p:spPr>
          <a:xfrm>
            <a:off x="1143000" y="3810000"/>
            <a:ext cx="6832800" cy="1280160"/>
          </a:xfrm>
          <a:noFill/>
        </p:spPr>
        <p:txBody>
          <a:bodyPr anchor="ctr">
            <a:no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Etunimi Sukunimi</a:t>
            </a:r>
          </a:p>
        </p:txBody>
      </p:sp>
      <p:pic>
        <p:nvPicPr>
          <p:cNvPr id="10" name="Kuva 9" descr="etk-logo-sve.png"/>
          <p:cNvPicPr>
            <a:picLocks noChangeAspect="1"/>
          </p:cNvPicPr>
          <p:nvPr userDrawn="1"/>
        </p:nvPicPr>
        <p:blipFill>
          <a:blip r:embed="rId4"/>
          <a:stretch>
            <a:fillRect/>
          </a:stretch>
        </p:blipFill>
        <p:spPr>
          <a:xfrm>
            <a:off x="2923200" y="5724000"/>
            <a:ext cx="3186000" cy="513871"/>
          </a:xfrm>
          <a:prstGeom prst="rect">
            <a:avLst/>
          </a:prstGeom>
        </p:spPr>
      </p:pic>
    </p:spTree>
    <p:extLst>
      <p:ext uri="{BB962C8B-B14F-4D97-AF65-F5344CB8AC3E}">
        <p14:creationId xmlns:p14="http://schemas.microsoft.com/office/powerpoint/2010/main" val="18976668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891753" y="6451505"/>
            <a:ext cx="145954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5127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42761391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6912000"/>
          </a:xfrm>
          <a:prstGeom prst="rect">
            <a:avLst/>
          </a:prstGeom>
          <a:ln>
            <a:noFill/>
          </a:ln>
        </p:spPr>
      </p:pic>
      <p:pic>
        <p:nvPicPr>
          <p:cNvPr id="8" name="Kuva 7"/>
          <p:cNvPicPr>
            <a:picLocks noChangeAspect="1"/>
          </p:cNvPicPr>
          <p:nvPr userDrawn="1"/>
        </p:nvPicPr>
        <p:blipFill>
          <a:blip r:embed="rId3"/>
          <a:stretch>
            <a:fillRect/>
          </a:stretch>
        </p:blipFill>
        <p:spPr>
          <a:xfrm>
            <a:off x="-398" y="1018799"/>
            <a:ext cx="9216000" cy="4337664"/>
          </a:xfrm>
          <a:prstGeom prst="rect">
            <a:avLst/>
          </a:prstGeom>
        </p:spPr>
      </p:pic>
      <p:pic>
        <p:nvPicPr>
          <p:cNvPr id="4" name="Kuva 3"/>
          <p:cNvPicPr>
            <a:picLocks noChangeAspect="1"/>
          </p:cNvPicPr>
          <p:nvPr userDrawn="1"/>
        </p:nvPicPr>
        <p:blipFill>
          <a:blip r:embed="rId4"/>
          <a:stretch>
            <a:fillRect/>
          </a:stretch>
        </p:blipFill>
        <p:spPr>
          <a:xfrm>
            <a:off x="8705249" y="6490800"/>
            <a:ext cx="292633" cy="286537"/>
          </a:xfrm>
          <a:prstGeom prst="rect">
            <a:avLst/>
          </a:prstGeom>
        </p:spPr>
      </p:pic>
      <p:sp>
        <p:nvSpPr>
          <p:cNvPr id="6" name="Otsikko 1"/>
          <p:cNvSpPr>
            <a:spLocks noGrp="1"/>
          </p:cNvSpPr>
          <p:nvPr>
            <p:ph type="ctrTitle" hasCustomPrompt="1"/>
          </p:nvPr>
        </p:nvSpPr>
        <p:spPr>
          <a:xfrm>
            <a:off x="965728"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2802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286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5"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49" y="6490800"/>
            <a:ext cx="292633" cy="286537"/>
          </a:xfrm>
          <a:prstGeom prst="rect">
            <a:avLst/>
          </a:prstGeom>
        </p:spPr>
      </p:pic>
      <p:sp>
        <p:nvSpPr>
          <p:cNvPr id="17" name="Päivämäärän paikkamerkki 7"/>
          <p:cNvSpPr>
            <a:spLocks noGrp="1"/>
          </p:cNvSpPr>
          <p:nvPr>
            <p:ph type="dt" sz="half" idx="10"/>
          </p:nvPr>
        </p:nvSpPr>
        <p:spPr>
          <a:xfrm>
            <a:off x="5872899" y="6451505"/>
            <a:ext cx="1478401"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8"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11096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6" name="Päivämäärän paikkamerkki 7"/>
          <p:cNvSpPr>
            <a:spLocks noGrp="1"/>
          </p:cNvSpPr>
          <p:nvPr>
            <p:ph type="dt" sz="half" idx="2"/>
          </p:nvPr>
        </p:nvSpPr>
        <p:spPr>
          <a:xfrm>
            <a:off x="5948313" y="6451505"/>
            <a:ext cx="1402987"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290424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2"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49" y="6490800"/>
            <a:ext cx="292633" cy="286537"/>
          </a:xfrm>
          <a:prstGeom prst="rect">
            <a:avLst/>
          </a:prstGeom>
        </p:spPr>
      </p:pic>
      <p:sp>
        <p:nvSpPr>
          <p:cNvPr id="14" name="Päivämäärän paikkamerkki 7"/>
          <p:cNvSpPr>
            <a:spLocks noGrp="1"/>
          </p:cNvSpPr>
          <p:nvPr>
            <p:ph type="dt" sz="half" idx="2"/>
          </p:nvPr>
        </p:nvSpPr>
        <p:spPr>
          <a:xfrm>
            <a:off x="5901179" y="6451505"/>
            <a:ext cx="1450121"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15"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42748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2" name="Otsikon paikkamerkki 1"/>
          <p:cNvSpPr>
            <a:spLocks noGrp="1"/>
          </p:cNvSpPr>
          <p:nvPr>
            <p:ph type="title"/>
          </p:nvPr>
        </p:nvSpPr>
        <p:spPr>
          <a:xfrm>
            <a:off x="628650" y="122400"/>
            <a:ext cx="7886700" cy="1325563"/>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630800"/>
            <a:ext cx="7886700" cy="4351338"/>
          </a:xfrm>
          <a:prstGeom prst="rect">
            <a:avLst/>
          </a:prstGeom>
        </p:spPr>
        <p:txBody>
          <a:bodyPr vert="horz" lIns="91440" tIns="45720" rIns="91440" bIns="45720" rtlCol="0">
            <a:noAutofit/>
          </a:bodyPr>
          <a:lstStyle/>
          <a:p>
            <a:pPr lvl="0"/>
            <a:r>
              <a:rPr lang="fi-FI" dirty="0"/>
              <a:t>Muokkaa tekstin perustyylejä</a:t>
            </a:r>
          </a:p>
          <a:p>
            <a:pPr marL="742950" marR="0" lvl="1" indent="-230400" algn="l" defTabSz="457200" rtl="0" eaLnBrk="1" fontAlgn="base" latinLnBrk="0" hangingPunct="1">
              <a:lnSpc>
                <a:spcPct val="100000"/>
              </a:lnSpc>
              <a:spcBef>
                <a:spcPct val="20000"/>
              </a:spcBef>
              <a:spcAft>
                <a:spcPts val="600"/>
              </a:spcAft>
              <a:buClrTx/>
              <a:buSzTx/>
              <a:buFont typeface="Arial"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143000" marR="0" lvl="2" indent="-228600" algn="l" defTabSz="457200" rtl="0" eaLnBrk="1" fontAlgn="base" latinLnBrk="0" hangingPunct="1">
              <a:lnSpc>
                <a:spcPct val="100000"/>
              </a:lnSpc>
              <a:spcBef>
                <a:spcPct val="20000"/>
              </a:spcBef>
              <a:spcAft>
                <a:spcPts val="600"/>
              </a:spcAft>
              <a:buClrTx/>
              <a:buSzTx/>
              <a:buFont typeface="Verdana" pitchFamily="34"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600200" marR="0" lvl="3"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2057400" marR="0" lvl="4"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49" y="6490800"/>
            <a:ext cx="292633" cy="286537"/>
          </a:xfrm>
          <a:prstGeom prst="rect">
            <a:avLst/>
          </a:prstGeom>
        </p:spPr>
      </p:pic>
      <p:sp>
        <p:nvSpPr>
          <p:cNvPr id="8" name="Päivämäärän paikkamerkki 7"/>
          <p:cNvSpPr>
            <a:spLocks noGrp="1"/>
          </p:cNvSpPr>
          <p:nvPr>
            <p:ph type="dt" sz="half" idx="2"/>
          </p:nvPr>
        </p:nvSpPr>
        <p:spPr>
          <a:xfrm>
            <a:off x="5910606" y="6451505"/>
            <a:ext cx="1440694" cy="365125"/>
          </a:xfrm>
          <a:prstGeom prst="rect">
            <a:avLst/>
          </a:prstGeom>
        </p:spPr>
        <p:txBody>
          <a:bodyPr vert="horz" lIns="91440" tIns="45720" rIns="91440" bIns="45720" rtlCol="0" anchor="ctr"/>
          <a:lstStyle>
            <a:lvl1pPr algn="l">
              <a:defRPr sz="1400">
                <a:solidFill>
                  <a:schemeClr val="bg1"/>
                </a:solidFill>
              </a:defRPr>
            </a:lvl1pPr>
          </a:lstStyle>
          <a:p>
            <a:r>
              <a:rPr lang="en-US"/>
              <a:t>01.01.2016</a:t>
            </a:r>
            <a:endParaRPr lang="fi-FI" dirty="0"/>
          </a:p>
        </p:txBody>
      </p:sp>
      <p:sp>
        <p:nvSpPr>
          <p:cNvPr id="9"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PENSIONSSKYDDSCENTRALEN</a:t>
            </a:r>
            <a:endParaRPr lang="fi-FI" sz="1300" dirty="0"/>
          </a:p>
        </p:txBody>
      </p:sp>
    </p:spTree>
    <p:extLst>
      <p:ext uri="{BB962C8B-B14F-4D97-AF65-F5344CB8AC3E}">
        <p14:creationId xmlns:p14="http://schemas.microsoft.com/office/powerpoint/2010/main" val="38689731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7" r:id="rId4"/>
    <p:sldLayoutId id="2147483652" r:id="rId5"/>
    <p:sldLayoutId id="2147483654" r:id="rId6"/>
    <p:sldLayoutId id="2147483655" r:id="rId7"/>
  </p:sldLayoutIdLst>
  <p:hf hdr="0" dt="0"/>
  <p:txStyles>
    <p:title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a:t>Kostnadsfördelningen</a:t>
            </a:r>
            <a:r>
              <a:rPr lang="fi-FI" dirty="0"/>
              <a:t> </a:t>
            </a:r>
            <a:br>
              <a:rPr lang="fi-FI" dirty="0"/>
            </a:br>
            <a:r>
              <a:rPr lang="fi-FI" dirty="0"/>
              <a:t>i </a:t>
            </a:r>
            <a:r>
              <a:rPr lang="fi-FI" dirty="0" err="1"/>
              <a:t>bilder</a:t>
            </a:r>
            <a:endParaRPr lang="fi-FI" dirty="0"/>
          </a:p>
        </p:txBody>
      </p:sp>
      <p:sp>
        <p:nvSpPr>
          <p:cNvPr id="3" name="Alaotsikko 2"/>
          <p:cNvSpPr>
            <a:spLocks noGrp="1"/>
          </p:cNvSpPr>
          <p:nvPr>
            <p:ph type="subTitle" idx="1"/>
          </p:nvPr>
        </p:nvSpPr>
        <p:spPr>
          <a:xfrm>
            <a:off x="1143000" y="3217566"/>
            <a:ext cx="6832800" cy="1280160"/>
          </a:xfrm>
        </p:spPr>
        <p:txBody>
          <a:bodyPr/>
          <a:lstStyle/>
          <a:p>
            <a:pPr algn="l"/>
            <a:r>
              <a:rPr lang="sv-SE" dirty="0"/>
              <a:t>Bildpaketet innehåller central information om finansieringen av arbetspensionssystemet och kostnadsfördelningen 16.12.2019</a:t>
            </a:r>
          </a:p>
          <a:p>
            <a:pPr algn="l"/>
            <a:endParaRPr lang="fi-FI" dirty="0"/>
          </a:p>
        </p:txBody>
      </p:sp>
    </p:spTree>
    <p:extLst>
      <p:ext uri="{BB962C8B-B14F-4D97-AF65-F5344CB8AC3E}">
        <p14:creationId xmlns:p14="http://schemas.microsoft.com/office/powerpoint/2010/main" val="71211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14" name="Otsikko 1"/>
          <p:cNvSpPr>
            <a:spLocks noGrp="1"/>
          </p:cNvSpPr>
          <p:nvPr>
            <p:ph type="title"/>
          </p:nvPr>
        </p:nvSpPr>
        <p:spPr>
          <a:xfrm>
            <a:off x="785804" y="92681"/>
            <a:ext cx="7443989" cy="1143000"/>
          </a:xfrm>
        </p:spPr>
        <p:txBody>
          <a:bodyPr/>
          <a:lstStyle/>
          <a:p>
            <a:r>
              <a:rPr lang="sv-SE" dirty="0"/>
              <a:t>Utbetalda </a:t>
            </a:r>
            <a:r>
              <a:rPr lang="sv-SE" dirty="0" err="1"/>
              <a:t>ArPL</a:t>
            </a:r>
            <a:r>
              <a:rPr lang="sv-SE" dirty="0"/>
              <a:t>- och </a:t>
            </a:r>
            <a:r>
              <a:rPr lang="sv-SE" dirty="0" err="1"/>
              <a:t>SjPL</a:t>
            </a:r>
            <a:r>
              <a:rPr lang="sv-SE" dirty="0"/>
              <a:t>-pensioner </a:t>
            </a:r>
            <a:br>
              <a:rPr lang="sv-SE" dirty="0"/>
            </a:br>
            <a:r>
              <a:rPr lang="sv-SE" dirty="0"/>
              <a:t>åren 2001–2018</a:t>
            </a:r>
          </a:p>
        </p:txBody>
      </p:sp>
      <p:pic>
        <p:nvPicPr>
          <p:cNvPr id="2" name="Kuva 1">
            <a:extLst>
              <a:ext uri="{FF2B5EF4-FFF2-40B4-BE49-F238E27FC236}">
                <a16:creationId xmlns:a16="http://schemas.microsoft.com/office/drawing/2014/main" id="{E13A073E-0524-4E54-80E7-DD9F8E71C92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5804" y="1235681"/>
            <a:ext cx="7974259" cy="5072312"/>
          </a:xfrm>
          <a:prstGeom prst="rect">
            <a:avLst/>
          </a:prstGeom>
        </p:spPr>
      </p:pic>
    </p:spTree>
    <p:extLst>
      <p:ext uri="{BB962C8B-B14F-4D97-AF65-F5344CB8AC3E}">
        <p14:creationId xmlns:p14="http://schemas.microsoft.com/office/powerpoint/2010/main" val="193988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11</a:t>
            </a:fld>
            <a:endParaRPr lang="fi-FI" dirty="0"/>
          </a:p>
        </p:txBody>
      </p:sp>
      <p:sp>
        <p:nvSpPr>
          <p:cNvPr id="5" name="Alatunnisteen paikkamerkki 4"/>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1002515" y="104296"/>
            <a:ext cx="7627937" cy="1143000"/>
          </a:xfrm>
        </p:spPr>
        <p:txBody>
          <a:bodyPr/>
          <a:lstStyle/>
          <a:p>
            <a:r>
              <a:rPr lang="sv-SE" dirty="0"/>
              <a:t>Pensionsutgiften enligt FöPL och statens </a:t>
            </a:r>
            <a:br>
              <a:rPr lang="sv-SE" dirty="0"/>
            </a:br>
            <a:r>
              <a:rPr lang="sv-SE" dirty="0"/>
              <a:t>andel åren 1990–2018</a:t>
            </a:r>
          </a:p>
        </p:txBody>
      </p:sp>
      <p:pic>
        <p:nvPicPr>
          <p:cNvPr id="2" name="Kuva 1">
            <a:extLst>
              <a:ext uri="{FF2B5EF4-FFF2-40B4-BE49-F238E27FC236}">
                <a16:creationId xmlns:a16="http://schemas.microsoft.com/office/drawing/2014/main" id="{0020C92D-ABD5-4B4F-AF3B-F77EA4945D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4039" y="1348498"/>
            <a:ext cx="7419475" cy="4993057"/>
          </a:xfrm>
          <a:prstGeom prst="rect">
            <a:avLst/>
          </a:prstGeom>
        </p:spPr>
      </p:pic>
    </p:spTree>
    <p:extLst>
      <p:ext uri="{BB962C8B-B14F-4D97-AF65-F5344CB8AC3E}">
        <p14:creationId xmlns:p14="http://schemas.microsoft.com/office/powerpoint/2010/main" val="303886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8" name="Otsikko 1"/>
          <p:cNvSpPr>
            <a:spLocks noGrp="1"/>
          </p:cNvSpPr>
          <p:nvPr>
            <p:ph type="title"/>
          </p:nvPr>
        </p:nvSpPr>
        <p:spPr>
          <a:xfrm>
            <a:off x="1025875" y="0"/>
            <a:ext cx="7627937" cy="1143000"/>
          </a:xfrm>
        </p:spPr>
        <p:txBody>
          <a:bodyPr/>
          <a:lstStyle/>
          <a:p>
            <a:r>
              <a:rPr lang="sv-SE" dirty="0"/>
              <a:t>Pensionsutgiften enligt LFöPL och statens andel åren 1990–2018 </a:t>
            </a:r>
          </a:p>
        </p:txBody>
      </p:sp>
      <p:pic>
        <p:nvPicPr>
          <p:cNvPr id="2" name="Kuva 1">
            <a:extLst>
              <a:ext uri="{FF2B5EF4-FFF2-40B4-BE49-F238E27FC236}">
                <a16:creationId xmlns:a16="http://schemas.microsoft.com/office/drawing/2014/main" id="{B141B31A-8668-4033-AE8D-BA56C3E331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8240" y="1143000"/>
            <a:ext cx="8303472" cy="5297883"/>
          </a:xfrm>
          <a:prstGeom prst="rect">
            <a:avLst/>
          </a:prstGeom>
        </p:spPr>
      </p:pic>
    </p:spTree>
    <p:extLst>
      <p:ext uri="{BB962C8B-B14F-4D97-AF65-F5344CB8AC3E}">
        <p14:creationId xmlns:p14="http://schemas.microsoft.com/office/powerpoint/2010/main" val="32055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22" name="Otsikko 3"/>
          <p:cNvSpPr>
            <a:spLocks noGrp="1"/>
          </p:cNvSpPr>
          <p:nvPr>
            <p:ph type="title"/>
          </p:nvPr>
        </p:nvSpPr>
        <p:spPr>
          <a:xfrm>
            <a:off x="459893" y="111633"/>
            <a:ext cx="7627937" cy="1143000"/>
          </a:xfrm>
        </p:spPr>
        <p:txBody>
          <a:bodyPr/>
          <a:lstStyle/>
          <a:p>
            <a:r>
              <a:rPr lang="sv-SE" dirty="0"/>
              <a:t>Pensionsdelar som betalats för oavlönade perioder åren 2006–2018</a:t>
            </a:r>
          </a:p>
        </p:txBody>
      </p:sp>
      <p:pic>
        <p:nvPicPr>
          <p:cNvPr id="2" name="Kuva 1">
            <a:extLst>
              <a:ext uri="{FF2B5EF4-FFF2-40B4-BE49-F238E27FC236}">
                <a16:creationId xmlns:a16="http://schemas.microsoft.com/office/drawing/2014/main" id="{4C1E51A9-AE90-4EC2-98AC-09A46587AE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0590" y="1254633"/>
            <a:ext cx="8486368" cy="4925995"/>
          </a:xfrm>
          <a:prstGeom prst="rect">
            <a:avLst/>
          </a:prstGeom>
        </p:spPr>
      </p:pic>
    </p:spTree>
    <p:extLst>
      <p:ext uri="{BB962C8B-B14F-4D97-AF65-F5344CB8AC3E}">
        <p14:creationId xmlns:p14="http://schemas.microsoft.com/office/powerpoint/2010/main" val="316864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2"/>
          <p:cNvSpPr>
            <a:spLocks noGrp="1"/>
          </p:cNvSpPr>
          <p:nvPr>
            <p:ph type="title"/>
          </p:nvPr>
        </p:nvSpPr>
        <p:spPr>
          <a:xfrm>
            <a:off x="1234416" y="173490"/>
            <a:ext cx="7627937" cy="1143000"/>
          </a:xfrm>
        </p:spPr>
        <p:txBody>
          <a:bodyPr/>
          <a:lstStyle/>
          <a:p>
            <a:r>
              <a:rPr lang="sv-SE" dirty="0"/>
              <a:t>Förmåner som betalats enligt </a:t>
            </a:r>
            <a:r>
              <a:rPr lang="sv-SE" dirty="0" err="1"/>
              <a:t>StPEL</a:t>
            </a:r>
            <a:r>
              <a:rPr lang="sv-SE" dirty="0"/>
              <a:t> </a:t>
            </a:r>
            <a:br>
              <a:rPr lang="sv-SE" dirty="0"/>
            </a:br>
            <a:r>
              <a:rPr lang="sv-SE" dirty="0"/>
              <a:t>åren 2006–2018</a:t>
            </a:r>
          </a:p>
        </p:txBody>
      </p:sp>
      <p:pic>
        <p:nvPicPr>
          <p:cNvPr id="2" name="Kuva 1">
            <a:extLst>
              <a:ext uri="{FF2B5EF4-FFF2-40B4-BE49-F238E27FC236}">
                <a16:creationId xmlns:a16="http://schemas.microsoft.com/office/drawing/2014/main" id="{6D9C761E-4ED0-4FD5-A984-F53ACEBE2F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2577" y="1080970"/>
            <a:ext cx="7230483" cy="5206435"/>
          </a:xfrm>
          <a:prstGeom prst="rect">
            <a:avLst/>
          </a:prstGeom>
        </p:spPr>
      </p:pic>
    </p:spTree>
    <p:extLst>
      <p:ext uri="{BB962C8B-B14F-4D97-AF65-F5344CB8AC3E}">
        <p14:creationId xmlns:p14="http://schemas.microsoft.com/office/powerpoint/2010/main" val="152733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2826" y="199686"/>
            <a:ext cx="8105312" cy="1325563"/>
          </a:xfrm>
        </p:spPr>
        <p:txBody>
          <a:bodyPr/>
          <a:lstStyle/>
          <a:p>
            <a:r>
              <a:rPr lang="sv-SE" dirty="0"/>
              <a:t>Arbetslöshetsförsäkringsfondens avgift i förhållande till försäkrad lönesumma och arbetslöshetsgraden åren 1990–2018 </a:t>
            </a:r>
            <a:endParaRPr lang="fi-FI" dirty="0"/>
          </a:p>
        </p:txBody>
      </p:sp>
      <p:sp>
        <p:nvSpPr>
          <p:cNvPr id="3" name="Dian numeron paikkamerkki 2"/>
          <p:cNvSpPr>
            <a:spLocks noGrp="1"/>
          </p:cNvSpPr>
          <p:nvPr>
            <p:ph type="sldNum" sz="quarter" idx="4"/>
          </p:nvPr>
        </p:nvSpPr>
        <p:spPr/>
        <p:txBody>
          <a:bodyPr/>
          <a:lstStyle/>
          <a:p>
            <a:fld id="{AEF28B38-18CD-45F7-BC13-FDF411831B66}" type="slidenum">
              <a:rPr lang="fi-FI" smtClean="0"/>
              <a:pPr/>
              <a:t>15</a:t>
            </a:fld>
            <a:endParaRPr lang="fi-FI" dirty="0"/>
          </a:p>
        </p:txBody>
      </p:sp>
      <p:sp>
        <p:nvSpPr>
          <p:cNvPr id="4" name="Alatunnisteen paikkamerkki 3"/>
          <p:cNvSpPr>
            <a:spLocks noGrp="1"/>
          </p:cNvSpPr>
          <p:nvPr>
            <p:ph type="ftr" sz="quarter" idx="3"/>
          </p:nvPr>
        </p:nvSpPr>
        <p:spPr/>
        <p:txBody>
          <a:bodyPr/>
          <a:lstStyle/>
          <a:p>
            <a:r>
              <a:rPr lang="fi-FI"/>
              <a:t>PENSIONSSKYDDSCENTRALEN</a:t>
            </a:r>
            <a:endParaRPr lang="fi-FI" sz="1300" dirty="0"/>
          </a:p>
        </p:txBody>
      </p:sp>
      <p:pic>
        <p:nvPicPr>
          <p:cNvPr id="5" name="Kuva 4">
            <a:extLst>
              <a:ext uri="{FF2B5EF4-FFF2-40B4-BE49-F238E27FC236}">
                <a16:creationId xmlns:a16="http://schemas.microsoft.com/office/drawing/2014/main" id="{C620AE81-6BDE-4903-961F-B78B7A4682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4495" y="1525249"/>
            <a:ext cx="7748688" cy="4810161"/>
          </a:xfrm>
          <a:prstGeom prst="rect">
            <a:avLst/>
          </a:prstGeom>
        </p:spPr>
      </p:pic>
    </p:spTree>
    <p:extLst>
      <p:ext uri="{BB962C8B-B14F-4D97-AF65-F5344CB8AC3E}">
        <p14:creationId xmlns:p14="http://schemas.microsoft.com/office/powerpoint/2010/main" val="241109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8" name="Otsikko 4"/>
          <p:cNvSpPr>
            <a:spLocks noGrp="1"/>
          </p:cNvSpPr>
          <p:nvPr>
            <p:ph type="title"/>
          </p:nvPr>
        </p:nvSpPr>
        <p:spPr>
          <a:xfrm>
            <a:off x="572636" y="250852"/>
            <a:ext cx="7627937" cy="1143000"/>
          </a:xfrm>
        </p:spPr>
        <p:txBody>
          <a:bodyPr/>
          <a:lstStyle/>
          <a:p>
            <a:r>
              <a:rPr lang="sv-SE" dirty="0" err="1"/>
              <a:t>ArPL</a:t>
            </a:r>
            <a:r>
              <a:rPr lang="sv-SE" dirty="0"/>
              <a:t>- och </a:t>
            </a:r>
            <a:r>
              <a:rPr lang="sv-SE" dirty="0" err="1"/>
              <a:t>SjPL</a:t>
            </a:r>
            <a:r>
              <a:rPr lang="sv-SE" dirty="0"/>
              <a:t>-pensionspengar enligt ansvarsdel åren 2007–2018, 31.12.</a:t>
            </a:r>
          </a:p>
        </p:txBody>
      </p:sp>
      <p:pic>
        <p:nvPicPr>
          <p:cNvPr id="5" name="Kuva 4">
            <a:extLst>
              <a:ext uri="{FF2B5EF4-FFF2-40B4-BE49-F238E27FC236}">
                <a16:creationId xmlns:a16="http://schemas.microsoft.com/office/drawing/2014/main" id="{828E0D08-EC6B-4364-B8C6-B6D37ED0E6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0273" y="1311144"/>
            <a:ext cx="8596105" cy="4724809"/>
          </a:xfrm>
          <a:prstGeom prst="rect">
            <a:avLst/>
          </a:prstGeom>
        </p:spPr>
      </p:pic>
    </p:spTree>
    <p:extLst>
      <p:ext uri="{BB962C8B-B14F-4D97-AF65-F5344CB8AC3E}">
        <p14:creationId xmlns:p14="http://schemas.microsoft.com/office/powerpoint/2010/main" val="2508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1049071" y="188640"/>
            <a:ext cx="7627937" cy="1053306"/>
          </a:xfrm>
        </p:spPr>
        <p:txBody>
          <a:bodyPr/>
          <a:lstStyle/>
          <a:p>
            <a:r>
              <a:rPr lang="sv-SE" dirty="0" err="1"/>
              <a:t>ArPL</a:t>
            </a:r>
            <a:r>
              <a:rPr lang="sv-SE" dirty="0"/>
              <a:t>- och </a:t>
            </a:r>
            <a:r>
              <a:rPr lang="sv-SE" dirty="0" err="1"/>
              <a:t>SjPL</a:t>
            </a:r>
            <a:r>
              <a:rPr lang="sv-SE" dirty="0"/>
              <a:t>-försäkringsavgiften enligt pensionsanstaltstyp år 2020</a:t>
            </a:r>
          </a:p>
        </p:txBody>
      </p:sp>
      <p:pic>
        <p:nvPicPr>
          <p:cNvPr id="2" name="Kuva 1">
            <a:extLst>
              <a:ext uri="{FF2B5EF4-FFF2-40B4-BE49-F238E27FC236}">
                <a16:creationId xmlns:a16="http://schemas.microsoft.com/office/drawing/2014/main" id="{EA22B09F-D6FE-4D8C-A8A3-17C9DBBBEF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328" y="1386008"/>
            <a:ext cx="7937680" cy="4468755"/>
          </a:xfrm>
          <a:prstGeom prst="rect">
            <a:avLst/>
          </a:prstGeom>
        </p:spPr>
      </p:pic>
    </p:spTree>
    <p:extLst>
      <p:ext uri="{BB962C8B-B14F-4D97-AF65-F5344CB8AC3E}">
        <p14:creationId xmlns:p14="http://schemas.microsoft.com/office/powerpoint/2010/main" val="197096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18</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25" name="Otsikko 1"/>
          <p:cNvSpPr>
            <a:spLocks noGrp="1"/>
          </p:cNvSpPr>
          <p:nvPr>
            <p:ph type="title"/>
          </p:nvPr>
        </p:nvSpPr>
        <p:spPr>
          <a:xfrm>
            <a:off x="485237" y="218020"/>
            <a:ext cx="8615966" cy="441076"/>
          </a:xfrm>
        </p:spPr>
        <p:txBody>
          <a:bodyPr/>
          <a:lstStyle/>
          <a:p>
            <a:r>
              <a:rPr lang="fi-FI" dirty="0" err="1"/>
              <a:t>Arbetspensionsavgifternas</a:t>
            </a:r>
            <a:r>
              <a:rPr lang="fi-FI" dirty="0"/>
              <a:t> </a:t>
            </a:r>
            <a:r>
              <a:rPr lang="fi-FI" dirty="0" err="1"/>
              <a:t>procentsatser</a:t>
            </a:r>
            <a:r>
              <a:rPr lang="fi-FI" dirty="0"/>
              <a:t> </a:t>
            </a:r>
            <a:r>
              <a:rPr lang="fi-FI" dirty="0" err="1"/>
              <a:t>år</a:t>
            </a:r>
            <a:r>
              <a:rPr lang="fi-FI" dirty="0"/>
              <a:t> 2020</a:t>
            </a:r>
            <a:endParaRPr lang="en-US" dirty="0"/>
          </a:p>
        </p:txBody>
      </p:sp>
      <p:graphicFrame>
        <p:nvGraphicFramePr>
          <p:cNvPr id="11" name="Taulukko 10">
            <a:extLst>
              <a:ext uri="{FF2B5EF4-FFF2-40B4-BE49-F238E27FC236}">
                <a16:creationId xmlns:a16="http://schemas.microsoft.com/office/drawing/2014/main" id="{04C5E333-C5CF-44B0-89BA-97C713611D8C}"/>
              </a:ext>
            </a:extLst>
          </p:cNvPr>
          <p:cNvGraphicFramePr>
            <a:graphicFrameLocks noGrp="1"/>
          </p:cNvGraphicFramePr>
          <p:nvPr>
            <p:extLst>
              <p:ext uri="{D42A27DB-BD31-4B8C-83A1-F6EECF244321}">
                <p14:modId xmlns:p14="http://schemas.microsoft.com/office/powerpoint/2010/main" val="2827438098"/>
              </p:ext>
            </p:extLst>
          </p:nvPr>
        </p:nvGraphicFramePr>
        <p:xfrm>
          <a:off x="814258" y="937055"/>
          <a:ext cx="7694277" cy="4298210"/>
        </p:xfrm>
        <a:graphic>
          <a:graphicData uri="http://schemas.openxmlformats.org/drawingml/2006/table">
            <a:tbl>
              <a:tblPr firstRow="1" bandRow="1">
                <a:tableStyleId>{5C22544A-7EE6-4342-B048-85BDC9FD1C3A}</a:tableStyleId>
              </a:tblPr>
              <a:tblGrid>
                <a:gridCol w="1795777">
                  <a:extLst>
                    <a:ext uri="{9D8B030D-6E8A-4147-A177-3AD203B41FA5}">
                      <a16:colId xmlns:a16="http://schemas.microsoft.com/office/drawing/2014/main" val="20000"/>
                    </a:ext>
                  </a:extLst>
                </a:gridCol>
                <a:gridCol w="2175029">
                  <a:extLst>
                    <a:ext uri="{9D8B030D-6E8A-4147-A177-3AD203B41FA5}">
                      <a16:colId xmlns:a16="http://schemas.microsoft.com/office/drawing/2014/main" val="20001"/>
                    </a:ext>
                  </a:extLst>
                </a:gridCol>
                <a:gridCol w="1971861">
                  <a:extLst>
                    <a:ext uri="{9D8B030D-6E8A-4147-A177-3AD203B41FA5}">
                      <a16:colId xmlns:a16="http://schemas.microsoft.com/office/drawing/2014/main" val="20002"/>
                    </a:ext>
                  </a:extLst>
                </a:gridCol>
                <a:gridCol w="1751610">
                  <a:extLst>
                    <a:ext uri="{9D8B030D-6E8A-4147-A177-3AD203B41FA5}">
                      <a16:colId xmlns:a16="http://schemas.microsoft.com/office/drawing/2014/main" val="20003"/>
                    </a:ext>
                  </a:extLst>
                </a:gridCol>
              </a:tblGrid>
              <a:tr h="370840">
                <a:tc>
                  <a:txBody>
                    <a:bodyPr/>
                    <a:lstStyle/>
                    <a:p>
                      <a:endParaRPr lang="fi-FI" sz="1600" dirty="0"/>
                    </a:p>
                  </a:txBody>
                  <a:tcPr marL="36000" marR="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fi-FI" sz="1600" b="0" baseline="0" dirty="0" err="1">
                          <a:solidFill>
                            <a:schemeClr val="tx1"/>
                          </a:solidFill>
                        </a:rPr>
                        <a:t>Avgifter</a:t>
                      </a:r>
                      <a:r>
                        <a:rPr lang="fi-FI" sz="1600" b="0" baseline="0" dirty="0">
                          <a:solidFill>
                            <a:schemeClr val="tx1"/>
                          </a:solidFill>
                        </a:rPr>
                        <a:t> i</a:t>
                      </a:r>
                      <a:r>
                        <a:rPr lang="fi-FI" sz="1600" b="0" dirty="0">
                          <a:solidFill>
                            <a:schemeClr val="tx1"/>
                          </a:solidFill>
                        </a:rPr>
                        <a:t> %</a:t>
                      </a:r>
                      <a:r>
                        <a:rPr lang="fi-FI" sz="1600" b="0" baseline="0" dirty="0">
                          <a:solidFill>
                            <a:schemeClr val="tx1"/>
                          </a:solidFill>
                        </a:rPr>
                        <a:t> </a:t>
                      </a:r>
                      <a:r>
                        <a:rPr lang="fi-FI" sz="1600" b="0" dirty="0">
                          <a:solidFill>
                            <a:schemeClr val="tx1"/>
                          </a:solidFill>
                        </a:rPr>
                        <a:t>av</a:t>
                      </a:r>
                      <a:r>
                        <a:rPr lang="fi-FI" sz="1600" b="0" baseline="0" dirty="0">
                          <a:solidFill>
                            <a:schemeClr val="tx1"/>
                          </a:solidFill>
                        </a:rPr>
                        <a:t> </a:t>
                      </a:r>
                      <a:r>
                        <a:rPr lang="fi-FI" sz="1600" b="0" baseline="0" dirty="0" err="1">
                          <a:solidFill>
                            <a:schemeClr val="tx1"/>
                          </a:solidFill>
                        </a:rPr>
                        <a:t>arbetsinkomsten</a:t>
                      </a:r>
                      <a:r>
                        <a:rPr lang="fi-FI" sz="1600" b="0" baseline="0" dirty="0">
                          <a:solidFill>
                            <a:schemeClr val="tx1"/>
                          </a:solidFill>
                        </a:rPr>
                        <a:t> </a:t>
                      </a:r>
                      <a:r>
                        <a:rPr lang="fi-FI" sz="1600" b="0" dirty="0">
                          <a:solidFill>
                            <a:schemeClr val="tx1"/>
                          </a:solidFill>
                        </a:rPr>
                        <a:t>(</a:t>
                      </a:r>
                      <a:r>
                        <a:rPr lang="fi-FI" sz="1600" b="0" dirty="0" err="1">
                          <a:solidFill>
                            <a:schemeClr val="tx1"/>
                          </a:solidFill>
                        </a:rPr>
                        <a:t>uppskattning</a:t>
                      </a:r>
                      <a:r>
                        <a:rPr lang="fi-FI" sz="1600" b="0" dirty="0">
                          <a:solidFill>
                            <a:schemeClr val="tx1"/>
                          </a:solidFill>
                        </a:rPr>
                        <a:t>)</a:t>
                      </a:r>
                    </a:p>
                  </a:txBody>
                  <a:tcPr marL="36000" marR="36000" anchor="ctr">
                    <a:lnT w="6350" cap="flat" cmpd="sng" algn="ctr">
                      <a:solidFill>
                        <a:schemeClr val="accent1"/>
                      </a:solidFill>
                      <a:prstDash val="solid"/>
                      <a:round/>
                      <a:headEnd type="none" w="med" len="med"/>
                      <a:tailEnd type="none" w="med" len="med"/>
                    </a:lnT>
                  </a:tcPr>
                </a:tc>
                <a:tc gridSpan="2">
                  <a:txBody>
                    <a:bodyPr/>
                    <a:lstStyle/>
                    <a:p>
                      <a:pPr algn="ctr"/>
                      <a:r>
                        <a:rPr lang="fi-FI" sz="1600" b="0" dirty="0" err="1">
                          <a:solidFill>
                            <a:schemeClr val="tx1"/>
                          </a:solidFill>
                        </a:rPr>
                        <a:t>Arbetstagarens</a:t>
                      </a:r>
                      <a:r>
                        <a:rPr lang="fi-FI" sz="1600" b="0" baseline="0" dirty="0">
                          <a:solidFill>
                            <a:schemeClr val="tx1"/>
                          </a:solidFill>
                        </a:rPr>
                        <a:t> </a:t>
                      </a:r>
                      <a:r>
                        <a:rPr lang="fi-FI" sz="1600" b="0" baseline="0" dirty="0" err="1">
                          <a:solidFill>
                            <a:schemeClr val="tx1"/>
                          </a:solidFill>
                        </a:rPr>
                        <a:t>avgiftsandel</a:t>
                      </a:r>
                      <a:r>
                        <a:rPr lang="fi-FI" sz="1600" b="0" baseline="0" dirty="0">
                          <a:solidFill>
                            <a:schemeClr val="tx1"/>
                          </a:solidFill>
                        </a:rPr>
                        <a:t> </a:t>
                      </a:r>
                      <a:r>
                        <a:rPr lang="fi-FI" sz="1600" b="0" dirty="0">
                          <a:solidFill>
                            <a:schemeClr val="tx1"/>
                          </a:solidFill>
                        </a:rPr>
                        <a:t>%</a:t>
                      </a:r>
                    </a:p>
                    <a:p>
                      <a:pPr algn="l"/>
                      <a:r>
                        <a:rPr lang="fi-FI" sz="1600" b="0" dirty="0">
                          <a:solidFill>
                            <a:schemeClr val="tx1"/>
                          </a:solidFill>
                        </a:rPr>
                        <a:t> </a:t>
                      </a:r>
                      <a:r>
                        <a:rPr lang="fi-FI" sz="1600" b="0" dirty="0" err="1">
                          <a:solidFill>
                            <a:schemeClr val="tx1"/>
                          </a:solidFill>
                        </a:rPr>
                        <a:t>Före</a:t>
                      </a:r>
                      <a:r>
                        <a:rPr lang="fi-FI" sz="1600" b="0" baseline="0" dirty="0">
                          <a:solidFill>
                            <a:schemeClr val="tx1"/>
                          </a:solidFill>
                        </a:rPr>
                        <a:t> 53 </a:t>
                      </a:r>
                      <a:r>
                        <a:rPr lang="fi-FI" sz="1600" b="0" baseline="0" dirty="0" err="1">
                          <a:solidFill>
                            <a:schemeClr val="tx1"/>
                          </a:solidFill>
                        </a:rPr>
                        <a:t>år</a:t>
                      </a:r>
                      <a:r>
                        <a:rPr lang="fi-FI" sz="1600" b="0" baseline="0" dirty="0">
                          <a:solidFill>
                            <a:schemeClr val="tx1"/>
                          </a:solidFill>
                        </a:rPr>
                        <a:t> </a:t>
                      </a:r>
                      <a:r>
                        <a:rPr lang="fi-FI" sz="1600" b="0" baseline="0" dirty="0" err="1">
                          <a:solidFill>
                            <a:schemeClr val="tx1"/>
                          </a:solidFill>
                        </a:rPr>
                        <a:t>och</a:t>
                      </a:r>
                      <a:r>
                        <a:rPr lang="fi-FI" sz="1600" b="0" baseline="0" dirty="0">
                          <a:solidFill>
                            <a:schemeClr val="tx1"/>
                          </a:solidFill>
                        </a:rPr>
                        <a:t>      53 </a:t>
                      </a:r>
                      <a:r>
                        <a:rPr lang="fi-FI" sz="1600" b="0" baseline="0" dirty="0" err="1">
                          <a:solidFill>
                            <a:schemeClr val="tx1"/>
                          </a:solidFill>
                        </a:rPr>
                        <a:t>år</a:t>
                      </a:r>
                      <a:r>
                        <a:rPr lang="fi-FI" sz="1600" b="0" dirty="0">
                          <a:solidFill>
                            <a:schemeClr val="tx1"/>
                          </a:solidFill>
                          <a:latin typeface="+mn-lt"/>
                          <a:cs typeface="Verdana"/>
                        </a:rPr>
                        <a:t>–62 </a:t>
                      </a:r>
                      <a:r>
                        <a:rPr lang="fi-FI" sz="1600" b="0" dirty="0" err="1">
                          <a:solidFill>
                            <a:schemeClr val="tx1"/>
                          </a:solidFill>
                          <a:latin typeface="+mn-lt"/>
                          <a:cs typeface="Verdana"/>
                        </a:rPr>
                        <a:t>år</a:t>
                      </a:r>
                      <a:r>
                        <a:rPr lang="fi-FI" sz="1600" b="0" dirty="0">
                          <a:solidFill>
                            <a:schemeClr val="tx1"/>
                          </a:solidFill>
                          <a:latin typeface="+mn-lt"/>
                          <a:cs typeface="Verdana"/>
                        </a:rPr>
                        <a:t> </a:t>
                      </a:r>
                    </a:p>
                    <a:p>
                      <a:pPr algn="l"/>
                      <a:r>
                        <a:rPr lang="fi-FI" sz="1600" b="0" dirty="0">
                          <a:solidFill>
                            <a:schemeClr val="tx1"/>
                          </a:solidFill>
                          <a:latin typeface="+mn-lt"/>
                          <a:cs typeface="Verdana"/>
                        </a:rPr>
                        <a:t>    </a:t>
                      </a:r>
                      <a:r>
                        <a:rPr lang="fi-FI" sz="1600" b="0" dirty="0" err="1">
                          <a:solidFill>
                            <a:schemeClr val="tx1"/>
                          </a:solidFill>
                          <a:latin typeface="+mn-lt"/>
                          <a:cs typeface="Verdana"/>
                        </a:rPr>
                        <a:t>minst</a:t>
                      </a:r>
                      <a:r>
                        <a:rPr lang="fi-FI" sz="1600" b="0" baseline="0" dirty="0">
                          <a:solidFill>
                            <a:schemeClr val="tx1"/>
                          </a:solidFill>
                          <a:latin typeface="+mn-lt"/>
                          <a:cs typeface="Verdana"/>
                        </a:rPr>
                        <a:t> 63 </a:t>
                      </a:r>
                      <a:r>
                        <a:rPr lang="fi-FI" sz="1600" b="0" baseline="0" dirty="0" err="1">
                          <a:solidFill>
                            <a:schemeClr val="tx1"/>
                          </a:solidFill>
                          <a:latin typeface="+mn-lt"/>
                          <a:cs typeface="Verdana"/>
                        </a:rPr>
                        <a:t>år</a:t>
                      </a:r>
                      <a:endParaRPr lang="fi-FI" sz="1600" b="0" dirty="0">
                        <a:solidFill>
                          <a:schemeClr val="tx1"/>
                        </a:solidFill>
                      </a:endParaRPr>
                    </a:p>
                  </a:txBody>
                  <a:tcPr marL="36000" marR="36000"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tc hMerge="1">
                  <a:txBody>
                    <a:bodyPr/>
                    <a:lstStyle/>
                    <a:p>
                      <a:endParaRPr lang="fi-FI" sz="1600" dirty="0"/>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0"/>
                  </a:ext>
                </a:extLst>
              </a:tr>
              <a:tr h="440746">
                <a:tc>
                  <a:txBody>
                    <a:bodyPr/>
                    <a:lstStyle/>
                    <a:p>
                      <a:pPr algn="l"/>
                      <a:r>
                        <a:rPr lang="fi-FI" sz="1600" dirty="0"/>
                        <a:t> </a:t>
                      </a:r>
                      <a:r>
                        <a:rPr lang="fi-FI" sz="1600" dirty="0" err="1"/>
                        <a:t>Löntagare</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endParaRPr lang="fi-FI" sz="1600"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endParaRPr lang="fi-FI" sz="1600"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endParaRPr lang="fi-FI" sz="1600"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l"/>
                      <a:r>
                        <a:rPr lang="fi-FI" sz="1600" dirty="0"/>
                        <a:t>   </a:t>
                      </a:r>
                      <a:r>
                        <a:rPr lang="fi-FI" sz="1600" dirty="0" err="1"/>
                        <a:t>ArPL</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dirty="0"/>
                        <a:t>24,4</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7,15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8,65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fi-FI" sz="1600" dirty="0"/>
                        <a:t>   </a:t>
                      </a:r>
                      <a:r>
                        <a:rPr lang="fi-FI" sz="1600" dirty="0" err="1"/>
                        <a:t>SjPL</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baseline="0" dirty="0">
                          <a:solidFill>
                            <a:schemeClr val="tx1"/>
                          </a:solidFill>
                        </a:rPr>
                        <a:t>19,0</a:t>
                      </a:r>
                      <a:endParaRPr lang="fi-FI" sz="1600" b="0" i="0" baseline="0" dirty="0">
                        <a:solidFill>
                          <a:schemeClr val="tx1"/>
                        </a:solidFill>
                      </a:endParaRP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7,15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8,65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fi-FI" sz="1600" dirty="0"/>
                        <a:t>   </a:t>
                      </a:r>
                      <a:r>
                        <a:rPr lang="fi-FI" sz="1600" dirty="0" err="1"/>
                        <a:t>OffPL</a:t>
                      </a:r>
                      <a:r>
                        <a:rPr lang="fi-FI" sz="1600" dirty="0"/>
                        <a:t> (Keva) </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dirty="0">
                          <a:solidFill>
                            <a:schemeClr val="tx1"/>
                          </a:solidFill>
                        </a:rPr>
                        <a:t>28,35</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7,15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8,65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fi-FI" sz="1600" dirty="0"/>
                        <a:t>   </a:t>
                      </a:r>
                      <a:r>
                        <a:rPr lang="fi-FI" sz="1600" dirty="0" err="1"/>
                        <a:t>OffPL</a:t>
                      </a:r>
                      <a:r>
                        <a:rPr lang="fi-FI" sz="1600" baseline="0" dirty="0"/>
                        <a:t> (Staten)</a:t>
                      </a:r>
                      <a:r>
                        <a:rPr lang="fi-FI" sz="1600" dirty="0"/>
                        <a:t> </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dirty="0">
                          <a:solidFill>
                            <a:schemeClr val="tx1"/>
                          </a:solidFill>
                        </a:rPr>
                        <a:t>24,4</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7,15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8,65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5"/>
                  </a:ext>
                </a:extLst>
              </a:tr>
              <a:tr h="370840">
                <a:tc>
                  <a:txBody>
                    <a:bodyPr/>
                    <a:lstStyle/>
                    <a:p>
                      <a:pPr algn="l"/>
                      <a:r>
                        <a:rPr lang="fi-FI" sz="1600" dirty="0"/>
                        <a:t>   </a:t>
                      </a:r>
                      <a:r>
                        <a:rPr lang="fi-FI" sz="1600" dirty="0" err="1"/>
                        <a:t>OffPL</a:t>
                      </a:r>
                      <a:r>
                        <a:rPr lang="fi-FI" sz="1600" baseline="0" dirty="0"/>
                        <a:t> (</a:t>
                      </a:r>
                      <a:r>
                        <a:rPr lang="fi-FI" sz="1600" baseline="0" dirty="0" err="1"/>
                        <a:t>Kyrkan</a:t>
                      </a:r>
                      <a:r>
                        <a:rPr lang="fi-FI" sz="1600" baseline="0" dirty="0"/>
                        <a:t>)</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dirty="0">
                          <a:solidFill>
                            <a:schemeClr val="tx1"/>
                          </a:solidFill>
                        </a:rPr>
                        <a:t>28,96</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7,15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ctr"/>
                      <a:r>
                        <a:rPr lang="fi-FI" sz="1600" dirty="0"/>
                        <a:t>8,65</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6"/>
                  </a:ext>
                </a:extLst>
              </a:tr>
              <a:tr h="438624">
                <a:tc>
                  <a:txBody>
                    <a:bodyPr/>
                    <a:lstStyle/>
                    <a:p>
                      <a:pPr algn="l"/>
                      <a:r>
                        <a:rPr lang="fi-FI" sz="1600" dirty="0"/>
                        <a:t> </a:t>
                      </a:r>
                      <a:r>
                        <a:rPr lang="fi-FI" sz="1600" dirty="0" err="1"/>
                        <a:t>Företagare</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l"/>
                      <a:r>
                        <a:rPr lang="fi-FI" sz="1600" dirty="0"/>
                        <a:t> </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r"/>
                      <a:r>
                        <a:rPr lang="fi-FI" sz="1600" dirty="0"/>
                        <a:t> </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r"/>
                      <a:r>
                        <a:rPr lang="fi-FI" sz="1600" dirty="0"/>
                        <a:t> </a:t>
                      </a:r>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pPr algn="l"/>
                      <a:r>
                        <a:rPr lang="fi-FI" sz="1600" dirty="0"/>
                        <a:t> </a:t>
                      </a:r>
                      <a:r>
                        <a:rPr lang="fi-FI" sz="1600" baseline="0" dirty="0"/>
                        <a:t>  </a:t>
                      </a:r>
                      <a:r>
                        <a:rPr lang="fi-FI" sz="1600" baseline="0" dirty="0" err="1"/>
                        <a:t>FöPL</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l"/>
                      <a:r>
                        <a:rPr lang="fi-FI" sz="1600" dirty="0">
                          <a:solidFill>
                            <a:schemeClr val="tx1"/>
                          </a:solidFill>
                        </a:rPr>
                        <a:t>23,1</a:t>
                      </a:r>
                    </a:p>
                  </a:txBody>
                  <a:tcPr marL="79200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r"/>
                      <a:r>
                        <a:rPr lang="fi-FI" sz="1600" dirty="0">
                          <a:solidFill>
                            <a:schemeClr val="tx1"/>
                          </a:solidFill>
                        </a:rPr>
                        <a:t> 24,1</a:t>
                      </a:r>
                      <a:r>
                        <a:rPr lang="fi-FI" sz="1600" baseline="0" dirty="0">
                          <a:solidFill>
                            <a:schemeClr val="tx1"/>
                          </a:solidFill>
                        </a:rPr>
                        <a:t> </a:t>
                      </a:r>
                      <a:r>
                        <a:rPr lang="fi-FI" sz="1600" baseline="30000" dirty="0">
                          <a:solidFill>
                            <a:schemeClr val="tx1"/>
                          </a:solidFill>
                        </a:rPr>
                        <a:t>1)</a:t>
                      </a:r>
                    </a:p>
                  </a:txBody>
                  <a:tcPr marL="0" marR="64800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tc>
                  <a:txBody>
                    <a:bodyPr/>
                    <a:lstStyle/>
                    <a:p>
                      <a:pPr algn="r"/>
                      <a:r>
                        <a:rPr lang="fi-FI" sz="1600" dirty="0">
                          <a:solidFill>
                            <a:schemeClr val="tx1"/>
                          </a:solidFill>
                        </a:rPr>
                        <a:t> 25,6 </a:t>
                      </a:r>
                      <a:r>
                        <a:rPr lang="fi-FI" sz="1600" baseline="30000" dirty="0">
                          <a:solidFill>
                            <a:schemeClr val="tx1"/>
                          </a:solidFill>
                        </a:rPr>
                        <a:t>1)</a:t>
                      </a:r>
                    </a:p>
                  </a:txBody>
                  <a:tcPr marL="0" marR="54000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2">
                        <a:lumMod val="20000"/>
                        <a:lumOff val="80000"/>
                      </a:schemeClr>
                    </a:solidFill>
                  </a:tcPr>
                </a:tc>
                <a:extLst>
                  <a:ext uri="{0D108BD9-81ED-4DB2-BD59-A6C34878D82A}">
                    <a16:rowId xmlns:a16="http://schemas.microsoft.com/office/drawing/2014/main" val="10008"/>
                  </a:ext>
                </a:extLst>
              </a:tr>
              <a:tr h="370840">
                <a:tc>
                  <a:txBody>
                    <a:bodyPr/>
                    <a:lstStyle/>
                    <a:p>
                      <a:pPr algn="l"/>
                      <a:r>
                        <a:rPr lang="fi-FI" sz="1600" dirty="0"/>
                        <a:t>   </a:t>
                      </a:r>
                      <a:r>
                        <a:rPr lang="fi-FI" sz="1600" dirty="0" err="1"/>
                        <a:t>LFöPL</a:t>
                      </a:r>
                      <a:endParaRPr lang="fi-FI" sz="1600" dirty="0"/>
                    </a:p>
                  </a:txBody>
                  <a:tcPr marL="0" marR="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algn="r"/>
                      <a:r>
                        <a:rPr lang="fi-FI" sz="1600" dirty="0">
                          <a:solidFill>
                            <a:schemeClr val="tx1"/>
                          </a:solidFill>
                        </a:rPr>
                        <a:t> 13,9/13,4 </a:t>
                      </a:r>
                      <a:r>
                        <a:rPr lang="fi-FI" sz="1600" baseline="30000" dirty="0">
                          <a:solidFill>
                            <a:schemeClr val="tx1"/>
                          </a:solidFill>
                        </a:rPr>
                        <a:t>2)</a:t>
                      </a:r>
                    </a:p>
                  </a:txBody>
                  <a:tcPr marL="0" marR="39600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algn="r"/>
                      <a:r>
                        <a:rPr lang="fi-FI" sz="1600" dirty="0">
                          <a:solidFill>
                            <a:schemeClr val="tx1"/>
                          </a:solidFill>
                        </a:rPr>
                        <a:t> 24,1 </a:t>
                      </a:r>
                      <a:r>
                        <a:rPr lang="fi-FI" sz="1600" baseline="30000" dirty="0">
                          <a:solidFill>
                            <a:schemeClr val="tx1"/>
                          </a:solidFill>
                        </a:rPr>
                        <a:t>3)</a:t>
                      </a:r>
                    </a:p>
                  </a:txBody>
                  <a:tcPr marL="0" marR="64800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chemeClr val="bg2">
                        <a:lumMod val="20000"/>
                        <a:lumOff val="80000"/>
                      </a:schemeClr>
                    </a:solidFill>
                  </a:tcPr>
                </a:tc>
                <a:tc>
                  <a:txBody>
                    <a:bodyPr/>
                    <a:lstStyle/>
                    <a:p>
                      <a:pPr algn="r"/>
                      <a:r>
                        <a:rPr lang="fi-FI" sz="1600" dirty="0">
                          <a:solidFill>
                            <a:schemeClr val="tx1"/>
                          </a:solidFill>
                        </a:rPr>
                        <a:t> 25,6 </a:t>
                      </a:r>
                      <a:r>
                        <a:rPr lang="fi-FI" sz="1600" baseline="30000" dirty="0">
                          <a:solidFill>
                            <a:schemeClr val="tx1"/>
                          </a:solidFill>
                        </a:rPr>
                        <a:t>3)</a:t>
                      </a:r>
                    </a:p>
                  </a:txBody>
                  <a:tcPr marL="0" marR="54000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6350" cap="flat" cmpd="sng" algn="ctr">
                      <a:solidFill>
                        <a:schemeClr val="accent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9"/>
                  </a:ext>
                </a:extLst>
              </a:tr>
            </a:tbl>
          </a:graphicData>
        </a:graphic>
      </p:graphicFrame>
      <p:sp>
        <p:nvSpPr>
          <p:cNvPr id="13" name="Suorakulmio 12">
            <a:extLst>
              <a:ext uri="{FF2B5EF4-FFF2-40B4-BE49-F238E27FC236}">
                <a16:creationId xmlns:a16="http://schemas.microsoft.com/office/drawing/2014/main" id="{8444DDCC-2FAB-4BCC-B945-4C19C983978C}"/>
              </a:ext>
            </a:extLst>
          </p:cNvPr>
          <p:cNvSpPr/>
          <p:nvPr/>
        </p:nvSpPr>
        <p:spPr>
          <a:xfrm>
            <a:off x="814258" y="5380544"/>
            <a:ext cx="7040562" cy="954107"/>
          </a:xfrm>
          <a:prstGeom prst="rect">
            <a:avLst/>
          </a:prstGeom>
        </p:spPr>
        <p:txBody>
          <a:bodyPr>
            <a:spAutoFit/>
          </a:bodyPr>
          <a:lstStyle/>
          <a:p>
            <a:pPr>
              <a:defRPr/>
            </a:pPr>
            <a:r>
              <a:rPr lang="fi-FI" sz="1400" dirty="0">
                <a:latin typeface="+mn-lt"/>
              </a:rPr>
              <a:t>1) </a:t>
            </a:r>
            <a:r>
              <a:rPr lang="fi-FI" sz="1400" dirty="0" err="1">
                <a:latin typeface="+mn-lt"/>
              </a:rPr>
              <a:t>Fastställda</a:t>
            </a:r>
            <a:r>
              <a:rPr lang="fi-FI" sz="1400" dirty="0">
                <a:latin typeface="+mn-lt"/>
              </a:rPr>
              <a:t> </a:t>
            </a:r>
            <a:r>
              <a:rPr lang="fi-FI" sz="1400" dirty="0" err="1">
                <a:latin typeface="+mn-lt"/>
              </a:rPr>
              <a:t>FöPL-avgifter</a:t>
            </a:r>
            <a:r>
              <a:rPr lang="fi-FI" sz="1400" dirty="0">
                <a:latin typeface="+mn-lt"/>
              </a:rPr>
              <a:t>. </a:t>
            </a:r>
            <a:br>
              <a:rPr lang="fi-FI" sz="1400" dirty="0">
                <a:latin typeface="+mn-lt"/>
              </a:rPr>
            </a:br>
            <a:r>
              <a:rPr lang="fi-FI" sz="1400" dirty="0">
                <a:latin typeface="+mn-lt"/>
              </a:rPr>
              <a:t>2) </a:t>
            </a:r>
            <a:r>
              <a:rPr lang="fi-FI" sz="1400" dirty="0" err="1">
                <a:latin typeface="+mn-lt"/>
              </a:rPr>
              <a:t>Lantbruksföretagares</a:t>
            </a:r>
            <a:r>
              <a:rPr lang="fi-FI" sz="1400" dirty="0">
                <a:latin typeface="+mn-lt"/>
              </a:rPr>
              <a:t> </a:t>
            </a:r>
            <a:r>
              <a:rPr lang="fi-FI" sz="1400" dirty="0" err="1">
                <a:latin typeface="+mn-lt"/>
              </a:rPr>
              <a:t>genomsnittliga</a:t>
            </a:r>
            <a:r>
              <a:rPr lang="fi-FI" sz="1400" dirty="0">
                <a:latin typeface="+mn-lt"/>
              </a:rPr>
              <a:t> </a:t>
            </a:r>
            <a:r>
              <a:rPr lang="fi-FI" sz="1400" dirty="0" err="1">
                <a:latin typeface="+mn-lt"/>
              </a:rPr>
              <a:t>avgift</a:t>
            </a:r>
            <a:r>
              <a:rPr lang="fi-FI" sz="1400" dirty="0">
                <a:latin typeface="+mn-lt"/>
              </a:rPr>
              <a:t> </a:t>
            </a:r>
            <a:r>
              <a:rPr lang="fi-FI" sz="1400" dirty="0" err="1">
                <a:latin typeface="+mn-lt"/>
              </a:rPr>
              <a:t>är</a:t>
            </a:r>
            <a:r>
              <a:rPr lang="fi-FI" sz="1400" dirty="0">
                <a:latin typeface="+mn-lt"/>
              </a:rPr>
              <a:t> 13,9 </a:t>
            </a:r>
            <a:r>
              <a:rPr lang="fi-FI" sz="1400" dirty="0" err="1">
                <a:latin typeface="+mn-lt"/>
              </a:rPr>
              <a:t>procent</a:t>
            </a:r>
            <a:r>
              <a:rPr lang="fi-FI" sz="1400" dirty="0">
                <a:latin typeface="+mn-lt"/>
              </a:rPr>
              <a:t> </a:t>
            </a:r>
            <a:br>
              <a:rPr lang="fi-FI" sz="1400" dirty="0">
                <a:latin typeface="+mn-lt"/>
              </a:rPr>
            </a:br>
            <a:r>
              <a:rPr lang="fi-FI" sz="1400" dirty="0">
                <a:latin typeface="+mn-lt"/>
              </a:rPr>
              <a:t>    </a:t>
            </a:r>
            <a:r>
              <a:rPr lang="fi-FI" sz="1400" dirty="0" err="1">
                <a:latin typeface="+mn-lt"/>
              </a:rPr>
              <a:t>och</a:t>
            </a:r>
            <a:r>
              <a:rPr lang="fi-FI" sz="1400" dirty="0">
                <a:latin typeface="+mn-lt"/>
              </a:rPr>
              <a:t> </a:t>
            </a:r>
            <a:r>
              <a:rPr lang="fi-FI" sz="1400" dirty="0" err="1">
                <a:latin typeface="+mn-lt"/>
              </a:rPr>
              <a:t>stipendietagarnas</a:t>
            </a:r>
            <a:r>
              <a:rPr lang="fi-FI" sz="1400" dirty="0">
                <a:latin typeface="+mn-lt"/>
              </a:rPr>
              <a:t> 13,4 </a:t>
            </a:r>
            <a:r>
              <a:rPr lang="fi-FI" sz="1400" dirty="0" err="1">
                <a:latin typeface="+mn-lt"/>
              </a:rPr>
              <a:t>procent</a:t>
            </a:r>
            <a:r>
              <a:rPr lang="fi-FI" sz="1400" dirty="0">
                <a:latin typeface="+mn-lt"/>
              </a:rPr>
              <a:t>.                                                                                                                                                     </a:t>
            </a:r>
            <a:br>
              <a:rPr lang="fi-FI" sz="1400" dirty="0">
                <a:latin typeface="+mn-lt"/>
              </a:rPr>
            </a:br>
            <a:r>
              <a:rPr lang="fi-FI" sz="1400" dirty="0">
                <a:latin typeface="+mn-lt"/>
              </a:rPr>
              <a:t>3) </a:t>
            </a:r>
            <a:r>
              <a:rPr lang="fi-FI" sz="1400" dirty="0" err="1">
                <a:latin typeface="+mn-lt"/>
              </a:rPr>
              <a:t>Fastställda</a:t>
            </a:r>
            <a:r>
              <a:rPr lang="fi-FI" sz="1400" dirty="0">
                <a:latin typeface="+mn-lt"/>
              </a:rPr>
              <a:t> </a:t>
            </a:r>
            <a:r>
              <a:rPr lang="fi-FI" sz="1400" dirty="0" err="1">
                <a:latin typeface="+mn-lt"/>
              </a:rPr>
              <a:t>grundprocenter</a:t>
            </a:r>
            <a:r>
              <a:rPr lang="fi-FI" sz="1400" dirty="0">
                <a:latin typeface="+mn-lt"/>
              </a:rPr>
              <a:t> </a:t>
            </a:r>
            <a:r>
              <a:rPr lang="fi-FI" sz="1400" dirty="0" err="1">
                <a:latin typeface="+mn-lt"/>
              </a:rPr>
              <a:t>enligt</a:t>
            </a:r>
            <a:r>
              <a:rPr lang="fi-FI" sz="1400" dirty="0">
                <a:latin typeface="+mn-lt"/>
              </a:rPr>
              <a:t> </a:t>
            </a:r>
            <a:r>
              <a:rPr lang="fi-FI" sz="1400" dirty="0" err="1">
                <a:latin typeface="+mn-lt"/>
              </a:rPr>
              <a:t>LFöPL</a:t>
            </a:r>
            <a:r>
              <a:rPr lang="fi-FI" sz="1400" dirty="0">
                <a:latin typeface="+mn-lt"/>
              </a:rPr>
              <a:t>.</a:t>
            </a:r>
          </a:p>
        </p:txBody>
      </p:sp>
    </p:spTree>
    <p:extLst>
      <p:ext uri="{BB962C8B-B14F-4D97-AF65-F5344CB8AC3E}">
        <p14:creationId xmlns:p14="http://schemas.microsoft.com/office/powerpoint/2010/main" val="367082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1206073" y="328888"/>
            <a:ext cx="7173654" cy="1143000"/>
          </a:xfrm>
        </p:spPr>
        <p:txBody>
          <a:bodyPr/>
          <a:lstStyle/>
          <a:p>
            <a:r>
              <a:rPr lang="sv-SE" dirty="0" err="1"/>
              <a:t>ArPL</a:t>
            </a:r>
            <a:r>
              <a:rPr lang="sv-SE" dirty="0"/>
              <a:t>-avgiftens delar i genomsnitt för arbetsgivare med försäkring i arbetspensionsförsäkringsbolag år 2020</a:t>
            </a:r>
          </a:p>
        </p:txBody>
      </p:sp>
      <p:pic>
        <p:nvPicPr>
          <p:cNvPr id="2" name="Kuva 1">
            <a:extLst>
              <a:ext uri="{FF2B5EF4-FFF2-40B4-BE49-F238E27FC236}">
                <a16:creationId xmlns:a16="http://schemas.microsoft.com/office/drawing/2014/main" id="{B749C5C0-4DDC-4D2D-8AD3-6E84FE016AB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9265" y="1676248"/>
            <a:ext cx="5145470" cy="3505504"/>
          </a:xfrm>
          <a:prstGeom prst="rect">
            <a:avLst/>
          </a:prstGeom>
        </p:spPr>
      </p:pic>
    </p:spTree>
    <p:extLst>
      <p:ext uri="{BB962C8B-B14F-4D97-AF65-F5344CB8AC3E}">
        <p14:creationId xmlns:p14="http://schemas.microsoft.com/office/powerpoint/2010/main" val="19455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2</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543004" y="547973"/>
            <a:ext cx="7960179" cy="600931"/>
          </a:xfrm>
        </p:spPr>
        <p:txBody>
          <a:bodyPr/>
          <a:lstStyle/>
          <a:p>
            <a:r>
              <a:rPr lang="fi-FI" dirty="0" err="1"/>
              <a:t>Penningflödena</a:t>
            </a:r>
            <a:r>
              <a:rPr lang="fi-FI" dirty="0"/>
              <a:t> </a:t>
            </a:r>
            <a:r>
              <a:rPr lang="fi-FI" dirty="0" err="1"/>
              <a:t>inom</a:t>
            </a:r>
            <a:r>
              <a:rPr lang="fi-FI" dirty="0"/>
              <a:t> </a:t>
            </a:r>
            <a:r>
              <a:rPr lang="fi-FI" dirty="0" err="1"/>
              <a:t>arbetspensionssystemet</a:t>
            </a:r>
            <a:r>
              <a:rPr lang="fi-FI" dirty="0"/>
              <a:t> </a:t>
            </a:r>
            <a:br>
              <a:rPr lang="fi-FI" dirty="0"/>
            </a:br>
            <a:r>
              <a:rPr lang="fi-FI" dirty="0" err="1"/>
              <a:t>år</a:t>
            </a:r>
            <a:r>
              <a:rPr lang="fi-FI" dirty="0"/>
              <a:t> 2018</a:t>
            </a:r>
            <a:endParaRPr lang="en-US" dirty="0"/>
          </a:p>
        </p:txBody>
      </p:sp>
      <p:sp>
        <p:nvSpPr>
          <p:cNvPr id="3" name="Suorakulmio 2">
            <a:extLst>
              <a:ext uri="{C183D7F6-B498-43B3-948B-1728B52AA6E4}">
                <adec:decorative xmlns:adec="http://schemas.microsoft.com/office/drawing/2017/decorative" val="1"/>
              </a:ext>
            </a:extLst>
          </p:cNvPr>
          <p:cNvSpPr/>
          <p:nvPr/>
        </p:nvSpPr>
        <p:spPr>
          <a:xfrm>
            <a:off x="2962275" y="848439"/>
            <a:ext cx="3667125" cy="36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iruutu 7">
            <a:extLst>
              <a:ext uri="{C183D7F6-B498-43B3-948B-1728B52AA6E4}">
                <adec:decorative xmlns:adec="http://schemas.microsoft.com/office/drawing/2017/decorative" val="1"/>
              </a:ext>
            </a:extLst>
          </p:cNvPr>
          <p:cNvSpPr txBox="1"/>
          <p:nvPr/>
        </p:nvSpPr>
        <p:spPr>
          <a:xfrm>
            <a:off x="2236540" y="1136054"/>
            <a:ext cx="5056094" cy="400110"/>
          </a:xfrm>
          <a:prstGeom prst="rect">
            <a:avLst/>
          </a:prstGeom>
          <a:solidFill>
            <a:schemeClr val="bg1"/>
          </a:solidFill>
          <a:ln>
            <a:solidFill>
              <a:schemeClr val="bg1"/>
            </a:solidFill>
          </a:ln>
        </p:spPr>
        <p:txBody>
          <a:bodyPr wrap="square" rtlCol="0">
            <a:spAutoFit/>
          </a:bodyPr>
          <a:lstStyle/>
          <a:p>
            <a:endParaRPr lang="fi-FI"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iruutu 4">
            <a:extLst>
              <a:ext uri="{C183D7F6-B498-43B3-948B-1728B52AA6E4}">
                <adec:decorative xmlns:adec="http://schemas.microsoft.com/office/drawing/2017/decorative" val="1"/>
              </a:ext>
            </a:extLst>
          </p:cNvPr>
          <p:cNvSpPr txBox="1"/>
          <p:nvPr/>
        </p:nvSpPr>
        <p:spPr>
          <a:xfrm>
            <a:off x="5592678" y="5772150"/>
            <a:ext cx="2612677" cy="400110"/>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Kuva 9">
            <a:extLst>
              <a:ext uri="{FF2B5EF4-FFF2-40B4-BE49-F238E27FC236}">
                <a16:creationId xmlns:a16="http://schemas.microsoft.com/office/drawing/2014/main" id="{7EE0B362-702C-4AE8-AC89-97612BA71D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1449370"/>
            <a:ext cx="8486776" cy="4707536"/>
          </a:xfrm>
          <a:prstGeom prst="rect">
            <a:avLst/>
          </a:prstGeom>
        </p:spPr>
      </p:pic>
      <p:sp>
        <p:nvSpPr>
          <p:cNvPr id="11" name="Tekstiruutu 10">
            <a:extLst>
              <a:ext uri="{FF2B5EF4-FFF2-40B4-BE49-F238E27FC236}">
                <a16:creationId xmlns:a16="http://schemas.microsoft.com/office/drawing/2014/main" id="{63CBBDED-2311-4BCD-BEF0-9A414540FE00}"/>
              </a:ext>
              <a:ext uri="{C183D7F6-B498-43B3-948B-1728B52AA6E4}">
                <adec:decorative xmlns:adec="http://schemas.microsoft.com/office/drawing/2017/decorative" val="1"/>
              </a:ext>
            </a:extLst>
          </p:cNvPr>
          <p:cNvSpPr txBox="1"/>
          <p:nvPr/>
        </p:nvSpPr>
        <p:spPr>
          <a:xfrm>
            <a:off x="2105991" y="1522991"/>
            <a:ext cx="5186643" cy="275156"/>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kstiruutu 11">
            <a:extLst>
              <a:ext uri="{FF2B5EF4-FFF2-40B4-BE49-F238E27FC236}">
                <a16:creationId xmlns:a16="http://schemas.microsoft.com/office/drawing/2014/main" id="{C135CCDE-3C91-45EB-9144-2E0EA487DDD4}"/>
              </a:ext>
              <a:ext uri="{C183D7F6-B498-43B3-948B-1728B52AA6E4}">
                <adec:decorative xmlns:adec="http://schemas.microsoft.com/office/drawing/2017/decorative" val="1"/>
              </a:ext>
            </a:extLst>
          </p:cNvPr>
          <p:cNvSpPr txBox="1"/>
          <p:nvPr/>
        </p:nvSpPr>
        <p:spPr>
          <a:xfrm>
            <a:off x="5459761" y="5772150"/>
            <a:ext cx="2612677" cy="400110"/>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782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20</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18" name="Otsikko 1"/>
          <p:cNvSpPr>
            <a:spLocks noGrp="1"/>
          </p:cNvSpPr>
          <p:nvPr>
            <p:ph type="title"/>
          </p:nvPr>
        </p:nvSpPr>
        <p:spPr>
          <a:xfrm>
            <a:off x="435935" y="412673"/>
            <a:ext cx="8500055" cy="743070"/>
          </a:xfrm>
        </p:spPr>
        <p:txBody>
          <a:bodyPr/>
          <a:lstStyle/>
          <a:p>
            <a:r>
              <a:rPr lang="fi-FI" dirty="0" err="1"/>
              <a:t>Genomsnittlig</a:t>
            </a:r>
            <a:r>
              <a:rPr lang="fi-FI" dirty="0"/>
              <a:t> APL-/</a:t>
            </a:r>
            <a:r>
              <a:rPr lang="fi-FI" dirty="0" err="1"/>
              <a:t>ArPL-avgift</a:t>
            </a:r>
            <a:r>
              <a:rPr lang="fi-FI" dirty="0"/>
              <a:t> </a:t>
            </a:r>
            <a:r>
              <a:rPr lang="fi-FI" dirty="0" err="1"/>
              <a:t>åren</a:t>
            </a:r>
            <a:r>
              <a:rPr lang="fi-FI" dirty="0"/>
              <a:t> 1962–2020</a:t>
            </a:r>
            <a:endParaRPr lang="en-US" dirty="0"/>
          </a:p>
        </p:txBody>
      </p:sp>
      <p:pic>
        <p:nvPicPr>
          <p:cNvPr id="2" name="Kuva 1">
            <a:extLst>
              <a:ext uri="{FF2B5EF4-FFF2-40B4-BE49-F238E27FC236}">
                <a16:creationId xmlns:a16="http://schemas.microsoft.com/office/drawing/2014/main" id="{84690584-8CC9-435A-821D-751A637950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5219" y="929059"/>
            <a:ext cx="8638781" cy="5212532"/>
          </a:xfrm>
          <a:prstGeom prst="rect">
            <a:avLst/>
          </a:prstGeom>
        </p:spPr>
      </p:pic>
    </p:spTree>
    <p:extLst>
      <p:ext uri="{BB962C8B-B14F-4D97-AF65-F5344CB8AC3E}">
        <p14:creationId xmlns:p14="http://schemas.microsoft.com/office/powerpoint/2010/main" val="172538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3</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20" name="Otsikko 4"/>
          <p:cNvSpPr>
            <a:spLocks noGrp="1"/>
          </p:cNvSpPr>
          <p:nvPr>
            <p:ph type="title"/>
          </p:nvPr>
        </p:nvSpPr>
        <p:spPr>
          <a:xfrm>
            <a:off x="1130842" y="324963"/>
            <a:ext cx="7627937" cy="924289"/>
          </a:xfrm>
        </p:spPr>
        <p:txBody>
          <a:bodyPr/>
          <a:lstStyle/>
          <a:p>
            <a:r>
              <a:rPr lang="sv-SE" dirty="0"/>
              <a:t>Partiellt fonderande system</a:t>
            </a:r>
          </a:p>
        </p:txBody>
      </p:sp>
      <p:pic>
        <p:nvPicPr>
          <p:cNvPr id="2" name="Kuva 1">
            <a:extLst>
              <a:ext uri="{FF2B5EF4-FFF2-40B4-BE49-F238E27FC236}">
                <a16:creationId xmlns:a16="http://schemas.microsoft.com/office/drawing/2014/main" id="{4E9D33DA-27AD-41B0-914D-1FFCF964E5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7044" y="1375517"/>
            <a:ext cx="6956139" cy="3395766"/>
          </a:xfrm>
          <a:prstGeom prst="rect">
            <a:avLst/>
          </a:prstGeom>
        </p:spPr>
      </p:pic>
    </p:spTree>
    <p:extLst>
      <p:ext uri="{BB962C8B-B14F-4D97-AF65-F5344CB8AC3E}">
        <p14:creationId xmlns:p14="http://schemas.microsoft.com/office/powerpoint/2010/main" val="65856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4</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
          <p:cNvSpPr>
            <a:spLocks noGrp="1"/>
          </p:cNvSpPr>
          <p:nvPr>
            <p:ph type="title"/>
          </p:nvPr>
        </p:nvSpPr>
        <p:spPr>
          <a:xfrm>
            <a:off x="847504" y="274638"/>
            <a:ext cx="7627937" cy="1143000"/>
          </a:xfrm>
        </p:spPr>
        <p:txBody>
          <a:bodyPr/>
          <a:lstStyle/>
          <a:p>
            <a:r>
              <a:rPr lang="sv-SE" dirty="0"/>
              <a:t>Partiell fondering av </a:t>
            </a:r>
            <a:r>
              <a:rPr lang="sv-SE" dirty="0" err="1"/>
              <a:t>ArPL</a:t>
            </a:r>
            <a:r>
              <a:rPr lang="sv-SE" dirty="0"/>
              <a:t>- och </a:t>
            </a:r>
            <a:r>
              <a:rPr lang="sv-SE" dirty="0" err="1"/>
              <a:t>SjPL</a:t>
            </a:r>
            <a:r>
              <a:rPr lang="sv-SE" dirty="0"/>
              <a:t>-pensioner </a:t>
            </a:r>
          </a:p>
        </p:txBody>
      </p:sp>
      <p:pic>
        <p:nvPicPr>
          <p:cNvPr id="2" name="Kuva 1">
            <a:extLst>
              <a:ext uri="{FF2B5EF4-FFF2-40B4-BE49-F238E27FC236}">
                <a16:creationId xmlns:a16="http://schemas.microsoft.com/office/drawing/2014/main" id="{382FE3D1-7454-474F-803F-1B2A14D6A9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849" y="1501497"/>
            <a:ext cx="6809822" cy="3468925"/>
          </a:xfrm>
          <a:prstGeom prst="rect">
            <a:avLst/>
          </a:prstGeom>
        </p:spPr>
      </p:pic>
    </p:spTree>
    <p:extLst>
      <p:ext uri="{BB962C8B-B14F-4D97-AF65-F5344CB8AC3E}">
        <p14:creationId xmlns:p14="http://schemas.microsoft.com/office/powerpoint/2010/main" val="37632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5</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31" name="Otsikko 8"/>
          <p:cNvSpPr>
            <a:spLocks noGrp="1"/>
          </p:cNvSpPr>
          <p:nvPr>
            <p:ph type="title"/>
          </p:nvPr>
        </p:nvSpPr>
        <p:spPr>
          <a:xfrm>
            <a:off x="1345471" y="-11970"/>
            <a:ext cx="7627937" cy="1143000"/>
          </a:xfrm>
        </p:spPr>
        <p:txBody>
          <a:bodyPr/>
          <a:lstStyle/>
          <a:p>
            <a:r>
              <a:rPr lang="sv-SE" dirty="0"/>
              <a:t>Finansieringen av pensionerna</a:t>
            </a:r>
          </a:p>
        </p:txBody>
      </p:sp>
      <p:pic>
        <p:nvPicPr>
          <p:cNvPr id="3" name="Kuva 2">
            <a:extLst>
              <a:ext uri="{FF2B5EF4-FFF2-40B4-BE49-F238E27FC236}">
                <a16:creationId xmlns:a16="http://schemas.microsoft.com/office/drawing/2014/main" id="{58CE4380-9378-4A8C-B385-E266E627F5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60643" y="1027964"/>
            <a:ext cx="6602540" cy="5249111"/>
          </a:xfrm>
          <a:prstGeom prst="rect">
            <a:avLst/>
          </a:prstGeom>
        </p:spPr>
      </p:pic>
    </p:spTree>
    <p:extLst>
      <p:ext uri="{BB962C8B-B14F-4D97-AF65-F5344CB8AC3E}">
        <p14:creationId xmlns:p14="http://schemas.microsoft.com/office/powerpoint/2010/main" val="331075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6</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8" name="Otsikko 1"/>
          <p:cNvSpPr>
            <a:spLocks noGrp="1"/>
          </p:cNvSpPr>
          <p:nvPr>
            <p:ph type="title"/>
          </p:nvPr>
        </p:nvSpPr>
        <p:spPr>
          <a:xfrm>
            <a:off x="748141" y="56066"/>
            <a:ext cx="7886700" cy="1171977"/>
          </a:xfrm>
        </p:spPr>
        <p:txBody>
          <a:bodyPr/>
          <a:lstStyle/>
          <a:p>
            <a:r>
              <a:rPr lang="fi-FI" dirty="0" err="1"/>
              <a:t>Sista</a:t>
            </a:r>
            <a:r>
              <a:rPr lang="fi-FI" dirty="0"/>
              <a:t> </a:t>
            </a:r>
            <a:r>
              <a:rPr lang="fi-FI" dirty="0" err="1"/>
              <a:t>pensionsanstalten</a:t>
            </a:r>
            <a:r>
              <a:rPr lang="fi-FI" dirty="0"/>
              <a:t> </a:t>
            </a:r>
            <a:r>
              <a:rPr lang="fi-FI" dirty="0" err="1"/>
              <a:t>betalar</a:t>
            </a:r>
            <a:r>
              <a:rPr lang="fi-FI" dirty="0"/>
              <a:t> </a:t>
            </a:r>
            <a:r>
              <a:rPr lang="fi-FI" dirty="0" err="1"/>
              <a:t>ut</a:t>
            </a:r>
            <a:r>
              <a:rPr lang="fi-FI" dirty="0"/>
              <a:t> alla </a:t>
            </a:r>
            <a:r>
              <a:rPr lang="fi-FI" dirty="0" err="1"/>
              <a:t>pensionsdelar</a:t>
            </a:r>
            <a:r>
              <a:rPr lang="fi-FI" dirty="0"/>
              <a:t> </a:t>
            </a:r>
            <a:r>
              <a:rPr lang="fi-FI" dirty="0" err="1"/>
              <a:t>till</a:t>
            </a:r>
            <a:r>
              <a:rPr lang="fi-FI" dirty="0"/>
              <a:t> </a:t>
            </a:r>
            <a:r>
              <a:rPr lang="fi-FI" dirty="0" err="1"/>
              <a:t>pensionstagaren</a:t>
            </a:r>
            <a:endParaRPr lang="en-US" dirty="0"/>
          </a:p>
        </p:txBody>
      </p:sp>
      <p:pic>
        <p:nvPicPr>
          <p:cNvPr id="2" name="Kuva 1">
            <a:extLst>
              <a:ext uri="{FF2B5EF4-FFF2-40B4-BE49-F238E27FC236}">
                <a16:creationId xmlns:a16="http://schemas.microsoft.com/office/drawing/2014/main" id="{2E41B92F-4135-4F6D-BFF2-07C9330FAA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1627" y="1295215"/>
            <a:ext cx="7120745" cy="4267570"/>
          </a:xfrm>
          <a:prstGeom prst="rect">
            <a:avLst/>
          </a:prstGeom>
        </p:spPr>
      </p:pic>
    </p:spTree>
    <p:extLst>
      <p:ext uri="{BB962C8B-B14F-4D97-AF65-F5344CB8AC3E}">
        <p14:creationId xmlns:p14="http://schemas.microsoft.com/office/powerpoint/2010/main" val="36970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7</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7" name="Otsikko 15"/>
          <p:cNvSpPr>
            <a:spLocks noGrp="1"/>
          </p:cNvSpPr>
          <p:nvPr>
            <p:ph type="title"/>
          </p:nvPr>
        </p:nvSpPr>
        <p:spPr>
          <a:xfrm>
            <a:off x="875246" y="116862"/>
            <a:ext cx="7627937" cy="722118"/>
          </a:xfrm>
        </p:spPr>
        <p:txBody>
          <a:bodyPr/>
          <a:lstStyle/>
          <a:p>
            <a:r>
              <a:rPr lang="sv-SE" dirty="0"/>
              <a:t>Kostnadsfördelningen av arbetspensionerna</a:t>
            </a:r>
          </a:p>
        </p:txBody>
      </p:sp>
      <p:pic>
        <p:nvPicPr>
          <p:cNvPr id="3" name="Kuva 2">
            <a:extLst>
              <a:ext uri="{FF2B5EF4-FFF2-40B4-BE49-F238E27FC236}">
                <a16:creationId xmlns:a16="http://schemas.microsoft.com/office/drawing/2014/main" id="{D6F9FBBA-2D34-478D-BF2D-B0ED63EAEB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620" y="899940"/>
            <a:ext cx="6742760" cy="5444200"/>
          </a:xfrm>
          <a:prstGeom prst="rect">
            <a:avLst/>
          </a:prstGeom>
        </p:spPr>
      </p:pic>
    </p:spTree>
    <p:extLst>
      <p:ext uri="{BB962C8B-B14F-4D97-AF65-F5344CB8AC3E}">
        <p14:creationId xmlns:p14="http://schemas.microsoft.com/office/powerpoint/2010/main" val="153246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210995"/>
            <a:ext cx="7886700" cy="928478"/>
          </a:xfrm>
        </p:spPr>
        <p:txBody>
          <a:bodyPr/>
          <a:lstStyle/>
          <a:p>
            <a:r>
              <a:rPr lang="sv-SE" dirty="0"/>
              <a:t>Pensionsdelar som betalats för andras räkning åren 2001–2018</a:t>
            </a:r>
            <a:endParaRPr lang="fi-FI"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8</a:t>
            </a:fld>
            <a:endParaRPr lang="fi-FI" dirty="0"/>
          </a:p>
        </p:txBody>
      </p:sp>
      <p:sp>
        <p:nvSpPr>
          <p:cNvPr id="5" name="Alatunnisteen paikkamerkki 4"/>
          <p:cNvSpPr>
            <a:spLocks noGrp="1"/>
          </p:cNvSpPr>
          <p:nvPr>
            <p:ph type="ftr" sz="quarter" idx="3"/>
          </p:nvPr>
        </p:nvSpPr>
        <p:spPr/>
        <p:txBody>
          <a:bodyPr/>
          <a:lstStyle/>
          <a:p>
            <a:r>
              <a:rPr lang="fi-FI"/>
              <a:t>PENSIONSSKYDDSCENTRALEN</a:t>
            </a:r>
            <a:endParaRPr lang="fi-FI" sz="1300" dirty="0"/>
          </a:p>
        </p:txBody>
      </p:sp>
      <p:pic>
        <p:nvPicPr>
          <p:cNvPr id="9" name="Kuva 8">
            <a:extLst>
              <a:ext uri="{FF2B5EF4-FFF2-40B4-BE49-F238E27FC236}">
                <a16:creationId xmlns:a16="http://schemas.microsoft.com/office/drawing/2014/main" id="{F32848E2-C2F4-4291-A81D-69A861FD75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585" y="1303732"/>
            <a:ext cx="7888908" cy="4974767"/>
          </a:xfrm>
          <a:prstGeom prst="rect">
            <a:avLst/>
          </a:prstGeom>
        </p:spPr>
      </p:pic>
    </p:spTree>
    <p:extLst>
      <p:ext uri="{BB962C8B-B14F-4D97-AF65-F5344CB8AC3E}">
        <p14:creationId xmlns:p14="http://schemas.microsoft.com/office/powerpoint/2010/main" val="33568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9</a:t>
            </a:fld>
            <a:endParaRPr lang="fi-FI" dirty="0"/>
          </a:p>
        </p:txBody>
      </p:sp>
      <p:sp>
        <p:nvSpPr>
          <p:cNvPr id="6" name="Alatunnisteen paikkamerkki 5"/>
          <p:cNvSpPr>
            <a:spLocks noGrp="1"/>
          </p:cNvSpPr>
          <p:nvPr>
            <p:ph type="ftr" sz="quarter" idx="3"/>
          </p:nvPr>
        </p:nvSpPr>
        <p:spPr/>
        <p:txBody>
          <a:bodyPr/>
          <a:lstStyle/>
          <a:p>
            <a:r>
              <a:rPr lang="fi-FI"/>
              <a:t>PENSIONSSKYDDSCENTRALEN</a:t>
            </a:r>
            <a:endParaRPr lang="fi-FI" sz="1300" dirty="0"/>
          </a:p>
        </p:txBody>
      </p:sp>
      <p:sp>
        <p:nvSpPr>
          <p:cNvPr id="31" name="Otsikko 4"/>
          <p:cNvSpPr>
            <a:spLocks noGrp="1"/>
          </p:cNvSpPr>
          <p:nvPr>
            <p:ph type="title"/>
          </p:nvPr>
        </p:nvSpPr>
        <p:spPr>
          <a:xfrm>
            <a:off x="946797" y="42622"/>
            <a:ext cx="7627937" cy="1143000"/>
          </a:xfrm>
        </p:spPr>
        <p:txBody>
          <a:bodyPr/>
          <a:lstStyle/>
          <a:p>
            <a:r>
              <a:rPr lang="sv-SE" dirty="0"/>
              <a:t>Arbetspensionspengarna i omlopp år 2018</a:t>
            </a:r>
          </a:p>
        </p:txBody>
      </p:sp>
      <p:pic>
        <p:nvPicPr>
          <p:cNvPr id="3" name="Kuva 2">
            <a:extLst>
              <a:ext uri="{FF2B5EF4-FFF2-40B4-BE49-F238E27FC236}">
                <a16:creationId xmlns:a16="http://schemas.microsoft.com/office/drawing/2014/main" id="{BC409F11-376C-4979-BAB2-7639621530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266" y="1066013"/>
            <a:ext cx="8254699" cy="5066215"/>
          </a:xfrm>
          <a:prstGeom prst="rect">
            <a:avLst/>
          </a:prstGeom>
        </p:spPr>
      </p:pic>
    </p:spTree>
    <p:extLst>
      <p:ext uri="{BB962C8B-B14F-4D97-AF65-F5344CB8AC3E}">
        <p14:creationId xmlns:p14="http://schemas.microsoft.com/office/powerpoint/2010/main" val="1214521572"/>
      </p:ext>
    </p:extLst>
  </p:cSld>
  <p:clrMapOvr>
    <a:masterClrMapping/>
  </p:clrMapOvr>
</p:sld>
</file>

<file path=ppt/theme/theme1.xml><?xml version="1.0" encoding="utf-8"?>
<a:theme xmlns:a="http://schemas.openxmlformats.org/drawingml/2006/main" name="ETK_ruotsi">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ETK_ruotsi</Template>
  <TotalTime>0</TotalTime>
  <Words>2160</Words>
  <Application>Microsoft Office PowerPoint</Application>
  <PresentationFormat>Näytössä katseltava diaesitys (4:3)</PresentationFormat>
  <Paragraphs>222</Paragraphs>
  <Slides>20</Slides>
  <Notes>19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Verdana</vt:lpstr>
      <vt:lpstr>ETK_ruotsi</vt:lpstr>
      <vt:lpstr>Kostnadsfördelningen  i bilder</vt:lpstr>
      <vt:lpstr>Penningflödena inom arbetspensionssystemet  år 2018</vt:lpstr>
      <vt:lpstr>Partiellt fonderande system</vt:lpstr>
      <vt:lpstr>Partiell fondering av ArPL- och SjPL-pensioner </vt:lpstr>
      <vt:lpstr>Finansieringen av pensionerna</vt:lpstr>
      <vt:lpstr>Sista pensionsanstalten betalar ut alla pensionsdelar till pensionstagaren</vt:lpstr>
      <vt:lpstr>Kostnadsfördelningen av arbetspensionerna</vt:lpstr>
      <vt:lpstr>Pensionsdelar som betalats för andras räkning åren 2001–2018</vt:lpstr>
      <vt:lpstr>Arbetspensionspengarna i omlopp år 2018</vt:lpstr>
      <vt:lpstr>Utbetalda ArPL- och SjPL-pensioner  åren 2001–2018</vt:lpstr>
      <vt:lpstr>Pensionsutgiften enligt FöPL och statens  andel åren 1990–2018</vt:lpstr>
      <vt:lpstr>Pensionsutgiften enligt LFöPL och statens andel åren 1990–2018 </vt:lpstr>
      <vt:lpstr>Pensionsdelar som betalats för oavlönade perioder åren 2006–2018</vt:lpstr>
      <vt:lpstr>Förmåner som betalats enligt StPEL  åren 2006–2018</vt:lpstr>
      <vt:lpstr>Arbetslöshetsförsäkringsfondens avgift i förhållande till försäkrad lönesumma och arbetslöshetsgraden åren 1990–2018 </vt:lpstr>
      <vt:lpstr>ArPL- och SjPL-pensionspengar enligt ansvarsdel åren 2007–2018, 31.12.</vt:lpstr>
      <vt:lpstr>ArPL- och SjPL-försäkringsavgiften enligt pensionsanstaltstyp år 2020</vt:lpstr>
      <vt:lpstr>Arbetspensionsavgifternas procentsatser år 2020</vt:lpstr>
      <vt:lpstr>ArPL-avgiftens delar i genomsnitt för arbetsgivare med försäkring i arbetspensionsförsäkringsbolag år 2020</vt:lpstr>
      <vt:lpstr>Genomsnittlig APL-/ArPL-avgift åren 1962–2020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2019-12-30T12:26:20Z</dcterms:created>
  <dcterms:modified xsi:type="dcterms:W3CDTF">2019-12-30T12:26:33Z</dcterms:modified>
</cp:coreProperties>
</file>