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9"/>
  </p:notesMasterIdLst>
  <p:sldIdLst>
    <p:sldId id="321" r:id="rId2"/>
    <p:sldId id="256" r:id="rId3"/>
    <p:sldId id="257" r:id="rId4"/>
    <p:sldId id="258" r:id="rId5"/>
    <p:sldId id="259" r:id="rId6"/>
    <p:sldId id="269" r:id="rId7"/>
    <p:sldId id="262" r:id="rId8"/>
    <p:sldId id="263" r:id="rId9"/>
    <p:sldId id="267" r:id="rId10"/>
    <p:sldId id="268" r:id="rId11"/>
    <p:sldId id="314" r:id="rId12"/>
    <p:sldId id="265" r:id="rId13"/>
    <p:sldId id="266" r:id="rId14"/>
    <p:sldId id="270" r:id="rId15"/>
    <p:sldId id="271" r:id="rId16"/>
    <p:sldId id="272" r:id="rId17"/>
    <p:sldId id="275" r:id="rId18"/>
    <p:sldId id="273" r:id="rId19"/>
    <p:sldId id="276" r:id="rId20"/>
    <p:sldId id="277" r:id="rId21"/>
    <p:sldId id="278" r:id="rId22"/>
    <p:sldId id="284" r:id="rId23"/>
    <p:sldId id="320" r:id="rId24"/>
    <p:sldId id="280" r:id="rId25"/>
    <p:sldId id="316" r:id="rId26"/>
    <p:sldId id="282" r:id="rId27"/>
    <p:sldId id="285" r:id="rId28"/>
    <p:sldId id="283" r:id="rId29"/>
    <p:sldId id="319" r:id="rId30"/>
    <p:sldId id="286" r:id="rId31"/>
    <p:sldId id="318" r:id="rId32"/>
    <p:sldId id="288" r:id="rId33"/>
    <p:sldId id="289" r:id="rId34"/>
    <p:sldId id="290" r:id="rId35"/>
    <p:sldId id="294" r:id="rId36"/>
    <p:sldId id="291" r:id="rId37"/>
    <p:sldId id="292" r:id="rId38"/>
    <p:sldId id="293" r:id="rId39"/>
    <p:sldId id="296" r:id="rId40"/>
    <p:sldId id="295" r:id="rId41"/>
    <p:sldId id="298" r:id="rId42"/>
    <p:sldId id="297" r:id="rId43"/>
    <p:sldId id="303" r:id="rId44"/>
    <p:sldId id="317" r:id="rId45"/>
    <p:sldId id="315" r:id="rId46"/>
    <p:sldId id="300" r:id="rId47"/>
    <p:sldId id="302" r:id="rId48"/>
    <p:sldId id="308" r:id="rId49"/>
    <p:sldId id="304" r:id="rId50"/>
    <p:sldId id="305" r:id="rId51"/>
    <p:sldId id="306" r:id="rId52"/>
    <p:sldId id="307" r:id="rId53"/>
    <p:sldId id="309" r:id="rId54"/>
    <p:sldId id="311" r:id="rId55"/>
    <p:sldId id="313" r:id="rId56"/>
    <p:sldId id="310" r:id="rId57"/>
    <p:sldId id="312" r:id="rId58"/>
  </p:sldIdLst>
  <p:sldSz cx="9144000" cy="6858000" type="screen4x3"/>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E1F"/>
    <a:srgbClr val="0033CC"/>
    <a:srgbClr val="CC00CC"/>
    <a:srgbClr val="FF00FF"/>
    <a:srgbClr val="009900"/>
    <a:srgbClr val="0000FF"/>
    <a:srgbClr val="E56E00"/>
    <a:srgbClr val="0D8DC9"/>
    <a:srgbClr val="649F43"/>
    <a:srgbClr val="E7F3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7" autoAdjust="0"/>
    <p:restoredTop sz="95794" autoAdjust="0"/>
  </p:normalViewPr>
  <p:slideViewPr>
    <p:cSldViewPr snapToGrid="0">
      <p:cViewPr varScale="1">
        <p:scale>
          <a:sx n="67" d="100"/>
          <a:sy n="67" d="100"/>
        </p:scale>
        <p:origin x="96" y="60"/>
      </p:cViewPr>
      <p:guideLst>
        <p:guide orient="horz" pos="2160"/>
        <p:guide pos="2880"/>
      </p:guideLst>
    </p:cSldViewPr>
  </p:slideViewPr>
  <p:notesTextViewPr>
    <p:cViewPr>
      <p:scale>
        <a:sx n="1" d="1"/>
        <a:sy n="1" d="1"/>
      </p:scale>
      <p:origin x="0" y="0"/>
    </p:cViewPr>
  </p:notesTextViewPr>
  <p:sorterViewPr>
    <p:cViewPr>
      <p:scale>
        <a:sx n="100" d="100"/>
        <a:sy n="100" d="100"/>
      </p:scale>
      <p:origin x="0" y="-15292"/>
    </p:cViewPr>
  </p:sorterViewPr>
  <p:notesViewPr>
    <p:cSldViewPr snapToGrid="0">
      <p:cViewPr>
        <p:scale>
          <a:sx n="100" d="100"/>
          <a:sy n="100" d="100"/>
        </p:scale>
        <p:origin x="792" y="-2108"/>
      </p:cViewPr>
      <p:guideLst>
        <p:guide orient="horz" pos="312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3"/>
            <a:ext cx="2946347" cy="498215"/>
          </a:xfrm>
          <a:prstGeom prst="rect">
            <a:avLst/>
          </a:prstGeom>
        </p:spPr>
        <p:txBody>
          <a:bodyPr vert="horz" lIns="91441" tIns="45722" rIns="91441" bIns="45722" rtlCol="0"/>
          <a:lstStyle>
            <a:lvl1pPr algn="l">
              <a:defRPr sz="1200"/>
            </a:lvl1pPr>
          </a:lstStyle>
          <a:p>
            <a:endParaRPr lang="fi-FI"/>
          </a:p>
        </p:txBody>
      </p:sp>
      <p:sp>
        <p:nvSpPr>
          <p:cNvPr id="3" name="Päivämäärän paikkamerkki 2"/>
          <p:cNvSpPr>
            <a:spLocks noGrp="1"/>
          </p:cNvSpPr>
          <p:nvPr>
            <p:ph type="dt" idx="1"/>
          </p:nvPr>
        </p:nvSpPr>
        <p:spPr>
          <a:xfrm>
            <a:off x="3851346" y="3"/>
            <a:ext cx="2946347" cy="498215"/>
          </a:xfrm>
          <a:prstGeom prst="rect">
            <a:avLst/>
          </a:prstGeom>
        </p:spPr>
        <p:txBody>
          <a:bodyPr vert="horz" lIns="91441" tIns="45722" rIns="91441" bIns="45722" rtlCol="0"/>
          <a:lstStyle>
            <a:lvl1pPr algn="r">
              <a:defRPr sz="1200"/>
            </a:lvl1pPr>
          </a:lstStyle>
          <a:p>
            <a:fld id="{58675B12-94B4-43AE-B781-EB636C75C4C3}" type="datetimeFigureOut">
              <a:rPr lang="fi-FI" smtClean="0"/>
              <a:t>13.5.2020</a:t>
            </a:fld>
            <a:endParaRPr lang="fi-FI"/>
          </a:p>
        </p:txBody>
      </p:sp>
      <p:sp>
        <p:nvSpPr>
          <p:cNvPr id="4" name="Dian kuvan paikkamerkki 3"/>
          <p:cNvSpPr>
            <a:spLocks noGrp="1" noRot="1" noChangeAspect="1"/>
          </p:cNvSpPr>
          <p:nvPr>
            <p:ph type="sldImg" idx="2"/>
          </p:nvPr>
        </p:nvSpPr>
        <p:spPr>
          <a:xfrm>
            <a:off x="1166813" y="1241425"/>
            <a:ext cx="4465637" cy="3349625"/>
          </a:xfrm>
          <a:prstGeom prst="rect">
            <a:avLst/>
          </a:prstGeom>
          <a:noFill/>
          <a:ln w="12700">
            <a:solidFill>
              <a:prstClr val="black"/>
            </a:solidFill>
          </a:ln>
        </p:spPr>
        <p:txBody>
          <a:bodyPr vert="horz" lIns="91441" tIns="45722" rIns="91441" bIns="45722" rtlCol="0" anchor="ctr"/>
          <a:lstStyle/>
          <a:p>
            <a:endParaRPr lang="fi-FI"/>
          </a:p>
        </p:txBody>
      </p:sp>
      <p:sp>
        <p:nvSpPr>
          <p:cNvPr id="5" name="Huomautusten paikkamerkki 4"/>
          <p:cNvSpPr>
            <a:spLocks noGrp="1"/>
          </p:cNvSpPr>
          <p:nvPr>
            <p:ph type="body" sz="quarter" idx="3"/>
          </p:nvPr>
        </p:nvSpPr>
        <p:spPr>
          <a:xfrm>
            <a:off x="679927" y="4778724"/>
            <a:ext cx="5439410" cy="3909864"/>
          </a:xfrm>
          <a:prstGeom prst="rect">
            <a:avLst/>
          </a:prstGeom>
        </p:spPr>
        <p:txBody>
          <a:bodyPr vert="horz" lIns="91441" tIns="45722" rIns="91441" bIns="45722"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2" y="9431601"/>
            <a:ext cx="2946347" cy="498214"/>
          </a:xfrm>
          <a:prstGeom prst="rect">
            <a:avLst/>
          </a:prstGeom>
        </p:spPr>
        <p:txBody>
          <a:bodyPr vert="horz" lIns="91441" tIns="45722" rIns="91441" bIns="45722" rtlCol="0" anchor="b"/>
          <a:lstStyle>
            <a:lvl1pPr algn="l">
              <a:defRPr sz="1200"/>
            </a:lvl1pPr>
          </a:lstStyle>
          <a:p>
            <a:endParaRPr lang="fi-FI"/>
          </a:p>
        </p:txBody>
      </p:sp>
      <p:sp>
        <p:nvSpPr>
          <p:cNvPr id="7" name="Dian numeron paikkamerkki 6"/>
          <p:cNvSpPr>
            <a:spLocks noGrp="1"/>
          </p:cNvSpPr>
          <p:nvPr>
            <p:ph type="sldNum" sz="quarter" idx="5"/>
          </p:nvPr>
        </p:nvSpPr>
        <p:spPr>
          <a:xfrm>
            <a:off x="3851346" y="9431601"/>
            <a:ext cx="2946347" cy="498214"/>
          </a:xfrm>
          <a:prstGeom prst="rect">
            <a:avLst/>
          </a:prstGeom>
        </p:spPr>
        <p:txBody>
          <a:bodyPr vert="horz" lIns="91441" tIns="45722" rIns="91441" bIns="45722" rtlCol="0" anchor="b"/>
          <a:lstStyle>
            <a:lvl1pPr algn="r">
              <a:defRPr sz="1200"/>
            </a:lvl1pPr>
          </a:lstStyle>
          <a:p>
            <a:fld id="{0BFF4739-A7F8-4941-9D4B-58F3C8C589E6}" type="slidenum">
              <a:rPr lang="fi-FI" smtClean="0"/>
              <a:t>‹#›</a:t>
            </a:fld>
            <a:endParaRPr lang="fi-FI"/>
          </a:p>
        </p:txBody>
      </p:sp>
    </p:spTree>
    <p:extLst>
      <p:ext uri="{BB962C8B-B14F-4D97-AF65-F5344CB8AC3E}">
        <p14:creationId xmlns:p14="http://schemas.microsoft.com/office/powerpoint/2010/main" val="37461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lastot.etk.fi/pxweb/fi/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lastot.etk.fi/pxweb/fi/ETK/ETK__110kaikki_elakkeensaajat__20elakkeensaajien_elake/elsael_2k01_laji.Px/?rxid=fe3226f7-088f-41f3-b0e5-c513e2833b8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tk.fi/julkaisu/lakisaateiset-elakkeet-pitkan-aikavalin-laskelma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lastot.etk.fi/pxweb/fi/ETK/ETK__140elakemenot/emeno01_koko.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tk.fi/julkaisu/lakisaateiset-elakkeet-pitkan-aikavalin-laskelma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tk.fi/julkaisu/lakisaateiset-elakkeet-pitkan-aikavalin-laskelma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lastot.etk.fi/pxweb/fi/ETK/ETK__170vakuutetut__10tyoelakevakuutetut/vak01_piiri.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tk.fi/tutkimus-tilastot-ennusteet/tilastot/tyoelakevakuutetut/"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ilastot.etk.fi/pxweb/fi/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tutkimus-tilastot-ennusteet/tilastot/tyoelakevakuutetu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1_aikas.px/?rxid=70aa8bd8-9f0e-41b5-a61e-47bf469f6594"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fi/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kaikki-elakkeensaaja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rxid=13328c45-a453-4699-b5e0-0b89111c5f4b"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tyoelakkeensaajat/"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10_tk_diag.px/?rxid=13328c45-a453-4699-b5e0-0b89111c5f4b"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nsaajat/tyoelakkeensaajat/"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tk.fi/tutkimus-tilastot-ennusteet/tilastot/elakkeensaajat/tyoelakkeensaajat/" TargetMode="External"/><Relationship Id="rId4" Type="http://schemas.openxmlformats.org/officeDocument/2006/relationships/hyperlink" Target="https://tilastot.etk.fi/pxweb/fi/ETK/ETK__130elakkeellesiirtymisika/esiirtymisika02.px"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fi/ETK/ETK__120tyoelakkeensaajat__40tyoelakkeelle_siirtyneiden_lkm/elsi_t01_laji.px/?rxid=d2e21f55-6a3f-44c6-9829-e2cc6445ace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ilastot.etk.fi/pxweb/fi/ETK/ETK__130elakkeellesiirtymisika/esiirtymisika01.px/?rxid=aad306d4-3986-48b3-bf57-dfb38ec58c7d"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llesiirtymisik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tilastot.etk.fi/pxweb/fi/ETK/ETK__130elakkeellesiirtymisika/esiirtymisika01.px/?rxid=aad306d4-3986-48b3-bf57-dfb38ec58c7d"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tutkimus-tilastot-ennusteet/tilastot/elakkeellesiirtymisika/"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tk.fi/julkaisu/tyoelakeindikaattori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ilastot.etk.fi/pxweb/fi/ETK/ETK__160tyoelakekuntoutus/?tablelist=true&amp;rxid=e05b536d-ae62-4973-913b-c7ed47d0df72"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etk.fi/tutkimus-tilastot-ennusteet/tilastot/tyoelakekuntoutus/"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tilastot.etk.fi/pxweb/fi/ETK/ETK__160tyoelakekuntoutus/?tablelist=true&amp;rxid=e05b536d-ae62-4973-913b-c7ed47d0df7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etk.fi/tutkimus-tilastot-ennusteet/tilastot/tyoelakekuntoutu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ilastot.etk.fi/pxweb/fi/ETK/ETK__160tyoelakekuntoutus/?tablelist=true&amp;rxid=e05b536d-ae62-4973-913b-c7ed47d0df7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etk.fi/tutkimus-tilastot-ennusteet/tilastot/tyoelakekuntoutu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etk.fi/tutkimus-tilastot-ennusteet/tilastot/tyoelakekuntoutu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etk.fi/tutkimus-tilastot-ennusteet/tilastot/tyoelakekuntoutu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tilastot.etk.fi/pxweb/fi/ETK/ETK__180tyoelakkeiden_rahoitus__10rahavirrat/rahavirrat01_kaikki.px/?rxid=41927abd-4a31-433a-8979-f1d315cc3ac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tela.f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tela.fi/"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tela.fi/"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a:t>
            </a:fld>
            <a:endParaRPr lang="fi-FI"/>
          </a:p>
        </p:txBody>
      </p:sp>
    </p:spTree>
    <p:extLst>
      <p:ext uri="{BB962C8B-B14F-4D97-AF65-F5344CB8AC3E}">
        <p14:creationId xmlns:p14="http://schemas.microsoft.com/office/powerpoint/2010/main" val="321005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11</a:t>
            </a:fld>
            <a:endParaRPr lang="fi-FI"/>
          </a:p>
        </p:txBody>
      </p:sp>
      <p:sp>
        <p:nvSpPr>
          <p:cNvPr id="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i-FI" dirty="0"/>
              <a:t>Yksin asuva eläkkeensaaja, työeläkkeen oletetaan olevan 50 % palkasta. </a:t>
            </a:r>
          </a:p>
          <a:p>
            <a:pPr eaLnBrk="1" hangingPunct="1">
              <a:lnSpc>
                <a:spcPct val="20000"/>
              </a:lnSpc>
              <a:spcBef>
                <a:spcPct val="0"/>
              </a:spcBef>
            </a:pPr>
            <a:endParaRPr lang="fi-FI" dirty="0"/>
          </a:p>
          <a:p>
            <a:pPr eaLnBrk="1" hangingPunct="1">
              <a:spcBef>
                <a:spcPct val="0"/>
              </a:spcBef>
            </a:pPr>
            <a:r>
              <a:rPr lang="fi-FI" dirty="0"/>
              <a:t>Kansaneläke ja takuueläke alkaa 65-vuotiaana.</a:t>
            </a:r>
          </a:p>
          <a:p>
            <a:pPr eaLnBrk="1" hangingPunct="1">
              <a:spcBef>
                <a:spcPct val="0"/>
              </a:spcBef>
            </a:pPr>
            <a:endParaRPr lang="fi-FI" dirty="0"/>
          </a:p>
          <a:p>
            <a:pPr eaLnBrk="1" hangingPunct="1">
              <a:spcBef>
                <a:spcPct val="0"/>
              </a:spcBef>
            </a:pPr>
            <a:r>
              <a:rPr lang="fi-FI" dirty="0"/>
              <a:t>Nettoeläke tarkoittaa käteen jäävää kokonaiseläkettä</a:t>
            </a:r>
            <a:r>
              <a:rPr lang="fi-FI" baseline="0" dirty="0"/>
              <a:t> tuloverojen jälkeen olettaen, ettei henkilöllä ole muita tuloja.</a:t>
            </a:r>
            <a:endParaRPr lang="fi-FI" dirty="0"/>
          </a:p>
        </p:txBody>
      </p:sp>
    </p:spTree>
    <p:extLst>
      <p:ext uri="{BB962C8B-B14F-4D97-AF65-F5344CB8AC3E}">
        <p14:creationId xmlns:p14="http://schemas.microsoft.com/office/powerpoint/2010/main" val="56424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12</a:t>
            </a:fld>
            <a:endParaRPr lang="fi-FI"/>
          </a:p>
        </p:txBody>
      </p:sp>
      <p:sp>
        <p:nvSpPr>
          <p:cNvPr id="5" name="Huomautusten paikkamerkki 2"/>
          <p:cNvSpPr>
            <a:spLocks noGrp="1"/>
          </p:cNvSpPr>
          <p:nvPr>
            <p:ph type="body" idx="1"/>
          </p:nvPr>
        </p:nvSpPr>
        <p:spPr/>
        <p:txBody>
          <a:bodyPr/>
          <a:lstStyle/>
          <a:p>
            <a:pPr eaLnBrk="1" hangingPunct="1">
              <a:spcBef>
                <a:spcPct val="0"/>
              </a:spcBef>
            </a:pPr>
            <a:r>
              <a:rPr lang="fi-FI" dirty="0"/>
              <a:t>Yksin asuva eläkkeensaaja, työeläkkeen oletetaan olevan 50 % palkasta. </a:t>
            </a:r>
          </a:p>
          <a:p>
            <a:pPr eaLnBrk="1" hangingPunct="1">
              <a:lnSpc>
                <a:spcPct val="20000"/>
              </a:lnSpc>
              <a:spcBef>
                <a:spcPct val="0"/>
              </a:spcBef>
            </a:pPr>
            <a:endParaRPr lang="fi-FI" dirty="0"/>
          </a:p>
          <a:p>
            <a:pPr eaLnBrk="1" hangingPunct="1">
              <a:spcBef>
                <a:spcPct val="0"/>
              </a:spcBef>
            </a:pPr>
            <a:r>
              <a:rPr lang="fi-FI" dirty="0"/>
              <a:t>Kansaneläke ja takuueläke alkaa 65-vuotiaana.</a:t>
            </a:r>
          </a:p>
          <a:p>
            <a:pPr eaLnBrk="1" hangingPunct="1">
              <a:spcBef>
                <a:spcPct val="0"/>
              </a:spcBef>
            </a:pPr>
            <a:endParaRPr lang="fi-FI" dirty="0"/>
          </a:p>
          <a:p>
            <a:pPr eaLnBrk="1" hangingPunct="1">
              <a:spcBef>
                <a:spcPct val="0"/>
              </a:spcBef>
            </a:pPr>
            <a:r>
              <a:rPr lang="fi-FI" dirty="0"/>
              <a:t>Nettoeläke tarkoittaa käteen jäävää kokonaiseläkettä</a:t>
            </a:r>
            <a:r>
              <a:rPr lang="fi-FI" baseline="0" dirty="0"/>
              <a:t> tuloverojen jälkeen olettaen, ettei henkilöllä ole muita tuloja.</a:t>
            </a:r>
            <a:endParaRPr lang="fi-FI" dirty="0"/>
          </a:p>
          <a:p>
            <a:endParaRPr lang="fi-FI" dirty="0"/>
          </a:p>
        </p:txBody>
      </p:sp>
    </p:spTree>
    <p:extLst>
      <p:ext uri="{BB962C8B-B14F-4D97-AF65-F5344CB8AC3E}">
        <p14:creationId xmlns:p14="http://schemas.microsoft.com/office/powerpoint/2010/main" val="245648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13</a:t>
            </a:fld>
            <a:endParaRPr lang="fi-FI"/>
          </a:p>
        </p:txBody>
      </p:sp>
      <p:sp>
        <p:nvSpPr>
          <p:cNvPr id="5" name="Huomautusten paikkamerkki 2"/>
          <p:cNvSpPr>
            <a:spLocks noGrp="1"/>
          </p:cNvSpPr>
          <p:nvPr>
            <p:ph type="body" idx="1"/>
          </p:nvPr>
        </p:nvSpPr>
        <p:spPr/>
        <p:txBody>
          <a:bodyPr>
            <a:normAutofit/>
          </a:bodyPr>
          <a:lstStyle/>
          <a:p>
            <a:pPr defTabSz="457206" fontAlgn="base">
              <a:spcBef>
                <a:spcPct val="30000"/>
              </a:spcBef>
              <a:spcAft>
                <a:spcPct val="0"/>
              </a:spcAft>
              <a:defRPr/>
            </a:pPr>
            <a:r>
              <a:rPr lang="fi-FI" dirty="0"/>
              <a:t>Karttuminen alkaa työntekijöillä 17</a:t>
            </a:r>
            <a:r>
              <a:rPr lang="fi-FI" baseline="0" dirty="0"/>
              <a:t> vuoden ja yrittäjillä 18 vuoden iän täyttämistä seuraavan kuukauden alusta. </a:t>
            </a:r>
          </a:p>
          <a:p>
            <a:pPr defTabSz="457206" fontAlgn="base">
              <a:spcBef>
                <a:spcPct val="30000"/>
              </a:spcBef>
              <a:spcAft>
                <a:spcPct val="0"/>
              </a:spcAft>
              <a:defRPr/>
            </a:pPr>
            <a:r>
              <a:rPr lang="fi-FI" dirty="0"/>
              <a:t>Palkansaajan työeläkemaksua ei vähennetä eläkkeen perusteena olevasta palkasta vuodesta 2017 alkaen.</a:t>
            </a:r>
            <a:endParaRPr lang="fi-FI" baseline="0" dirty="0"/>
          </a:p>
          <a:p>
            <a:endParaRPr lang="fi-FI" dirty="0"/>
          </a:p>
          <a:p>
            <a:r>
              <a:rPr lang="fi-FI" b="1" dirty="0"/>
              <a:t>Eläkettä karttui 2005–2016:</a:t>
            </a:r>
          </a:p>
          <a:p>
            <a:r>
              <a:rPr lang="fi-FI" dirty="0"/>
              <a:t>1,5 prosenttia alle 53-vuotiaana, </a:t>
            </a:r>
          </a:p>
          <a:p>
            <a:r>
              <a:rPr lang="fi-FI" dirty="0"/>
              <a:t>1,9 prosenttia 53−62-vuotiaana ja </a:t>
            </a:r>
          </a:p>
          <a:p>
            <a:r>
              <a:rPr lang="fi-FI" dirty="0"/>
              <a:t>4,5 prosenttia 63−67-vuotiaana.</a:t>
            </a:r>
          </a:p>
        </p:txBody>
      </p:sp>
    </p:spTree>
    <p:extLst>
      <p:ext uri="{BB962C8B-B14F-4D97-AF65-F5344CB8AC3E}">
        <p14:creationId xmlns:p14="http://schemas.microsoft.com/office/powerpoint/2010/main" val="230683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14</a:t>
            </a:fld>
            <a:endParaRPr lang="fi-FI"/>
          </a:p>
        </p:txBody>
      </p:sp>
      <p:sp>
        <p:nvSpPr>
          <p:cNvPr id="5" name="Huomautusten paikkamerkki 2"/>
          <p:cNvSpPr>
            <a:spLocks noGrp="1"/>
          </p:cNvSpPr>
          <p:nvPr>
            <p:ph type="body" idx="1"/>
          </p:nvPr>
        </p:nvSpPr>
        <p:spPr/>
        <p:txBody>
          <a:bodyPr/>
          <a:lstStyle/>
          <a:p>
            <a:r>
              <a:rPr lang="fi-FI" dirty="0"/>
              <a:t>Vuonna 1965 ja sen jälkeen syntyneen työntekijän alin vanhuuseläkeikä sopeutetaan eliniän muutokseen ja ikä vahvistetaan sosiaali- ja terveysministeriön asetuksella vuodelle, jona työntekijä täyttää 62 vuotta.</a:t>
            </a:r>
            <a:endParaRPr lang="en-US" dirty="0"/>
          </a:p>
        </p:txBody>
      </p:sp>
    </p:spTree>
    <p:extLst>
      <p:ext uri="{BB962C8B-B14F-4D97-AF65-F5344CB8AC3E}">
        <p14:creationId xmlns:p14="http://schemas.microsoft.com/office/powerpoint/2010/main" val="214252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15</a:t>
            </a:fld>
            <a:endParaRPr lang="fi-FI"/>
          </a:p>
        </p:txBody>
      </p:sp>
    </p:spTree>
    <p:extLst>
      <p:ext uri="{BB962C8B-B14F-4D97-AF65-F5344CB8AC3E}">
        <p14:creationId xmlns:p14="http://schemas.microsoft.com/office/powerpoint/2010/main" val="323016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16</a:t>
            </a:fld>
            <a:endParaRPr lang="fi-FI"/>
          </a:p>
        </p:txBody>
      </p:sp>
      <p:sp>
        <p:nvSpPr>
          <p:cNvPr id="5" name="Huomautusten paikkamerkki 2"/>
          <p:cNvSpPr>
            <a:spLocks noGrp="1"/>
          </p:cNvSpPr>
          <p:nvPr>
            <p:ph type="body" idx="1"/>
          </p:nvPr>
        </p:nvSpPr>
        <p:spPr/>
        <p:txBody>
          <a:bodyPr>
            <a:normAutofit/>
          </a:bodyPr>
          <a:lstStyle/>
          <a:p>
            <a:r>
              <a:rPr lang="fi-FI" dirty="0"/>
              <a:t>Indeksitarkistuksen määrään vaikuttavat Tilastokeskuksen laskemien kuluttajahinta- ja ansiotasoindeksin muutokset. </a:t>
            </a:r>
          </a:p>
          <a:p>
            <a:endParaRPr lang="fi-FI" dirty="0"/>
          </a:p>
          <a:p>
            <a:r>
              <a:rPr lang="fi-FI" dirty="0"/>
              <a:t>Palkkakertoimessa hintatason muutoksen osuus on 20 prosenttia ja palkansaajien ansiotason muutoksen osuus 80 prosenttia.</a:t>
            </a:r>
          </a:p>
          <a:p>
            <a:r>
              <a:rPr lang="fi-FI" dirty="0"/>
              <a:t> </a:t>
            </a:r>
          </a:p>
          <a:p>
            <a:r>
              <a:rPr lang="fi-FI" dirty="0"/>
              <a:t>Työeläkeindeksissä hintatason muutoksen osuus on 80 prosenttia ja palkansaajien ansiotason muutoksen osuus 20 prosenttia. </a:t>
            </a:r>
          </a:p>
        </p:txBody>
      </p:sp>
    </p:spTree>
    <p:extLst>
      <p:ext uri="{BB962C8B-B14F-4D97-AF65-F5344CB8AC3E}">
        <p14:creationId xmlns:p14="http://schemas.microsoft.com/office/powerpoint/2010/main" val="56799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17</a:t>
            </a:fld>
            <a:endParaRPr lang="fi-FI"/>
          </a:p>
        </p:txBody>
      </p:sp>
    </p:spTree>
    <p:extLst>
      <p:ext uri="{BB962C8B-B14F-4D97-AF65-F5344CB8AC3E}">
        <p14:creationId xmlns:p14="http://schemas.microsoft.com/office/powerpoint/2010/main" val="85324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18</a:t>
            </a:fld>
            <a:endParaRPr lang="fi-FI"/>
          </a:p>
        </p:txBody>
      </p:sp>
      <p:sp>
        <p:nvSpPr>
          <p:cNvPr id="5" name="Huomautusten paikkamerkki 2"/>
          <p:cNvSpPr>
            <a:spLocks noGrp="1"/>
          </p:cNvSpPr>
          <p:nvPr>
            <p:ph type="body" idx="1"/>
          </p:nvPr>
        </p:nvSpPr>
        <p:spPr/>
        <p:txBody>
          <a:bodyPr/>
          <a:lstStyle/>
          <a:p>
            <a:r>
              <a:rPr lang="fi-FI" dirty="0"/>
              <a:t>Eläkkeensaajat: Suomessa asuvat työ- ja/tai kansaneläkejärjestelmästä vanhuus-, työkyvyttömyys- tai maatalouden erityiseläkettä saavat. Osittaista varhennettua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r>
              <a:rPr lang="fi-FI" dirty="0"/>
              <a:t>Kokonaiseläke sisältää työ-, kansan- ja erityisturvan lakien mukaiset osuudet.</a:t>
            </a:r>
          </a:p>
          <a:p>
            <a:endParaRPr lang="fi-FI" dirty="0"/>
          </a:p>
          <a:p>
            <a:r>
              <a:rPr lang="fi-FI" dirty="0"/>
              <a:t>Kokonaiseläke on bruttoeläke.</a:t>
            </a:r>
          </a:p>
          <a:p>
            <a:endParaRPr lang="fi-FI" dirty="0"/>
          </a:p>
          <a:p>
            <a:r>
              <a:rPr lang="fi-FI" dirty="0"/>
              <a:t>Tilastotietokanta:</a:t>
            </a:r>
          </a:p>
          <a:p>
            <a:r>
              <a:rPr lang="fi-FI" dirty="0">
                <a:hlinkClick r:id="rId3"/>
              </a:rPr>
              <a:t>https://tilastot.etk.fi/pxweb/fi/ETK/ETK__110kaikki_elakkeensaajat__20elakkeensaajien_elake/elsael_1k01_laji.px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Tree>
    <p:extLst>
      <p:ext uri="{BB962C8B-B14F-4D97-AF65-F5344CB8AC3E}">
        <p14:creationId xmlns:p14="http://schemas.microsoft.com/office/powerpoint/2010/main" val="114880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19</a:t>
            </a:fld>
            <a:endParaRPr lang="fi-FI"/>
          </a:p>
        </p:txBody>
      </p:sp>
      <p:sp>
        <p:nvSpPr>
          <p:cNvPr id="5" name="Huomautusten paikkamerkki 2"/>
          <p:cNvSpPr txBox="1">
            <a:spLocks/>
          </p:cNvSpPr>
          <p:nvPr/>
        </p:nvSpPr>
        <p:spPr>
          <a:xfrm>
            <a:off x="673631" y="5122819"/>
            <a:ext cx="5389045" cy="4002131"/>
          </a:xfrm>
          <a:prstGeom prst="rect">
            <a:avLst/>
          </a:prstGeom>
        </p:spPr>
        <p:txBody>
          <a:bodyPr vert="horz" lIns="91441" tIns="45722" rIns="91441" bIns="4572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i-FI" dirty="0"/>
              <a:t>Eläkkeensaajat: Suomessa asuvat työ- ja/tai kansaneläkejärjestelmästä vanhuus-, työkyvyttömyys- tai maatalouden erityiseläkettä saavat. Osittaista varhennettua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r>
              <a:rPr lang="fi-FI" dirty="0"/>
              <a:t>Kokonaiseläke on bruttoeläke.</a:t>
            </a:r>
          </a:p>
          <a:p>
            <a:endParaRPr lang="fi-FI" dirty="0"/>
          </a:p>
          <a:p>
            <a:r>
              <a:rPr lang="fi-FI" dirty="0"/>
              <a:t>Tilastotietokanta:</a:t>
            </a:r>
          </a:p>
          <a:p>
            <a:r>
              <a:rPr lang="fi-FI" dirty="0">
                <a:hlinkClick r:id="rId3"/>
              </a:rPr>
              <a:t>https://tilastot.etk.fi/pxweb/fi/ETK/ETK__110kaikki_elakkeensaajat__20elakkeensaajien_elake/elsael_2k01_laji.Px/?rxid=fe3226f7-088f-41f3-b0e5-c513e2833b80</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643894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20</a:t>
            </a:fld>
            <a:endParaRPr lang="fi-FI"/>
          </a:p>
        </p:txBody>
      </p:sp>
      <p:sp>
        <p:nvSpPr>
          <p:cNvPr id="5" name="Huomautusten paikkamerkki 2"/>
          <p:cNvSpPr>
            <a:spLocks noGrp="1"/>
          </p:cNvSpPr>
          <p:nvPr>
            <p:ph type="body" idx="1"/>
          </p:nvPr>
        </p:nvSpPr>
        <p:spPr>
          <a:xfrm>
            <a:off x="724685" y="4788169"/>
            <a:ext cx="5439410" cy="4169656"/>
          </a:xfrm>
        </p:spPr>
        <p:txBody>
          <a:bodyPr/>
          <a:lstStyle/>
          <a:p>
            <a:r>
              <a:rPr lang="fi-FI" dirty="0"/>
              <a:t>Eläkkeensaajat: Suomessa asuvat työ- ja/tai kansaneläkejärjestelmästä vanhuus- tai työkyvyttömyyseläkettä saavat. Osittaista vanhuuseläkettä saavat eivät sisälly lukuihin.</a:t>
            </a:r>
          </a:p>
          <a:p>
            <a:endParaRPr lang="fi-FI" dirty="0"/>
          </a:p>
          <a:p>
            <a:pPr>
              <a:lnSpc>
                <a:spcPct val="20000"/>
              </a:lnSpc>
            </a:pPr>
            <a:endParaRPr lang="fi-FI" dirty="0"/>
          </a:p>
          <a:p>
            <a:r>
              <a:rPr lang="fi-FI" dirty="0"/>
              <a:t>Kokonaiseläke sisältää henkilön oman eläkkeen ja perhe-eläkkeen osuudet.</a:t>
            </a:r>
          </a:p>
          <a:p>
            <a:endParaRPr lang="fi-FI" dirty="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pPr>
              <a:lnSpc>
                <a:spcPct val="20000"/>
              </a:lnSpc>
            </a:pPr>
            <a:endParaRPr lang="fi-FI" dirty="0"/>
          </a:p>
          <a:p>
            <a:r>
              <a:rPr lang="fi-FI" dirty="0"/>
              <a:t>Vuodesta 2008 alkaen kokonaiseläke ei enää sisällä eläkkeensaajan asumis- ja hoitotuen osuutta. Vuodesta 2011 lähtien kokonaiseläke sisältää takuueläkkeen osuuden.</a:t>
            </a:r>
          </a:p>
          <a:p>
            <a:endParaRPr lang="fi-FI" dirty="0"/>
          </a:p>
          <a:p>
            <a:pPr>
              <a:lnSpc>
                <a:spcPct val="20000"/>
              </a:lnSpc>
            </a:pPr>
            <a:endParaRPr lang="fi-FI" dirty="0"/>
          </a:p>
          <a:p>
            <a:r>
              <a:rPr lang="fi-FI" dirty="0"/>
              <a:t>Kokonaiseläke on bruttoeläke.</a:t>
            </a:r>
          </a:p>
          <a:p>
            <a:endParaRPr lang="fi-FI" dirty="0"/>
          </a:p>
          <a:p>
            <a:pPr>
              <a:lnSpc>
                <a:spcPct val="20000"/>
              </a:lnSpc>
            </a:pPr>
            <a:endParaRPr lang="fi-FI" dirty="0"/>
          </a:p>
          <a:p>
            <a:r>
              <a:rPr lang="fi-FI" dirty="0"/>
              <a:t>Keskiansio perustuu Tilastokeskuksen tulonjakotilaston tietoon ammatissa toimivien keskimääräisistä palkka- ja yrittäjätuloista.</a:t>
            </a:r>
          </a:p>
          <a:p>
            <a:endParaRPr lang="fi-FI" dirty="0"/>
          </a:p>
        </p:txBody>
      </p:sp>
    </p:spTree>
    <p:extLst>
      <p:ext uri="{BB962C8B-B14F-4D97-AF65-F5344CB8AC3E}">
        <p14:creationId xmlns:p14="http://schemas.microsoft.com/office/powerpoint/2010/main" val="72050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a:t>
            </a:fld>
            <a:endParaRPr lang="fi-FI"/>
          </a:p>
        </p:txBody>
      </p:sp>
    </p:spTree>
    <p:extLst>
      <p:ext uri="{BB962C8B-B14F-4D97-AF65-F5344CB8AC3E}">
        <p14:creationId xmlns:p14="http://schemas.microsoft.com/office/powerpoint/2010/main" val="1969143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21</a:t>
            </a:fld>
            <a:endParaRPr lang="fi-FI"/>
          </a:p>
        </p:txBody>
      </p:sp>
      <p:sp>
        <p:nvSpPr>
          <p:cNvPr id="5" name="Huomautusten paikkamerkki 2"/>
          <p:cNvSpPr txBox="1">
            <a:spLocks/>
          </p:cNvSpPr>
          <p:nvPr/>
        </p:nvSpPr>
        <p:spPr>
          <a:xfrm>
            <a:off x="968793" y="4753339"/>
            <a:ext cx="5389045" cy="4853196"/>
          </a:xfrm>
          <a:prstGeom prst="rect">
            <a:avLst/>
          </a:prstGeom>
        </p:spPr>
        <p:txBody>
          <a:bodyPr vert="horz" lIns="91441" tIns="45722" rIns="91441" bIns="4572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i-FI" dirty="0"/>
              <a:t>Arvio omaeläkkeensaajien keskimääräisen kokonaiseläkkeen kehityksestä vuodesta 2017 vuoteen 2085 perustuu Eläketurvakeskuksen pitkän aikavälin laskelmiin.</a:t>
            </a:r>
          </a:p>
          <a:p>
            <a:endParaRPr lang="fi-FI" dirty="0"/>
          </a:p>
          <a:p>
            <a:endParaRPr lang="fi-FI" dirty="0"/>
          </a:p>
          <a:p>
            <a:endParaRPr lang="fi-FI" dirty="0"/>
          </a:p>
          <a:p>
            <a:r>
              <a:rPr lang="fi-FI" dirty="0"/>
              <a:t>Eläkkeensaajat: Suomessa asuvat työ- ja/tai kansaneläkejärjestelmästä vanhuus-, työkyvyttömyys- tai maatalouden erityiseläkettä saavat. Luvut eivät sisällä osittaista varhennettua vanhuuseläkettä saavia.</a:t>
            </a:r>
          </a:p>
          <a:p>
            <a:endParaRPr lang="fi-FI" dirty="0"/>
          </a:p>
          <a:p>
            <a:pPr>
              <a:lnSpc>
                <a:spcPct val="20000"/>
              </a:lnSpc>
            </a:pPr>
            <a:endParaRPr lang="fi-FI" dirty="0"/>
          </a:p>
          <a:p>
            <a:r>
              <a:rPr lang="fi-FI" dirty="0"/>
              <a:t>Kokonaiseläke sisältää työ-, kansan- ja erityisturvan lakien mukaiset osuudet.</a:t>
            </a:r>
          </a:p>
          <a:p>
            <a:endParaRPr lang="fi-FI" dirty="0"/>
          </a:p>
          <a:p>
            <a:r>
              <a:rPr lang="fi-FI" dirty="0"/>
              <a:t>Erityisturvan lait: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pPr>
              <a:lnSpc>
                <a:spcPct val="20000"/>
              </a:lnSpc>
            </a:pPr>
            <a:endParaRPr lang="fi-FI" dirty="0"/>
          </a:p>
          <a:p>
            <a:r>
              <a:rPr lang="fi-FI" dirty="0"/>
              <a:t>Keskiansio perustuu työeläkejärjestelmän ansaintarekisterin tietoihin vakuutettujen työtuloista ja vakuutettujen lukumääristä.</a:t>
            </a:r>
          </a:p>
          <a:p>
            <a:endParaRPr lang="fi-FI" dirty="0"/>
          </a:p>
          <a:p>
            <a:endParaRPr lang="fi-FI" dirty="0"/>
          </a:p>
          <a:p>
            <a:endParaRPr lang="fi-FI" dirty="0"/>
          </a:p>
        </p:txBody>
      </p:sp>
      <p:sp>
        <p:nvSpPr>
          <p:cNvPr id="6" name="Tekstiruutu 5"/>
          <p:cNvSpPr txBox="1"/>
          <p:nvPr/>
        </p:nvSpPr>
        <p:spPr>
          <a:xfrm flipH="1">
            <a:off x="968795" y="5211070"/>
            <a:ext cx="3492596" cy="458436"/>
          </a:xfrm>
          <a:prstGeom prst="rect">
            <a:avLst/>
          </a:prstGeom>
          <a:noFill/>
        </p:spPr>
        <p:txBody>
          <a:bodyPr wrap="square" lIns="88244" tIns="44121" rIns="88244" bIns="44121" rtlCol="0">
            <a:spAutoFit/>
          </a:bodyPr>
          <a:lstStyle/>
          <a:p>
            <a:r>
              <a:rPr lang="fi-FI" sz="1200" dirty="0">
                <a:latin typeface="Calibri" panose="020F0502020204030204" pitchFamily="34" charset="0"/>
                <a:ea typeface="Verdana" panose="020B0604030504040204" pitchFamily="34" charset="0"/>
                <a:cs typeface="Calibri" panose="020F0502020204030204" pitchFamily="34" charset="0"/>
                <a:hlinkClick r:id="rId3"/>
              </a:rPr>
              <a:t>Lakisääteiset eläkkeet – pitkän aikavälin laskelmat 2019</a:t>
            </a:r>
            <a:endParaRPr lang="fi-FI"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85397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22</a:t>
            </a:fld>
            <a:endParaRPr lang="fi-FI"/>
          </a:p>
        </p:txBody>
      </p:sp>
    </p:spTree>
    <p:extLst>
      <p:ext uri="{BB962C8B-B14F-4D97-AF65-F5344CB8AC3E}">
        <p14:creationId xmlns:p14="http://schemas.microsoft.com/office/powerpoint/2010/main" val="3367359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BFF4739-A7F8-4941-9D4B-58F3C8C589E6}" type="slidenum">
              <a:rPr lang="fi-FI" smtClean="0"/>
              <a:t>23</a:t>
            </a:fld>
            <a:endParaRPr lang="fi-FI"/>
          </a:p>
        </p:txBody>
      </p:sp>
    </p:spTree>
    <p:extLst>
      <p:ext uri="{BB962C8B-B14F-4D97-AF65-F5344CB8AC3E}">
        <p14:creationId xmlns:p14="http://schemas.microsoft.com/office/powerpoint/2010/main" val="2928781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927" y="4778724"/>
            <a:ext cx="5511456" cy="3909864"/>
          </a:xfrm>
        </p:spPr>
        <p:txBody>
          <a:bodyPr/>
          <a:lstStyle/>
          <a:p>
            <a:r>
              <a:rPr lang="fi-FI" dirty="0"/>
              <a:t>Kokonaiseläkemeno sisältää eri eläkejärjestelmien maksamat vanhuus-, työkyvyttömyys-, työttömyys- (2013–2014), perhe-, osa-aika- ja maatalouden erityiseläkkeet.</a:t>
            </a:r>
          </a:p>
          <a:p>
            <a:endParaRPr lang="fi-FI" dirty="0"/>
          </a:p>
          <a:p>
            <a:pPr>
              <a:lnSpc>
                <a:spcPct val="20000"/>
              </a:lnSpc>
            </a:pPr>
            <a:endParaRPr lang="fi-FI" dirty="0"/>
          </a:p>
          <a:p>
            <a:r>
              <a:rPr lang="fi-FI" dirty="0"/>
              <a:t>Kelan eläkemeno sisältää kansaneläkkeiden lisäksi takuueläkkeet, rintamalisät ja lapsikorotukset.</a:t>
            </a:r>
          </a:p>
          <a:p>
            <a:endParaRPr lang="fi-FI" dirty="0"/>
          </a:p>
          <a:p>
            <a:r>
              <a:rPr lang="fi-FI" dirty="0"/>
              <a:t>Tilastotietokanta:</a:t>
            </a:r>
          </a:p>
          <a:p>
            <a:r>
              <a:rPr lang="fi-FI" dirty="0">
                <a:hlinkClick r:id="rId3"/>
              </a:rPr>
              <a:t>https://tilastot.etk.fi/pxweb/fi/ETK/ETK__140elakemenot/emeno01_koko.px</a:t>
            </a:r>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0BFF4739-A7F8-4941-9D4B-58F3C8C589E6}" type="slidenum">
              <a:rPr lang="fi-FI" smtClean="0"/>
              <a:t>24</a:t>
            </a:fld>
            <a:endParaRPr lang="fi-FI"/>
          </a:p>
        </p:txBody>
      </p:sp>
    </p:spTree>
    <p:extLst>
      <p:ext uri="{BB962C8B-B14F-4D97-AF65-F5344CB8AC3E}">
        <p14:creationId xmlns:p14="http://schemas.microsoft.com/office/powerpoint/2010/main" val="2186862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Arvio perustuu Eläketurvakeskuksen pitkän aikavälin laskelmiin.</a:t>
            </a:r>
          </a:p>
          <a:p>
            <a:endParaRPr lang="fi-FI" dirty="0"/>
          </a:p>
          <a:p>
            <a:endParaRPr lang="fi-FI" dirty="0"/>
          </a:p>
          <a:p>
            <a:pPr>
              <a:lnSpc>
                <a:spcPct val="20000"/>
              </a:lnSpc>
            </a:pPr>
            <a:endParaRPr lang="fi-FI" dirty="0"/>
          </a:p>
          <a:p>
            <a:endParaRPr lang="fi-FI" dirty="0"/>
          </a:p>
          <a:p>
            <a:r>
              <a:rPr lang="fi-FI" dirty="0"/>
              <a:t>Kelan eläkemeno sisältää kansaneläkkeet ja takuueläkkeet.</a:t>
            </a:r>
          </a:p>
          <a:p>
            <a:endParaRPr lang="fi-FI" dirty="0"/>
          </a:p>
          <a:p>
            <a:pPr>
              <a:lnSpc>
                <a:spcPct val="20000"/>
              </a:lnSpc>
            </a:pPr>
            <a:endParaRPr lang="fi-FI" dirty="0"/>
          </a:p>
          <a:p>
            <a:r>
              <a:rPr lang="fi-FI" dirty="0"/>
              <a:t>Erityisturvan lait = Työtapaturma- ja ammattitautilaki, liikennevakuutuslaki, laki sotilastapaturman ja palvelussairauden korvaamisesta, laki tapaturman ja palvelussairauden korvaamisesta kriisinhallintatehtävissä ja sotilasvammalaki</a:t>
            </a:r>
            <a:r>
              <a:rPr lang="fi-FI"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fi-FI" dirty="0"/>
          </a:p>
          <a:p>
            <a:pPr>
              <a:lnSpc>
                <a:spcPct val="20000"/>
              </a:lnSpc>
            </a:pPr>
            <a:endParaRPr lang="fi-FI" dirty="0"/>
          </a:p>
          <a:p>
            <a:r>
              <a:rPr lang="fi-FI" dirty="0"/>
              <a:t>VEKL: Laki valtion varoista suoritettavasta eläkkeen korvaamisesta alle kolmivuotiaan lapsen hoidon tai opiskelun ajalta.</a:t>
            </a:r>
          </a:p>
          <a:p>
            <a:endParaRPr lang="fi-FI" dirty="0"/>
          </a:p>
        </p:txBody>
      </p:sp>
      <p:sp>
        <p:nvSpPr>
          <p:cNvPr id="4" name="Dian numeron paikkamerkki 3"/>
          <p:cNvSpPr>
            <a:spLocks noGrp="1"/>
          </p:cNvSpPr>
          <p:nvPr>
            <p:ph type="sldNum" sz="quarter" idx="10"/>
          </p:nvPr>
        </p:nvSpPr>
        <p:spPr/>
        <p:txBody>
          <a:bodyPr/>
          <a:lstStyle/>
          <a:p>
            <a:fld id="{0BFF4739-A7F8-4941-9D4B-58F3C8C589E6}" type="slidenum">
              <a:rPr lang="fi-FI" smtClean="0"/>
              <a:t>25</a:t>
            </a:fld>
            <a:endParaRPr lang="fi-FI"/>
          </a:p>
        </p:txBody>
      </p:sp>
      <p:sp>
        <p:nvSpPr>
          <p:cNvPr id="5" name="Tekstiruutu 4"/>
          <p:cNvSpPr txBox="1"/>
          <p:nvPr/>
        </p:nvSpPr>
        <p:spPr>
          <a:xfrm flipH="1">
            <a:off x="679928" y="5065667"/>
            <a:ext cx="3492596" cy="458436"/>
          </a:xfrm>
          <a:prstGeom prst="rect">
            <a:avLst/>
          </a:prstGeom>
          <a:noFill/>
        </p:spPr>
        <p:txBody>
          <a:bodyPr wrap="square" lIns="88244" tIns="44121" rIns="88244" bIns="44121" rtlCol="0">
            <a:spAutoFit/>
          </a:bodyPr>
          <a:lstStyle/>
          <a:p>
            <a:r>
              <a:rPr lang="fi-FI" sz="1200" dirty="0">
                <a:latin typeface="Calibri" panose="020F0502020204030204" pitchFamily="34" charset="0"/>
                <a:ea typeface="Verdana" panose="020B0604030504040204" pitchFamily="34" charset="0"/>
                <a:cs typeface="Calibri" panose="020F0502020204030204" pitchFamily="34" charset="0"/>
                <a:hlinkClick r:id="rId3"/>
              </a:rPr>
              <a:t>Lakisääteiset eläkkeet – pitkän aikavälin laskelmat 2019</a:t>
            </a:r>
            <a:endParaRPr lang="fi-FI"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90256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26</a:t>
            </a:fld>
            <a:endParaRPr lang="fi-FI"/>
          </a:p>
        </p:txBody>
      </p:sp>
      <p:sp>
        <p:nvSpPr>
          <p:cNvPr id="5" name="Huomautusten paikkamerkki 2"/>
          <p:cNvSpPr txBox="1">
            <a:spLocks/>
          </p:cNvSpPr>
          <p:nvPr/>
        </p:nvSpPr>
        <p:spPr>
          <a:xfrm>
            <a:off x="673631" y="5114353"/>
            <a:ext cx="5389045" cy="1851143"/>
          </a:xfrm>
          <a:prstGeom prst="rect">
            <a:avLst/>
          </a:prstGeom>
        </p:spPr>
        <p:txBody>
          <a:bodyPr vert="horz" lIns="91441" tIns="45722" rIns="91441" bIns="4572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20000"/>
              </a:lnSpc>
            </a:pPr>
            <a:endParaRPr lang="fi-FI" dirty="0"/>
          </a:p>
          <a:p>
            <a:r>
              <a:rPr lang="fi-FI" dirty="0"/>
              <a:t>Yksityisen sektorin palkansaajien eläkemenojen ja -maksujen toteutunut ja arvioitu kehitys suhteutettuna vastaavaan palkkasummaan. Ennuste perustuu raporttiin </a:t>
            </a:r>
          </a:p>
          <a:p>
            <a:endParaRPr lang="fi-FI" dirty="0"/>
          </a:p>
          <a:p>
            <a:endParaRPr lang="fi-FI" dirty="0"/>
          </a:p>
        </p:txBody>
      </p:sp>
      <p:sp>
        <p:nvSpPr>
          <p:cNvPr id="7" name="Tekstiruutu 6"/>
          <p:cNvSpPr txBox="1"/>
          <p:nvPr/>
        </p:nvSpPr>
        <p:spPr>
          <a:xfrm flipH="1">
            <a:off x="673633" y="5630228"/>
            <a:ext cx="3492596" cy="458436"/>
          </a:xfrm>
          <a:prstGeom prst="rect">
            <a:avLst/>
          </a:prstGeom>
          <a:noFill/>
        </p:spPr>
        <p:txBody>
          <a:bodyPr wrap="square" lIns="88244" tIns="44121" rIns="88244" bIns="44121" rtlCol="0">
            <a:spAutoFit/>
          </a:bodyPr>
          <a:lstStyle/>
          <a:p>
            <a:r>
              <a:rPr lang="fi-FI" sz="1200" dirty="0">
                <a:latin typeface="Calibri" panose="020F0502020204030204" pitchFamily="34" charset="0"/>
                <a:ea typeface="Verdana" panose="020B0604030504040204" pitchFamily="34" charset="0"/>
                <a:cs typeface="Calibri" panose="020F0502020204030204" pitchFamily="34" charset="0"/>
                <a:hlinkClick r:id="rId3"/>
              </a:rPr>
              <a:t>Lakisääteiset eläkkeet – pitkän aikavälin laskelmat 2019</a:t>
            </a:r>
            <a:endParaRPr lang="fi-FI"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76811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27</a:t>
            </a:fld>
            <a:endParaRPr lang="fi-FI"/>
          </a:p>
        </p:txBody>
      </p:sp>
    </p:spTree>
    <p:extLst>
      <p:ext uri="{BB962C8B-B14F-4D97-AF65-F5344CB8AC3E}">
        <p14:creationId xmlns:p14="http://schemas.microsoft.com/office/powerpoint/2010/main" val="3681762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28</a:t>
            </a:fld>
            <a:endParaRPr lang="fi-FI"/>
          </a:p>
        </p:txBody>
      </p:sp>
      <p:sp>
        <p:nvSpPr>
          <p:cNvPr id="7" name="Huomautusten paikkamerkki 2"/>
          <p:cNvSpPr>
            <a:spLocks noGrp="1"/>
          </p:cNvSpPr>
          <p:nvPr>
            <p:ph type="body" idx="3"/>
          </p:nvPr>
        </p:nvSpPr>
        <p:spPr>
          <a:xfrm>
            <a:off x="673631" y="5122821"/>
            <a:ext cx="5389045" cy="2084429"/>
          </a:xfrm>
        </p:spPr>
        <p:txBody>
          <a:bodyPr/>
          <a:lstStyle/>
          <a:p>
            <a:r>
              <a:rPr lang="fi-FI" dirty="0"/>
              <a:t>Kuvion luvut kertovat työeläkejärjestelmän piiriin kuuluneiden 17-68-vuotiaiden tilanteen poikkileikkaushetkellä 31.12.</a:t>
            </a:r>
          </a:p>
          <a:p>
            <a:endParaRPr lang="fi-FI" dirty="0"/>
          </a:p>
          <a:p>
            <a:r>
              <a:rPr lang="fi-FI" dirty="0"/>
              <a:t>Tilastotietokanta:</a:t>
            </a:r>
          </a:p>
          <a:p>
            <a:r>
              <a:rPr lang="fi-FI" dirty="0">
                <a:hlinkClick r:id="rId3"/>
              </a:rPr>
              <a:t>https://tilastot.etk.fi/pxweb/fi/ETK/ETK__170vakuutetut__10tyoelakevakuutetut/vak01_piiri.px</a:t>
            </a:r>
            <a:endParaRPr lang="fi-FI" dirty="0"/>
          </a:p>
          <a:p>
            <a:endParaRPr lang="fi-FI" dirty="0"/>
          </a:p>
          <a:p>
            <a:r>
              <a:rPr lang="fi-FI" dirty="0"/>
              <a:t>Suomen työeläkevakuutetut:</a:t>
            </a:r>
          </a:p>
          <a:p>
            <a:r>
              <a:rPr lang="fi-FI" dirty="0">
                <a:hlinkClick r:id="rId4"/>
              </a:rPr>
              <a:t>https://www.etk.fi/tutkimus-tilastot-ennusteet/tilastot/tyoelakevakuutetut/</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223724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29</a:t>
            </a:fld>
            <a:endParaRPr lang="fi-FI"/>
          </a:p>
        </p:txBody>
      </p:sp>
      <p:sp>
        <p:nvSpPr>
          <p:cNvPr id="9" name="Huomautusten paikkamerkki 2"/>
          <p:cNvSpPr>
            <a:spLocks noGrp="1"/>
          </p:cNvSpPr>
          <p:nvPr>
            <p:ph type="body" idx="3"/>
          </p:nvPr>
        </p:nvSpPr>
        <p:spPr>
          <a:xfrm>
            <a:off x="673631" y="5122820"/>
            <a:ext cx="5549369" cy="4321057"/>
          </a:xfrm>
        </p:spPr>
        <p:txBody>
          <a:bodyPr>
            <a:normAutofit lnSpcReduction="10000"/>
          </a:bodyPr>
          <a:lstStyle/>
          <a:p>
            <a:r>
              <a:rPr lang="fi-FI" dirty="0"/>
              <a:t>Luvut kuvaavat 31.12. työ- tai yrittäjäsuhteessa olleita.</a:t>
            </a:r>
          </a:p>
          <a:p>
            <a:pPr>
              <a:lnSpc>
                <a:spcPct val="20000"/>
              </a:lnSpc>
            </a:pPr>
            <a:endParaRPr lang="fi-FI" dirty="0"/>
          </a:p>
          <a:p>
            <a:r>
              <a:rPr lang="fi-FI" dirty="0"/>
              <a:t>Henkilö voi olla saman aikaisesti vakuutettu useamman eri työeläkelain mukaan. Yhteensä luvussa (2,4 milj.) henkilö on vain kertaalleen.</a:t>
            </a:r>
          </a:p>
          <a:p>
            <a:pPr>
              <a:lnSpc>
                <a:spcPct val="20000"/>
              </a:lnSpc>
            </a:pPr>
            <a:endParaRPr lang="fi-FI" dirty="0"/>
          </a:p>
          <a:p>
            <a:pPr>
              <a:lnSpc>
                <a:spcPct val="20000"/>
              </a:lnSpc>
            </a:pPr>
            <a:endParaRPr lang="fi-FI" dirty="0"/>
          </a:p>
          <a:p>
            <a:r>
              <a:rPr lang="fi-FI" dirty="0" err="1"/>
              <a:t>JuEL</a:t>
            </a:r>
            <a:r>
              <a:rPr lang="fi-FI" dirty="0"/>
              <a:t> (kunta-ala) sisältää  34 000 </a:t>
            </a:r>
            <a:r>
              <a:rPr lang="fi-FI" dirty="0" err="1"/>
              <a:t>JuEL:n</a:t>
            </a:r>
            <a:r>
              <a:rPr lang="fi-FI" dirty="0"/>
              <a:t> piiriin kuuluvaa luottamushenkilöä, omaishoitajaa, perhehoitajaa yms.</a:t>
            </a:r>
          </a:p>
          <a:p>
            <a:pPr>
              <a:lnSpc>
                <a:spcPct val="20000"/>
              </a:lnSpc>
            </a:pPr>
            <a:endParaRPr lang="fi-FI" dirty="0"/>
          </a:p>
          <a:p>
            <a:r>
              <a:rPr lang="fi-FI" dirty="0" err="1"/>
              <a:t>JuEL</a:t>
            </a:r>
            <a:r>
              <a:rPr lang="fi-FI" dirty="0"/>
              <a:t> (valtio) sisältää 10 000 </a:t>
            </a:r>
            <a:r>
              <a:rPr lang="fi-FI" dirty="0" err="1"/>
              <a:t>JuEL:n</a:t>
            </a:r>
            <a:r>
              <a:rPr lang="fi-FI" dirty="0"/>
              <a:t> piiriin kuuluvaa luottamushenkilöä, konsulttia yms.</a:t>
            </a:r>
          </a:p>
          <a:p>
            <a:endParaRPr lang="fi-FI" dirty="0"/>
          </a:p>
          <a:p>
            <a:r>
              <a:rPr lang="fi-FI" dirty="0" err="1"/>
              <a:t>TyEL</a:t>
            </a:r>
            <a:r>
              <a:rPr lang="fi-FI" dirty="0"/>
              <a:t> = Työntekijän eläkelaki</a:t>
            </a:r>
          </a:p>
          <a:p>
            <a:r>
              <a:rPr lang="fi-FI" dirty="0"/>
              <a:t>MEL = Merimieseläkelaki</a:t>
            </a:r>
          </a:p>
          <a:p>
            <a:r>
              <a:rPr lang="fi-FI" dirty="0"/>
              <a:t>YEL = Yrittäjän eläkelaki</a:t>
            </a:r>
          </a:p>
          <a:p>
            <a:r>
              <a:rPr lang="fi-FI" dirty="0"/>
              <a:t>MYEL = Maatalousyrittäjän eläkelaki</a:t>
            </a:r>
          </a:p>
          <a:p>
            <a:endParaRPr lang="fi-FI" dirty="0"/>
          </a:p>
          <a:p>
            <a:r>
              <a:rPr lang="fi-FI" dirty="0" err="1"/>
              <a:t>JuEL</a:t>
            </a:r>
            <a:r>
              <a:rPr lang="fi-FI" dirty="0"/>
              <a:t> = Julkisten alojen eläkelaki (kunta-ala, valtio, kirkko)</a:t>
            </a:r>
          </a:p>
          <a:p>
            <a:r>
              <a:rPr lang="fi-FI" dirty="0" err="1"/>
              <a:t>OrtKL</a:t>
            </a:r>
            <a:r>
              <a:rPr lang="fi-FI" dirty="0"/>
              <a:t> = Laki ortodoksisesta kirkosta</a:t>
            </a:r>
          </a:p>
          <a:p>
            <a:r>
              <a:rPr lang="fi-FI" dirty="0"/>
              <a:t>SP = Suomen Pankin eläkesääntö</a:t>
            </a:r>
          </a:p>
          <a:p>
            <a:r>
              <a:rPr lang="fi-FI" dirty="0"/>
              <a:t>Ahvenanmaan maakuntahallituksen eläkesääntö</a:t>
            </a:r>
          </a:p>
          <a:p>
            <a:endParaRPr lang="fi-FI" dirty="0"/>
          </a:p>
          <a:p>
            <a:r>
              <a:rPr lang="fi-FI" dirty="0"/>
              <a:t>Tilastotietokanta</a:t>
            </a:r>
          </a:p>
          <a:p>
            <a:r>
              <a:rPr lang="fi-FI" dirty="0">
                <a:hlinkClick r:id="rId3"/>
              </a:rPr>
              <a:t>https://tilastot.etk.fi/pxweb/fi/ETK/ETK__170vakuutetut__10tyoelakevakuutetut/vak01_piiri.px</a:t>
            </a:r>
            <a:endParaRPr lang="fi-FI" dirty="0"/>
          </a:p>
          <a:p>
            <a:endParaRPr lang="fi-FI" dirty="0"/>
          </a:p>
          <a:p>
            <a:r>
              <a:rPr lang="fi-FI" dirty="0"/>
              <a:t>Suomen työeläkevakuutetut:</a:t>
            </a:r>
          </a:p>
          <a:p>
            <a:r>
              <a:rPr lang="fi-FI" dirty="0">
                <a:hlinkClick r:id="rId4"/>
              </a:rPr>
              <a:t>https://www.etk.fi/tutkimus-tilastot-ennusteet/tilastot/tyoelakevakuutetut/</a:t>
            </a:r>
            <a:endParaRPr lang="fi-FI" dirty="0"/>
          </a:p>
          <a:p>
            <a:endParaRPr lang="fi-FI" dirty="0"/>
          </a:p>
        </p:txBody>
      </p:sp>
    </p:spTree>
    <p:extLst>
      <p:ext uri="{BB962C8B-B14F-4D97-AF65-F5344CB8AC3E}">
        <p14:creationId xmlns:p14="http://schemas.microsoft.com/office/powerpoint/2010/main" val="207706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30</a:t>
            </a:fld>
            <a:endParaRPr lang="fi-FI"/>
          </a:p>
        </p:txBody>
      </p:sp>
    </p:spTree>
    <p:extLst>
      <p:ext uri="{BB962C8B-B14F-4D97-AF65-F5344CB8AC3E}">
        <p14:creationId xmlns:p14="http://schemas.microsoft.com/office/powerpoint/2010/main" val="417613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a:t>
            </a:fld>
            <a:endParaRPr lang="fi-FI"/>
          </a:p>
        </p:txBody>
      </p:sp>
      <p:sp>
        <p:nvSpPr>
          <p:cNvPr id="5" name="Huomautusten paikkamerkki 2"/>
          <p:cNvSpPr>
            <a:spLocks noGrp="1"/>
          </p:cNvSpPr>
          <p:nvPr>
            <p:ph type="body" idx="1"/>
          </p:nvPr>
        </p:nvSpPr>
        <p:spPr/>
        <p:txBody>
          <a:bodyPr>
            <a:normAutofit/>
          </a:bodyPr>
          <a:lstStyle/>
          <a:p>
            <a:pPr defTabSz="914412" fontAlgn="base">
              <a:spcBef>
                <a:spcPct val="30000"/>
              </a:spcBef>
              <a:spcAft>
                <a:spcPct val="0"/>
              </a:spcAft>
              <a:defRPr/>
            </a:pPr>
            <a:r>
              <a:rPr lang="fi-FI" dirty="0"/>
              <a:t>Kansaneläkkeen maksutulossa mukana vain eläkkeet (ei esimerkiksi asumis- ja vammaistukia).</a:t>
            </a:r>
          </a:p>
          <a:p>
            <a:pPr defTabSz="914412" fontAlgn="base">
              <a:lnSpc>
                <a:spcPct val="20000"/>
              </a:lnSpc>
              <a:spcBef>
                <a:spcPct val="30000"/>
              </a:spcBef>
              <a:spcAft>
                <a:spcPct val="0"/>
              </a:spcAft>
              <a:defRPr/>
            </a:pPr>
            <a:endParaRPr lang="fi-FI" dirty="0"/>
          </a:p>
          <a:p>
            <a:endParaRPr lang="fi-FI" dirty="0"/>
          </a:p>
        </p:txBody>
      </p:sp>
    </p:spTree>
    <p:extLst>
      <p:ext uri="{BB962C8B-B14F-4D97-AF65-F5344CB8AC3E}">
        <p14:creationId xmlns:p14="http://schemas.microsoft.com/office/powerpoint/2010/main" val="945054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31</a:t>
            </a:fld>
            <a:endParaRPr lang="fi-FI"/>
          </a:p>
        </p:txBody>
      </p:sp>
      <p:sp>
        <p:nvSpPr>
          <p:cNvPr id="5" name="Huomautusten paikkamerkki 2"/>
          <p:cNvSpPr>
            <a:spLocks noGrp="1"/>
          </p:cNvSpPr>
          <p:nvPr>
            <p:ph type="body" idx="3"/>
          </p:nvPr>
        </p:nvSpPr>
        <p:spPr>
          <a:xfrm>
            <a:off x="673631" y="5122819"/>
            <a:ext cx="5389045" cy="3398120"/>
          </a:xfrm>
        </p:spPr>
        <p:txBody>
          <a:bodyPr/>
          <a:lstStyle/>
          <a:p>
            <a:pPr>
              <a:lnSpc>
                <a:spcPct val="20000"/>
              </a:lnSpc>
            </a:pPr>
            <a:endParaRPr lang="fi-FI" dirty="0"/>
          </a:p>
          <a:p>
            <a:r>
              <a:rPr lang="fi-FI" dirty="0"/>
              <a:t>Osa-aikaeläke 3 000, maatalouden erityiseläke  (luopumiseläke ja luopumistuki) </a:t>
            </a:r>
            <a:br>
              <a:rPr lang="fi-FI" dirty="0"/>
            </a:br>
            <a:r>
              <a:rPr lang="fi-FI" dirty="0"/>
              <a:t>11 000, lapseneläke 17 000.</a:t>
            </a:r>
          </a:p>
          <a:p>
            <a:endParaRPr lang="fi-FI" dirty="0"/>
          </a:p>
          <a:p>
            <a:pPr>
              <a:lnSpc>
                <a:spcPct val="20000"/>
              </a:lnSpc>
            </a:pPr>
            <a:endParaRPr lang="fi-FI" dirty="0"/>
          </a:p>
          <a:p>
            <a:r>
              <a:rPr lang="fi-FI" dirty="0"/>
              <a:t>Lukuihin sisältyvät kaikki työ- ja/tai kansaneläkejärjestelmästä eläkettä saaneet.</a:t>
            </a:r>
          </a:p>
          <a:p>
            <a:endParaRPr lang="fi-FI" dirty="0"/>
          </a:p>
          <a:p>
            <a:pPr>
              <a:lnSpc>
                <a:spcPct val="20000"/>
              </a:lnSpc>
            </a:pPr>
            <a:endParaRPr lang="fi-FI" dirty="0"/>
          </a:p>
          <a:p>
            <a:r>
              <a:rPr lang="fi-FI" dirty="0"/>
              <a:t>Suomessa asuvia eläkkeensaajia oli 1 542 000 ja ulkomailla asuvia 58 000.</a:t>
            </a:r>
          </a:p>
          <a:p>
            <a:endParaRPr lang="fi-FI" dirty="0"/>
          </a:p>
          <a:p>
            <a:r>
              <a:rPr lang="fi-FI" dirty="0"/>
              <a:t>Tilastotietokanta:</a:t>
            </a:r>
          </a:p>
          <a:p>
            <a:r>
              <a:rPr lang="fi-FI" dirty="0">
                <a:hlinkClick r:id="rId3"/>
              </a:rPr>
              <a:t>https://tilastot.etk.fi/pxweb/fi/ETK/ETK__110kaikki_elakkeensaajat__10elakkeensaajien_lkm/elsa_k01_aikas.px</a:t>
            </a:r>
            <a:endParaRPr lang="fi-FI" dirty="0"/>
          </a:p>
          <a:p>
            <a:pPr>
              <a:lnSpc>
                <a:spcPct val="20000"/>
              </a:lnSpc>
            </a:pP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158396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32</a:t>
            </a:fld>
            <a:endParaRPr lang="fi-FI"/>
          </a:p>
        </p:txBody>
      </p:sp>
      <p:sp>
        <p:nvSpPr>
          <p:cNvPr id="5" name="Huomautusten paikkamerkki 2"/>
          <p:cNvSpPr>
            <a:spLocks noGrp="1"/>
          </p:cNvSpPr>
          <p:nvPr>
            <p:ph type="body" idx="3"/>
          </p:nvPr>
        </p:nvSpPr>
        <p:spPr>
          <a:xfrm>
            <a:off x="673631" y="5122819"/>
            <a:ext cx="5389045" cy="4853196"/>
          </a:xfrm>
        </p:spPr>
        <p:txBody>
          <a:bodyPr/>
          <a:lstStyle/>
          <a:p>
            <a:pPr>
              <a:lnSpc>
                <a:spcPct val="30000"/>
              </a:lnSpc>
            </a:pPr>
            <a:endParaRPr lang="fi-FI" dirty="0"/>
          </a:p>
          <a:p>
            <a:r>
              <a:rPr lang="fi-FI" dirty="0"/>
              <a:t>Kuvion luvut sisältävät kaikki Suomessa asuvat eläkkeensaajat.</a:t>
            </a:r>
          </a:p>
          <a:p>
            <a:endParaRPr lang="fi-FI" dirty="0"/>
          </a:p>
          <a:p>
            <a:r>
              <a:rPr lang="fi-FI" dirty="0"/>
              <a:t>Tilastotietokanta:</a:t>
            </a:r>
          </a:p>
          <a:p>
            <a:r>
              <a:rPr lang="fi-FI" dirty="0">
                <a:hlinkClick r:id="rId3"/>
              </a:rPr>
              <a:t>https://tilastot.etk.fi/pxweb/fi/ETK/ETK__110kaikki_elakkeensaajat__10elakkeensaajien_lkm/elsa_k04_rak.px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a:p>
            <a:endParaRPr lang="fi-FI" dirty="0"/>
          </a:p>
        </p:txBody>
      </p:sp>
    </p:spTree>
    <p:extLst>
      <p:ext uri="{BB962C8B-B14F-4D97-AF65-F5344CB8AC3E}">
        <p14:creationId xmlns:p14="http://schemas.microsoft.com/office/powerpoint/2010/main" val="1243037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33</a:t>
            </a:fld>
            <a:endParaRPr lang="fi-FI"/>
          </a:p>
        </p:txBody>
      </p:sp>
      <p:sp>
        <p:nvSpPr>
          <p:cNvPr id="5" name="Huomautusten paikkamerkki 2"/>
          <p:cNvSpPr>
            <a:spLocks noGrp="1"/>
          </p:cNvSpPr>
          <p:nvPr>
            <p:ph type="body" idx="3"/>
          </p:nvPr>
        </p:nvSpPr>
        <p:spPr>
          <a:xfrm>
            <a:off x="673631" y="5122821"/>
            <a:ext cx="5389045" cy="3629273"/>
          </a:xfrm>
        </p:spPr>
        <p:txBody>
          <a:bodyPr/>
          <a:lstStyle/>
          <a:p>
            <a:pPr>
              <a:lnSpc>
                <a:spcPct val="30000"/>
              </a:lnSpc>
            </a:pPr>
            <a:endParaRPr lang="fi-FI" dirty="0"/>
          </a:p>
          <a:p>
            <a:r>
              <a:rPr lang="fi-FI" dirty="0"/>
              <a:t>Eläkkeensaajat: Suomessa asuvat </a:t>
            </a:r>
            <a:r>
              <a:rPr lang="fi-FI" b="1" dirty="0"/>
              <a:t>työ- ja/tai kansaneläkejärjestelmästä </a:t>
            </a:r>
            <a:r>
              <a:rPr lang="fi-FI" dirty="0"/>
              <a:t>vanhuus-, työkyvyttömyys-, osa-aika-, maatalouden erityis- tai perhe-eläkettä saavat.</a:t>
            </a:r>
          </a:p>
          <a:p>
            <a:pPr>
              <a:lnSpc>
                <a:spcPct val="30000"/>
              </a:lnSpc>
            </a:pPr>
            <a:endParaRPr lang="fi-FI" dirty="0"/>
          </a:p>
          <a:p>
            <a:r>
              <a:rPr lang="fi-FI" dirty="0"/>
              <a:t>Väestö: Kelan vakuutettu väestö</a:t>
            </a:r>
          </a:p>
          <a:p>
            <a:endParaRPr lang="fi-FI" dirty="0"/>
          </a:p>
          <a:p>
            <a:r>
              <a:rPr lang="fi-FI" dirty="0"/>
              <a:t>Tilastotietokanta:</a:t>
            </a:r>
          </a:p>
          <a:p>
            <a:r>
              <a:rPr lang="fi-FI" dirty="0">
                <a:hlinkClick r:id="rId3"/>
              </a:rPr>
              <a:t>https://tilastot.etk.fi/pxweb/fi/ETK/ETK__110kaikki_elakkeensaajat__10elakkeensaajien_lkm/elsa_k02_laji.px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a:p>
            <a:endParaRPr lang="fi-FI" dirty="0"/>
          </a:p>
        </p:txBody>
      </p:sp>
    </p:spTree>
    <p:extLst>
      <p:ext uri="{BB962C8B-B14F-4D97-AF65-F5344CB8AC3E}">
        <p14:creationId xmlns:p14="http://schemas.microsoft.com/office/powerpoint/2010/main" val="226806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34</a:t>
            </a:fld>
            <a:endParaRPr lang="fi-FI"/>
          </a:p>
        </p:txBody>
      </p:sp>
      <p:sp>
        <p:nvSpPr>
          <p:cNvPr id="5" name="Huomautusten paikkamerkki 2"/>
          <p:cNvSpPr>
            <a:spLocks noGrp="1"/>
          </p:cNvSpPr>
          <p:nvPr>
            <p:ph type="body" idx="3"/>
          </p:nvPr>
        </p:nvSpPr>
        <p:spPr>
          <a:xfrm>
            <a:off x="673631" y="4822017"/>
            <a:ext cx="5389045" cy="2924948"/>
          </a:xfrm>
        </p:spPr>
        <p:txBody>
          <a:bodyPr/>
          <a:lstStyle/>
          <a:p>
            <a:pPr>
              <a:lnSpc>
                <a:spcPct val="20000"/>
              </a:lnSpc>
            </a:pPr>
            <a:endParaRPr lang="fi-FI" dirty="0"/>
          </a:p>
          <a:p>
            <a:r>
              <a:rPr lang="fi-FI" dirty="0"/>
              <a:t>Luvut sisältävät Suomessa asuvat </a:t>
            </a:r>
            <a:r>
              <a:rPr lang="fi-FI" b="1" dirty="0"/>
              <a:t>työ- ja/tai kansaneläkejärjestelmästä </a:t>
            </a:r>
            <a:r>
              <a:rPr lang="fi-FI" dirty="0"/>
              <a:t>työkyvyttömyyseläkettä saaneet.</a:t>
            </a:r>
          </a:p>
          <a:p>
            <a:pPr>
              <a:lnSpc>
                <a:spcPct val="30000"/>
              </a:lnSpc>
            </a:pPr>
            <a:endParaRPr lang="fi-FI" dirty="0"/>
          </a:p>
          <a:p>
            <a:r>
              <a:rPr lang="fi-FI" dirty="0"/>
              <a:t>Työkyvyttömyyseläkkeet sisältävät varsinaiset työkyvyttömyyseläkkeet, yksilölliset varhaiseläkkeet (vuosina 2008–2010) ja työuraeläkkeet (vuodesta 2018 lähtien).</a:t>
            </a:r>
          </a:p>
          <a:p>
            <a:pPr>
              <a:lnSpc>
                <a:spcPct val="30000"/>
              </a:lnSpc>
            </a:pPr>
            <a:endParaRPr lang="fi-FI" dirty="0"/>
          </a:p>
          <a:p>
            <a:r>
              <a:rPr lang="fi-FI" dirty="0"/>
              <a:t>Varsinainen työkyvyttömyyseläke: Toistaiseksi myönnetty eläke ja kuntoutustuki (määräaikainen työkyvyttömyyseläke). Molemmat voidaan myöntää myös osaeläkkeen suuruisena työeläkejärjestelmässä.</a:t>
            </a:r>
          </a:p>
          <a:p>
            <a:endParaRPr lang="fi-FI" dirty="0"/>
          </a:p>
          <a:p>
            <a:r>
              <a:rPr lang="fi-FI" dirty="0"/>
              <a:t>Tilastotietokanta:</a:t>
            </a:r>
          </a:p>
          <a:p>
            <a:r>
              <a:rPr lang="fi-FI" dirty="0">
                <a:hlinkClick r:id="rId3"/>
              </a:rPr>
              <a:t>https://tilastot.etk.fi/pxweb/fi/ETK/ETK__110kaikki_elakkeensaajat__10elakkeensaajien_lkm/elsa_k10_tk_diag.px</a:t>
            </a:r>
            <a:endParaRPr lang="fi-FI" dirty="0"/>
          </a:p>
          <a:p>
            <a:endParaRPr lang="fi-FI" dirty="0"/>
          </a:p>
          <a:p>
            <a:r>
              <a:rPr lang="fi-FI" dirty="0"/>
              <a:t>Tilasto Suomen eläkkeensaajista:</a:t>
            </a:r>
          </a:p>
          <a:p>
            <a:r>
              <a:rPr lang="fi-FI" dirty="0">
                <a:hlinkClick r:id="rId4"/>
              </a:rPr>
              <a:t>https://www.etk.fi/tutkimus-tilastot-ennusteet/tilastot/elakkeensaajat/kaikki-elakkeensaajat/</a:t>
            </a:r>
            <a:endParaRPr lang="fi-FI" dirty="0"/>
          </a:p>
          <a:p>
            <a:endParaRPr lang="fi-FI" dirty="0"/>
          </a:p>
        </p:txBody>
      </p:sp>
    </p:spTree>
    <p:extLst>
      <p:ext uri="{BB962C8B-B14F-4D97-AF65-F5344CB8AC3E}">
        <p14:creationId xmlns:p14="http://schemas.microsoft.com/office/powerpoint/2010/main" val="2966402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927" y="4789042"/>
            <a:ext cx="5439410" cy="3909864"/>
          </a:xfrm>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35</a:t>
            </a:fld>
            <a:endParaRPr lang="fi-FI"/>
          </a:p>
        </p:txBody>
      </p:sp>
    </p:spTree>
    <p:extLst>
      <p:ext uri="{BB962C8B-B14F-4D97-AF65-F5344CB8AC3E}">
        <p14:creationId xmlns:p14="http://schemas.microsoft.com/office/powerpoint/2010/main" val="1449058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36</a:t>
            </a:fld>
            <a:endParaRPr lang="fi-FI"/>
          </a:p>
        </p:txBody>
      </p:sp>
      <p:sp>
        <p:nvSpPr>
          <p:cNvPr id="5" name="Huomautusten paikkamerkki 2"/>
          <p:cNvSpPr>
            <a:spLocks noGrp="1"/>
          </p:cNvSpPr>
          <p:nvPr>
            <p:ph type="body" idx="3"/>
          </p:nvPr>
        </p:nvSpPr>
        <p:spPr>
          <a:xfrm>
            <a:off x="673631" y="5122820"/>
            <a:ext cx="5389045" cy="3542543"/>
          </a:xfrm>
        </p:spPr>
        <p:txBody>
          <a:bodyPr/>
          <a:lstStyle/>
          <a:p>
            <a:pPr>
              <a:lnSpc>
                <a:spcPct val="20000"/>
              </a:lnSpc>
            </a:pPr>
            <a:endParaRPr lang="fi-FI" dirty="0"/>
          </a:p>
          <a:p>
            <a:pPr>
              <a:lnSpc>
                <a:spcPct val="20000"/>
              </a:lnSpc>
            </a:pPr>
            <a:endParaRPr lang="fi-FI" dirty="0"/>
          </a:p>
          <a:p>
            <a:r>
              <a:rPr lang="fi-FI" dirty="0"/>
              <a:t>Kuvion luvut koskevat </a:t>
            </a:r>
            <a:r>
              <a:rPr lang="fi-FI" b="1" dirty="0"/>
              <a:t>työeläkkeelle</a:t>
            </a:r>
            <a:r>
              <a:rPr lang="fi-FI" dirty="0"/>
              <a:t> siirtyneitä.</a:t>
            </a:r>
          </a:p>
          <a:p>
            <a:endParaRPr lang="fi-FI" dirty="0"/>
          </a:p>
          <a:p>
            <a:r>
              <a:rPr lang="fi-FI" dirty="0"/>
              <a:t>Vanhuuseläkkeelle siirtyneet sisältää suoraan ko. eläkkeelle siirtyneet, osa-aikaeläkkeeltä vanhuuseläkkeelle siirtyneet ja osittaiselta vanhuuseläkkeeltä kokonaan vanhuuseläkkeelle siirtyneet. </a:t>
            </a:r>
          </a:p>
          <a:p>
            <a:endParaRPr lang="fi-FI" dirty="0"/>
          </a:p>
          <a:p>
            <a:r>
              <a:rPr lang="fi-FI" dirty="0"/>
              <a:t>Osittaiselle vanhuuseläkkeelle siirtyneitä (25 tai 50 prosentin osuus) ei katsota eläkkeelle siirtyneiksi, vaan he tulevat vanhuuseläkkeelle siirtyneisiin mukaan vasta silloin, kun he siirtyvät kokonaan vanhuuseläkkeelle.  </a:t>
            </a:r>
          </a:p>
          <a:p>
            <a:endParaRPr lang="fi-FI" dirty="0"/>
          </a:p>
          <a:p>
            <a:r>
              <a:rPr lang="fi-FI" dirty="0"/>
              <a:t>Tilastotietokanta:</a:t>
            </a:r>
          </a:p>
          <a:p>
            <a:r>
              <a:rPr lang="fi-FI" dirty="0">
                <a:hlinkClick r:id="rId3"/>
              </a:rPr>
              <a:t>https://tilastot.etk.fi/pxweb/fi/ETK/ETK__120tyoelakkeensaajat__40tyoelakkeelle_siirtyneiden_lkm/elsi_t01_laji.px</a:t>
            </a:r>
            <a:endParaRPr lang="fi-FI" dirty="0"/>
          </a:p>
          <a:p>
            <a:endParaRPr lang="fi-FI" dirty="0"/>
          </a:p>
          <a:p>
            <a:r>
              <a:rPr lang="fi-FI" dirty="0"/>
              <a:t>Suomen työeläkkeensaajat:</a:t>
            </a:r>
          </a:p>
          <a:p>
            <a:r>
              <a:rPr lang="fi-FI" dirty="0">
                <a:hlinkClick r:id="rId4"/>
              </a:rPr>
              <a:t>https://www.etk.fi/tutkimus-tilastot-ennusteet/tilastot/elakkeensaajat/tyoelakkeensaajat/</a:t>
            </a:r>
            <a:endParaRPr lang="fi-FI" dirty="0"/>
          </a:p>
          <a:p>
            <a:endParaRPr lang="fi-FI" dirty="0"/>
          </a:p>
          <a:p>
            <a:endParaRPr lang="fi-FI" dirty="0"/>
          </a:p>
        </p:txBody>
      </p:sp>
    </p:spTree>
    <p:extLst>
      <p:ext uri="{BB962C8B-B14F-4D97-AF65-F5344CB8AC3E}">
        <p14:creationId xmlns:p14="http://schemas.microsoft.com/office/powerpoint/2010/main" val="2164680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37</a:t>
            </a:fld>
            <a:endParaRPr lang="fi-FI"/>
          </a:p>
        </p:txBody>
      </p:sp>
      <p:sp>
        <p:nvSpPr>
          <p:cNvPr id="5" name="Huomautusten paikkamerkki 2"/>
          <p:cNvSpPr>
            <a:spLocks noGrp="1"/>
          </p:cNvSpPr>
          <p:nvPr>
            <p:ph type="body" idx="3"/>
          </p:nvPr>
        </p:nvSpPr>
        <p:spPr>
          <a:xfrm>
            <a:off x="673631" y="5122818"/>
            <a:ext cx="5389045" cy="2992482"/>
          </a:xfrm>
        </p:spPr>
        <p:txBody>
          <a:bodyPr/>
          <a:lstStyle/>
          <a:p>
            <a:pPr>
              <a:lnSpc>
                <a:spcPct val="20000"/>
              </a:lnSpc>
            </a:pPr>
            <a:endParaRPr lang="fi-FI" dirty="0"/>
          </a:p>
          <a:p>
            <a:r>
              <a:rPr lang="fi-FI" dirty="0"/>
              <a:t>Kuvion luvut koskevat </a:t>
            </a:r>
            <a:r>
              <a:rPr lang="fi-FI" b="1" dirty="0"/>
              <a:t>työeläkkeelle</a:t>
            </a:r>
            <a:r>
              <a:rPr lang="fi-FI" dirty="0"/>
              <a:t> siirtyneitä.</a:t>
            </a:r>
          </a:p>
          <a:p>
            <a:pPr>
              <a:lnSpc>
                <a:spcPct val="20000"/>
              </a:lnSpc>
            </a:pPr>
            <a:endParaRPr lang="fi-FI" dirty="0"/>
          </a:p>
          <a:p>
            <a:r>
              <a:rPr lang="fi-FI" dirty="0"/>
              <a:t>Työkyvyttömyyseläkkeet sisältävät varsinaiset työkyvyttömyyseläkkeet, yksilölliset varhaiseläkkeet (vuosina 2000–2006) ja työuraeläkkeet (vuodesta 2018 alkaen).</a:t>
            </a:r>
          </a:p>
          <a:p>
            <a:pPr>
              <a:lnSpc>
                <a:spcPct val="20000"/>
              </a:lnSpc>
            </a:pPr>
            <a:endParaRPr lang="fi-FI" dirty="0"/>
          </a:p>
          <a:p>
            <a:r>
              <a:rPr lang="fi-FI" dirty="0"/>
              <a:t>Varsinainen työkyvyttömyyseläke: Toistaiseksi myönnetty eläke ja kuntoutustuki (määräaikainen työkyvyttömyyseläke). Molemmat voidaan myöntää myös osaeläkkeen suuruisena.</a:t>
            </a:r>
          </a:p>
          <a:p>
            <a:endParaRPr lang="fi-FI" dirty="0"/>
          </a:p>
          <a:p>
            <a:r>
              <a:rPr lang="fi-FI" dirty="0"/>
              <a:t>Tilastotietokanta:</a:t>
            </a:r>
          </a:p>
          <a:p>
            <a:r>
              <a:rPr lang="fi-FI" dirty="0">
                <a:hlinkClick r:id="rId3"/>
              </a:rPr>
              <a:t>https://tilastot.etk.fi/pxweb/fi/ETK/ETK__120tyoelakkeensaajat__40tyoelakkeelle_siirtyneiden_lkm/elsi_t10_tk_diag.px</a:t>
            </a:r>
            <a:endParaRPr lang="fi-FI" dirty="0"/>
          </a:p>
          <a:p>
            <a:endParaRPr lang="fi-FI" dirty="0"/>
          </a:p>
          <a:p>
            <a:r>
              <a:rPr lang="fi-FI" dirty="0"/>
              <a:t>Suomen työeläkkeensaajat:</a:t>
            </a:r>
          </a:p>
          <a:p>
            <a:r>
              <a:rPr lang="fi-FI" dirty="0">
                <a:hlinkClick r:id="rId4"/>
              </a:rPr>
              <a:t>https://www.etk.fi/tutkimus-tilastot-ennusteet/tilastot/elakkeensaajat/tyoelakkeensaajat/</a:t>
            </a:r>
            <a:endParaRPr lang="fi-FI" dirty="0"/>
          </a:p>
          <a:p>
            <a:endParaRPr lang="fi-FI" dirty="0"/>
          </a:p>
        </p:txBody>
      </p:sp>
    </p:spTree>
    <p:extLst>
      <p:ext uri="{BB962C8B-B14F-4D97-AF65-F5344CB8AC3E}">
        <p14:creationId xmlns:p14="http://schemas.microsoft.com/office/powerpoint/2010/main" val="17817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38</a:t>
            </a:fld>
            <a:endParaRPr lang="fi-FI"/>
          </a:p>
        </p:txBody>
      </p:sp>
      <p:sp>
        <p:nvSpPr>
          <p:cNvPr id="5" name="Huomautusten paikkamerkki 4"/>
          <p:cNvSpPr txBox="1">
            <a:spLocks noGrp="1"/>
          </p:cNvSpPr>
          <p:nvPr>
            <p:ph type="body" idx="3"/>
          </p:nvPr>
        </p:nvSpPr>
        <p:spPr>
          <a:xfrm>
            <a:off x="673631" y="5122821"/>
            <a:ext cx="5156108" cy="4154988"/>
          </a:xfrm>
          <a:prstGeom prst="rect">
            <a:avLst/>
          </a:prstGeom>
          <a:noFill/>
        </p:spPr>
        <p:txBody>
          <a:bodyPr wrap="square" rtlCol="0">
            <a:spAutoFit/>
          </a:bodyPr>
          <a:lstStyle/>
          <a:p>
            <a:r>
              <a:rPr lang="fi-FI" dirty="0">
                <a:latin typeface="Calibri" pitchFamily="34" charset="0"/>
                <a:cs typeface="Calibri" pitchFamily="34" charset="0"/>
              </a:rPr>
              <a:t>Kuvion lukuihin sisältyvät </a:t>
            </a:r>
            <a:r>
              <a:rPr lang="fi-FI" b="1" dirty="0">
                <a:latin typeface="Calibri" pitchFamily="34" charset="0"/>
                <a:cs typeface="Calibri" pitchFamily="34" charset="0"/>
              </a:rPr>
              <a:t>työeläkejärjestelmästä</a:t>
            </a:r>
            <a:r>
              <a:rPr lang="fi-FI" dirty="0">
                <a:latin typeface="Calibri" pitchFamily="34" charset="0"/>
                <a:cs typeface="Calibri" pitchFamily="34" charset="0"/>
              </a:rPr>
              <a:t> vanhuus- (</a:t>
            </a:r>
            <a:r>
              <a:rPr lang="fi-FI" dirty="0"/>
              <a:t>suoraan ko. eläkkeelle siirtyneet ja osa-aikaeläkkeeltä vanhuuseläkkeelle siirtyneet ja osittaiselta vanhuuseläkkeeltä kokonaan vanhuuseläkkeelle siirtyneet), työkyvyttömyys-, työttömyys- (vuosina 2000–2011) ja maatalouden erityiseläkkeelle siirtyneet. </a:t>
            </a:r>
          </a:p>
          <a:p>
            <a:endParaRPr lang="fi-FI" dirty="0"/>
          </a:p>
          <a:p>
            <a:r>
              <a:rPr lang="fi-FI" dirty="0"/>
              <a:t>Osa-aikaeläkkeelle tai osittaiselle vanhuuseläkkeelle siirtyneet eivät sisälly kuvion lukuihin.</a:t>
            </a:r>
          </a:p>
          <a:p>
            <a:endParaRPr lang="fi-FI" dirty="0"/>
          </a:p>
          <a:p>
            <a:r>
              <a:rPr lang="fi-FI" dirty="0"/>
              <a:t>Tilastotietokanta</a:t>
            </a:r>
          </a:p>
          <a:p>
            <a:r>
              <a:rPr lang="fi-FI" dirty="0">
                <a:hlinkClick r:id="rId3"/>
              </a:rPr>
              <a:t>https://tilastot.etk.fi/pxweb/fi/ETK/ETK__120tyoelakkeensaajat__40tyoelakkeelle_siirtyneiden_lkm/elsi_t01_laji.px</a:t>
            </a:r>
            <a:endParaRPr lang="fi-FI" dirty="0"/>
          </a:p>
          <a:p>
            <a:endParaRPr lang="fi-FI" dirty="0"/>
          </a:p>
          <a:p>
            <a:r>
              <a:rPr lang="fi-FI" dirty="0">
                <a:hlinkClick r:id="rId4"/>
              </a:rPr>
              <a:t>https://tilastot.etk.fi/pxweb/fi/ETK/ETK__130elakkeellesiirtymisika/esiirtymisika02.px</a:t>
            </a:r>
            <a:endParaRPr lang="fi-FI" dirty="0"/>
          </a:p>
          <a:p>
            <a:endParaRPr lang="fi-FI" dirty="0"/>
          </a:p>
          <a:p>
            <a:r>
              <a:rPr lang="fi-FI" dirty="0"/>
              <a:t>Suomen työeläkkeensaajat:</a:t>
            </a:r>
          </a:p>
          <a:p>
            <a:r>
              <a:rPr lang="fi-FI" dirty="0">
                <a:hlinkClick r:id="rId5"/>
              </a:rPr>
              <a:t>https://www.etk.fi/tutkimus-tilastot-ennusteet/tilastot/elakkeensaajat/tyoelakkeensaajat/</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4083663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39</a:t>
            </a:fld>
            <a:endParaRPr lang="fi-FI"/>
          </a:p>
        </p:txBody>
      </p:sp>
      <p:sp>
        <p:nvSpPr>
          <p:cNvPr id="5" name="Huomautusten paikkamerkki 2"/>
          <p:cNvSpPr>
            <a:spLocks noGrp="1"/>
          </p:cNvSpPr>
          <p:nvPr>
            <p:ph type="body" idx="3"/>
          </p:nvPr>
        </p:nvSpPr>
        <p:spPr>
          <a:xfrm>
            <a:off x="679927" y="4778724"/>
            <a:ext cx="5439410" cy="3909864"/>
          </a:xfrm>
        </p:spPr>
        <p:txBody>
          <a:bodyPr/>
          <a:lstStyle/>
          <a:p>
            <a:r>
              <a:rPr lang="fi-FI" dirty="0"/>
              <a:t>Tilastotietokanta:</a:t>
            </a:r>
          </a:p>
          <a:p>
            <a:r>
              <a:rPr lang="en-US" dirty="0">
                <a:hlinkClick r:id="rId3"/>
              </a:rPr>
              <a:t>https://tilastot.etk.fi/pxweb/fi/ETK/ETK__120tyoelakkeensaajat__40tyoelakkeelle_siirtyneiden_lkm/elsi_t01_laji.px</a:t>
            </a:r>
            <a:endParaRPr lang="en-US" dirty="0"/>
          </a:p>
          <a:p>
            <a:endParaRPr lang="en-US" dirty="0"/>
          </a:p>
        </p:txBody>
      </p:sp>
    </p:spTree>
    <p:extLst>
      <p:ext uri="{BB962C8B-B14F-4D97-AF65-F5344CB8AC3E}">
        <p14:creationId xmlns:p14="http://schemas.microsoft.com/office/powerpoint/2010/main" val="340724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40</a:t>
            </a:fld>
            <a:endParaRPr lang="fi-FI"/>
          </a:p>
        </p:txBody>
      </p:sp>
      <p:sp>
        <p:nvSpPr>
          <p:cNvPr id="5" name="Huomautusten paikkamerkki 2"/>
          <p:cNvSpPr>
            <a:spLocks noGrp="1"/>
          </p:cNvSpPr>
          <p:nvPr>
            <p:ph type="body" idx="3"/>
          </p:nvPr>
        </p:nvSpPr>
        <p:spPr>
          <a:xfrm>
            <a:off x="673632" y="5122822"/>
            <a:ext cx="5732216" cy="4378985"/>
          </a:xfrm>
        </p:spPr>
        <p:txBody>
          <a:bodyPr>
            <a:normAutofit/>
          </a:bodyPr>
          <a:lstStyle/>
          <a:p>
            <a:pPr>
              <a:lnSpc>
                <a:spcPct val="20000"/>
              </a:lnSpc>
            </a:pPr>
            <a:endParaRPr lang="fi-FI" dirty="0"/>
          </a:p>
          <a:p>
            <a:r>
              <a:rPr lang="fi-FI" dirty="0">
                <a:latin typeface="Calibri" pitchFamily="34" charset="0"/>
                <a:cs typeface="Calibri" pitchFamily="34" charset="0"/>
              </a:rPr>
              <a:t>Kuvion lukuihin sisältyvät </a:t>
            </a:r>
            <a:r>
              <a:rPr lang="fi-FI" b="1" dirty="0">
                <a:latin typeface="Calibri" pitchFamily="34" charset="0"/>
                <a:cs typeface="Calibri" pitchFamily="34" charset="0"/>
              </a:rPr>
              <a:t>työeläkejärjestelmästä</a:t>
            </a:r>
            <a:r>
              <a:rPr lang="fi-FI" dirty="0">
                <a:latin typeface="Calibri" pitchFamily="34" charset="0"/>
                <a:cs typeface="Calibri" pitchFamily="34" charset="0"/>
              </a:rPr>
              <a:t> vanhuus- (</a:t>
            </a:r>
            <a:r>
              <a:rPr lang="fi-FI" dirty="0"/>
              <a:t>suoraan ko. eläkkeelle siirtyneet, osa-aikaeläkkeeltä vanhuuseläkkeelle siirtyneet ja henkilöt, joiden osittainen vanhuuseläke muuttuu kokoaikaiseksi), työkyvyttömyys-, työttömyys- (vuosina 2000–2011) ja maatalouden erityiseläkkeelle siirtyneet. </a:t>
            </a:r>
          </a:p>
          <a:p>
            <a:pPr>
              <a:lnSpc>
                <a:spcPct val="30000"/>
              </a:lnSpc>
            </a:pPr>
            <a:endParaRPr lang="fi-FI" dirty="0"/>
          </a:p>
          <a:p>
            <a:r>
              <a:rPr lang="fi-FI" dirty="0"/>
              <a:t>Osa-aikaeläkkeelle siirtyneet eivät sisälly kuvion lukuihin eivätkä osittaiselle varhennetulle vanhuuseläkkeelle siirtyneet.</a:t>
            </a:r>
          </a:p>
          <a:p>
            <a:pPr>
              <a:lnSpc>
                <a:spcPct val="30000"/>
              </a:lnSpc>
            </a:pPr>
            <a:endParaRPr lang="fi-FI" dirty="0"/>
          </a:p>
          <a:p>
            <a:pPr>
              <a:lnSpc>
                <a:spcPct val="20000"/>
              </a:lnSpc>
            </a:pPr>
            <a:endParaRPr lang="fi-FI" b="1" dirty="0"/>
          </a:p>
          <a:p>
            <a:r>
              <a:rPr lang="fi-FI" b="1" dirty="0"/>
              <a:t>Mediaani-ikä</a:t>
            </a:r>
            <a:r>
              <a:rPr lang="fi-FI" dirty="0"/>
              <a:t> on aineiston keskimmäinen havainto, ts. puolet eläkkeelle siirtyneistä on sitä nuorempia ja puolet vanhempia.</a:t>
            </a:r>
          </a:p>
          <a:p>
            <a:pPr>
              <a:lnSpc>
                <a:spcPct val="30000"/>
              </a:lnSpc>
            </a:pPr>
            <a:endParaRPr lang="fi-FI" dirty="0"/>
          </a:p>
          <a:p>
            <a:pPr>
              <a:lnSpc>
                <a:spcPct val="20000"/>
              </a:lnSpc>
            </a:pPr>
            <a:endParaRPr lang="fi-FI" dirty="0"/>
          </a:p>
          <a:p>
            <a:r>
              <a:rPr lang="fi-FI" b="1" dirty="0"/>
              <a:t>Keskiarvoikä</a:t>
            </a:r>
            <a:r>
              <a:rPr lang="fi-FI" dirty="0"/>
              <a:t> on eläkkeelle siirtyneiden ikien aritmeettinen keskiarvo.</a:t>
            </a:r>
          </a:p>
          <a:p>
            <a:pPr>
              <a:lnSpc>
                <a:spcPct val="30000"/>
              </a:lnSpc>
            </a:pPr>
            <a:endParaRPr lang="fi-FI" dirty="0"/>
          </a:p>
          <a:p>
            <a:pPr>
              <a:lnSpc>
                <a:spcPct val="20000"/>
              </a:lnSpc>
            </a:pPr>
            <a:endParaRPr lang="fi-FI" dirty="0"/>
          </a:p>
          <a:p>
            <a:r>
              <a:rPr lang="fi-FI" b="1" dirty="0"/>
              <a:t>Eläkkeellesiirtymisiän odote </a:t>
            </a:r>
            <a:r>
              <a:rPr lang="fi-FI" dirty="0"/>
              <a:t>eli odotettavissa oleva eläkkeellesiirtymisikä on perinteisten keskiarvon ja mediaanin rinnalle kehitetty mittari, joka soveltuu paremmin eläkkeelle siirtymisen iässä tapahtuvien muutosten seurantaan. Eläkkeellesiirtymisiän odote on keskimääräinen eläkkeellesiirtymisikä, joka muodostuu tietynikäisille vakuutetuille, jos ikäluokittaiset eläkealkavuudet ja kuolevuudet säilyvät tarkasteluvuoden tasolla. Odote on ikärakenteesta riippumaton. Kuviossa odote on laskettu 25-vuotiaalle ja se kuvaa koko työeläkevakuutetun väestön eläkkeellesiirtymisikää.</a:t>
            </a:r>
          </a:p>
          <a:p>
            <a:endParaRPr lang="fi-FI" dirty="0"/>
          </a:p>
          <a:p>
            <a:r>
              <a:rPr lang="fi-FI" dirty="0"/>
              <a:t>Tilastotietokanta:</a:t>
            </a:r>
          </a:p>
          <a:p>
            <a:r>
              <a:rPr lang="fi-FI" dirty="0">
                <a:hlinkClick r:id="rId3"/>
              </a:rPr>
              <a:t>https://tilastot.etk.fi/pxweb/fi/ETK/ETK__130elakkeellesiirtymisika/esiirtymisika01.px</a:t>
            </a:r>
            <a:endParaRPr lang="fi-FI" dirty="0"/>
          </a:p>
          <a:p>
            <a:endParaRPr lang="fi-FI" dirty="0"/>
          </a:p>
          <a:p>
            <a:endParaRPr lang="fi-FI" dirty="0"/>
          </a:p>
          <a:p>
            <a:endParaRPr lang="fi-FI" dirty="0"/>
          </a:p>
          <a:p>
            <a:endParaRPr lang="fi-FI" dirty="0"/>
          </a:p>
          <a:p>
            <a:endParaRPr lang="fi-FI" dirty="0"/>
          </a:p>
        </p:txBody>
      </p:sp>
      <p:sp>
        <p:nvSpPr>
          <p:cNvPr id="8" name="Tekstiruutu 7">
            <a:hlinkClick r:id="rId4"/>
          </p:cNvPr>
          <p:cNvSpPr txBox="1"/>
          <p:nvPr/>
        </p:nvSpPr>
        <p:spPr>
          <a:xfrm>
            <a:off x="702341" y="9233058"/>
            <a:ext cx="2956151" cy="273770"/>
          </a:xfrm>
          <a:prstGeom prst="rect">
            <a:avLst/>
          </a:prstGeom>
          <a:noFill/>
        </p:spPr>
        <p:txBody>
          <a:bodyPr wrap="none" lIns="88244" tIns="44121" rIns="88244" bIns="44121" rtlCol="0">
            <a:spAutoFit/>
          </a:bodyPr>
          <a:lstStyle/>
          <a:p>
            <a:r>
              <a:rPr lang="fi-FI" sz="1200" dirty="0">
                <a:latin typeface="Calibri" panose="020F0502020204030204" pitchFamily="34" charset="0"/>
                <a:ea typeface="Verdana" panose="020B0604030504040204" pitchFamily="34" charset="0"/>
                <a:cs typeface="Calibri" panose="020F0502020204030204" pitchFamily="34" charset="0"/>
                <a:hlinkClick r:id="rId4"/>
              </a:rPr>
              <a:t>Eläkkeellesiirtymisikä työeläkejärjestelmässä</a:t>
            </a:r>
            <a:endParaRPr lang="fi-FI"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89963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a:t>
            </a:fld>
            <a:endParaRPr lang="fi-FI"/>
          </a:p>
        </p:txBody>
      </p:sp>
    </p:spTree>
    <p:extLst>
      <p:ext uri="{BB962C8B-B14F-4D97-AF65-F5344CB8AC3E}">
        <p14:creationId xmlns:p14="http://schemas.microsoft.com/office/powerpoint/2010/main" val="2344897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41</a:t>
            </a:fld>
            <a:endParaRPr lang="fi-FI"/>
          </a:p>
        </p:txBody>
      </p:sp>
      <p:sp>
        <p:nvSpPr>
          <p:cNvPr id="5" name="Huomautusten paikkamerkki 2"/>
          <p:cNvSpPr>
            <a:spLocks noGrp="1"/>
          </p:cNvSpPr>
          <p:nvPr>
            <p:ph type="body" idx="3"/>
          </p:nvPr>
        </p:nvSpPr>
        <p:spPr>
          <a:xfrm>
            <a:off x="673631" y="4733004"/>
            <a:ext cx="5389045" cy="4853196"/>
          </a:xfrm>
        </p:spPr>
        <p:txBody>
          <a:bodyPr/>
          <a:lstStyle/>
          <a:p>
            <a:pPr>
              <a:lnSpc>
                <a:spcPct val="20000"/>
              </a:lnSpc>
            </a:pPr>
            <a:endParaRPr lang="fi-FI" dirty="0"/>
          </a:p>
          <a:p>
            <a:r>
              <a:rPr lang="fi-FI" dirty="0"/>
              <a:t>Eläkkeellesiirtymisiän odote eli odotettavissa oleva eläkkeellesiirtymisikä on perinteisten keskiarvon ja mediaanin rinnalle kehitetty mittari, joka soveltuu paremmin eläkkeelle siirtymisen iässä tapahtuvien muutosten seurantaan. </a:t>
            </a:r>
          </a:p>
          <a:p>
            <a:endParaRPr lang="fi-FI" dirty="0"/>
          </a:p>
          <a:p>
            <a:pPr>
              <a:lnSpc>
                <a:spcPct val="20000"/>
              </a:lnSpc>
            </a:pPr>
            <a:endParaRPr lang="fi-FI" dirty="0"/>
          </a:p>
          <a:p>
            <a:r>
              <a:rPr lang="fi-FI" dirty="0"/>
              <a:t>Eläkkeellesiirtymisiän odote on keskimääräinen eläkkeellesiirtymisikä, joka muodostuu tietynikäisille vakuutetuille, jos ikäluokittaiset eläkealkavuudet ja kuolevuudet säilyvät tarkasteluvuoden tasolla. Odote on ikärakenteesta riippumaton.</a:t>
            </a:r>
          </a:p>
          <a:p>
            <a:endParaRPr lang="fi-FI" dirty="0"/>
          </a:p>
          <a:p>
            <a:pPr>
              <a:lnSpc>
                <a:spcPct val="20000"/>
              </a:lnSpc>
            </a:pPr>
            <a:endParaRPr lang="fi-FI" dirty="0"/>
          </a:p>
          <a:p>
            <a:r>
              <a:rPr lang="fi-FI" dirty="0"/>
              <a:t>Odote on laskettu sekä 25- että 50-vuotiaalle. </a:t>
            </a:r>
            <a:r>
              <a:rPr lang="fi-FI" b="1" dirty="0"/>
              <a:t>25-vuotiaan odote kuvaa koko työeläkevakuutetun väestön eläkkeellesiirtymisikää. </a:t>
            </a:r>
            <a:r>
              <a:rPr lang="fi-FI" dirty="0"/>
              <a:t>50-vuotiaan odote on laskettu 50 vuotta täyttäneistä vakuutetuista.</a:t>
            </a:r>
          </a:p>
          <a:p>
            <a:endParaRPr lang="fi-FI" dirty="0"/>
          </a:p>
          <a:p>
            <a:r>
              <a:rPr lang="fi-FI" dirty="0"/>
              <a:t>Tilastotietokanta:</a:t>
            </a:r>
          </a:p>
          <a:p>
            <a:r>
              <a:rPr lang="fi-FI" dirty="0">
                <a:hlinkClick r:id="rId3"/>
              </a:rPr>
              <a:t>https://tilastot.etk.fi/pxweb/fi/ETK/ETK__130elakkeellesiirtymisika/esiirtymisika01.px</a:t>
            </a:r>
            <a:endParaRPr lang="fi-FI" dirty="0"/>
          </a:p>
          <a:p>
            <a:endParaRPr lang="fi-FI" dirty="0"/>
          </a:p>
          <a:p>
            <a:endParaRPr lang="fi-FI" dirty="0"/>
          </a:p>
          <a:p>
            <a:endParaRPr lang="fi-FI" dirty="0"/>
          </a:p>
          <a:p>
            <a:endParaRPr lang="fi-FI" dirty="0"/>
          </a:p>
          <a:p>
            <a:endParaRPr lang="fi-FI" dirty="0"/>
          </a:p>
          <a:p>
            <a:endParaRPr lang="fi-FI" dirty="0"/>
          </a:p>
        </p:txBody>
      </p:sp>
      <p:sp>
        <p:nvSpPr>
          <p:cNvPr id="6" name="Tekstiruutu 5">
            <a:hlinkClick r:id="rId4"/>
          </p:cNvPr>
          <p:cNvSpPr txBox="1"/>
          <p:nvPr/>
        </p:nvSpPr>
        <p:spPr>
          <a:xfrm>
            <a:off x="673631" y="8032730"/>
            <a:ext cx="2956151" cy="273770"/>
          </a:xfrm>
          <a:prstGeom prst="rect">
            <a:avLst/>
          </a:prstGeom>
          <a:noFill/>
        </p:spPr>
        <p:txBody>
          <a:bodyPr wrap="none" lIns="88244" tIns="44121" rIns="88244" bIns="44121" rtlCol="0">
            <a:spAutoFit/>
          </a:bodyPr>
          <a:lstStyle/>
          <a:p>
            <a:r>
              <a:rPr lang="fi-FI" sz="1200" dirty="0">
                <a:latin typeface="Calibri" panose="020F0502020204030204" pitchFamily="34" charset="0"/>
                <a:ea typeface="Verdana" panose="020B0604030504040204" pitchFamily="34" charset="0"/>
                <a:cs typeface="Calibri" panose="020F0502020204030204" pitchFamily="34" charset="0"/>
                <a:hlinkClick r:id="rId4"/>
              </a:rPr>
              <a:t>Eläkkeellesiirtymisikä työeläkejärjestelmässä</a:t>
            </a:r>
            <a:endParaRPr lang="fi-FI"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925667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42</a:t>
            </a:fld>
            <a:endParaRPr lang="fi-FI"/>
          </a:p>
        </p:txBody>
      </p:sp>
      <p:sp>
        <p:nvSpPr>
          <p:cNvPr id="6" name="Tekstiruutu 5">
            <a:hlinkClick r:id="rId3"/>
          </p:cNvPr>
          <p:cNvSpPr txBox="1"/>
          <p:nvPr/>
        </p:nvSpPr>
        <p:spPr>
          <a:xfrm>
            <a:off x="1065715" y="4791296"/>
            <a:ext cx="149536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Työeläkeindikaattorit</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3258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43</a:t>
            </a:fld>
            <a:endParaRPr lang="fi-FI"/>
          </a:p>
        </p:txBody>
      </p:sp>
      <p:sp>
        <p:nvSpPr>
          <p:cNvPr id="5" name="Huomautusten paikkamerkki 2"/>
          <p:cNvSpPr>
            <a:spLocks noGrp="1"/>
          </p:cNvSpPr>
          <p:nvPr>
            <p:ph type="body" idx="3"/>
          </p:nvPr>
        </p:nvSpPr>
        <p:spPr>
          <a:xfrm>
            <a:off x="798675" y="4975457"/>
            <a:ext cx="5389045" cy="3403126"/>
          </a:xfrm>
        </p:spPr>
        <p:txBody>
          <a:bodyPr/>
          <a:lstStyle/>
          <a:p>
            <a:r>
              <a:rPr lang="fi-FI" dirty="0"/>
              <a:t>Työeläkekuntoutus on työeläkevakuuttajien järjestämää ja kustantamaa ammatillista kuntoutusta. Kuntoutuksen tavoitteena on ehkäistä työkyvyttömyyttä ja parantaa näin työn tekemisen mahdollisuutta silloin, kun henkilö ei terveydentilansa vuoksi pysty jatkamaan entisessä työssä. </a:t>
            </a:r>
          </a:p>
          <a:p>
            <a:pPr>
              <a:lnSpc>
                <a:spcPct val="20000"/>
              </a:lnSpc>
            </a:pPr>
            <a:endParaRPr lang="fi-FI" dirty="0"/>
          </a:p>
          <a:p>
            <a:r>
              <a:rPr lang="fi-FI" dirty="0"/>
              <a:t>Työeläkekuntoutus on yksilöllistä. Se  voi olla työpaikalla tapahtuvaa työkokeilua tai työhönvalmennusta, ammattiin johtavaa koulutusta tai elinkeinotoiminnan tukea.</a:t>
            </a:r>
          </a:p>
          <a:p>
            <a:pPr>
              <a:lnSpc>
                <a:spcPct val="20000"/>
              </a:lnSpc>
            </a:pPr>
            <a:endParaRPr lang="fi-FI" dirty="0"/>
          </a:p>
          <a:p>
            <a:r>
              <a:rPr lang="fi-FI" dirty="0"/>
              <a:t>Kuntoutuksen ajalta maksetaan toimeentulokorvausta. Työelämästä tulevalle työntekijälle tai yrittäjälle maksetaan kuntoutusrahaa ja eläketaustaiselle kuntoutuskorotusta.</a:t>
            </a:r>
          </a:p>
          <a:p>
            <a:endParaRPr lang="fi-FI" dirty="0"/>
          </a:p>
          <a:p>
            <a:endParaRPr lang="fi-FI" dirty="0"/>
          </a:p>
          <a:p>
            <a:endParaRPr lang="fi-FI" dirty="0"/>
          </a:p>
          <a:p>
            <a:r>
              <a:rPr lang="fi-FI" dirty="0"/>
              <a:t>Tilastotietokanta:</a:t>
            </a:r>
          </a:p>
          <a:p>
            <a:r>
              <a:rPr lang="fi-FI" dirty="0">
                <a:hlinkClick r:id="rId3"/>
              </a:rPr>
              <a:t>https://tilastot.etk.fi/pxweb/fi/ETK/ETK__160tyoelakekuntoutus/?tablelist=true&amp;rxid=e05b536d-ae62-4973-913b-c7ed47d0df72</a:t>
            </a:r>
            <a:endParaRPr lang="fi-FI" dirty="0"/>
          </a:p>
          <a:p>
            <a:endParaRPr lang="fi-FI" dirty="0"/>
          </a:p>
          <a:p>
            <a:endParaRPr lang="fi-FI" dirty="0"/>
          </a:p>
          <a:p>
            <a:endParaRPr lang="fi-FI" dirty="0"/>
          </a:p>
        </p:txBody>
      </p:sp>
      <p:sp>
        <p:nvSpPr>
          <p:cNvPr id="7" name="Tekstiruutu 6">
            <a:hlinkClick r:id="rId4"/>
          </p:cNvPr>
          <p:cNvSpPr txBox="1"/>
          <p:nvPr/>
        </p:nvSpPr>
        <p:spPr>
          <a:xfrm>
            <a:off x="783361" y="6837510"/>
            <a:ext cx="136199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Työeläkekuntoutus</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1888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44</a:t>
            </a:fld>
            <a:endParaRPr lang="fi-FI"/>
          </a:p>
        </p:txBody>
      </p:sp>
      <p:sp>
        <p:nvSpPr>
          <p:cNvPr id="5" name="Huomautusten paikkamerkki 2"/>
          <p:cNvSpPr>
            <a:spLocks noGrp="1"/>
          </p:cNvSpPr>
          <p:nvPr>
            <p:ph type="body" idx="3"/>
          </p:nvPr>
        </p:nvSpPr>
        <p:spPr>
          <a:xfrm>
            <a:off x="1025435" y="5029571"/>
            <a:ext cx="4535755" cy="2119097"/>
          </a:xfrm>
        </p:spPr>
        <p:txBody>
          <a:bodyPr>
            <a:normAutofit/>
          </a:bodyPr>
          <a:lstStyle/>
          <a:p>
            <a:r>
              <a:rPr lang="fi-FI" dirty="0">
                <a:solidFill>
                  <a:srgbClr val="000000"/>
                </a:solidFill>
              </a:rPr>
              <a:t>Vuonna 2018 kuntoutujien keski-ikä oli 47 vuotta. Kuntoutujista 57 % oli naisia.</a:t>
            </a:r>
          </a:p>
          <a:p>
            <a:endParaRPr lang="fi-FI" dirty="0">
              <a:solidFill>
                <a:srgbClr val="000000"/>
              </a:solidFill>
              <a:effectLst/>
            </a:endParaRPr>
          </a:p>
          <a:p>
            <a:r>
              <a:rPr lang="fi-FI" dirty="0"/>
              <a:t>Tilastotietokanta:</a:t>
            </a:r>
          </a:p>
          <a:p>
            <a:r>
              <a:rPr lang="fi-FI" dirty="0">
                <a:hlinkClick r:id="rId3"/>
              </a:rPr>
              <a:t>https://tilastot.etk.fi/pxweb/fi/ETK/ETK__160tyoelakekuntoutus/?tablelist=true&amp;rxid=e05b536d-ae62-4973-913b-c7ed47d0df72</a:t>
            </a:r>
            <a:endParaRPr lang="fi-FI" dirty="0"/>
          </a:p>
          <a:p>
            <a:endParaRPr lang="fi-FI" dirty="0">
              <a:effectLst/>
            </a:endParaRPr>
          </a:p>
        </p:txBody>
      </p:sp>
      <p:sp>
        <p:nvSpPr>
          <p:cNvPr id="6" name="Tekstiruutu 5">
            <a:hlinkClick r:id="rId4"/>
          </p:cNvPr>
          <p:cNvSpPr txBox="1"/>
          <p:nvPr/>
        </p:nvSpPr>
        <p:spPr>
          <a:xfrm>
            <a:off x="1025434" y="6247961"/>
            <a:ext cx="136199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Työeläkekuntoutus</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415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45</a:t>
            </a:fld>
            <a:endParaRPr lang="fi-FI"/>
          </a:p>
        </p:txBody>
      </p:sp>
      <p:sp>
        <p:nvSpPr>
          <p:cNvPr id="5" name="Huomautusten paikkamerkki 2"/>
          <p:cNvSpPr>
            <a:spLocks noGrp="1"/>
          </p:cNvSpPr>
          <p:nvPr>
            <p:ph type="body" idx="3"/>
          </p:nvPr>
        </p:nvSpPr>
        <p:spPr>
          <a:xfrm>
            <a:off x="985824" y="4914885"/>
            <a:ext cx="4874027" cy="2478625"/>
          </a:xfrm>
        </p:spPr>
        <p:txBody>
          <a:bodyPr>
            <a:normAutofit/>
          </a:bodyPr>
          <a:lstStyle/>
          <a:p>
            <a:r>
              <a:rPr lang="fi-FI" dirty="0">
                <a:latin typeface="+mj-lt"/>
              </a:rPr>
              <a:t>Kuntoutuksen kokonaiskustannukset muodostuvat kuntoutusajan toimeentulokorvauksesta (kuntoutusavustus, kuntoutusraha/-korotus) ja kuntoutuspalvelukuluista. Vuonna 2018 keskimääräinen toimeentulokorvaus oli 2 706 €/kk. </a:t>
            </a:r>
          </a:p>
          <a:p>
            <a:endParaRPr lang="fi-FI" dirty="0">
              <a:latin typeface="+mj-lt"/>
            </a:endParaRPr>
          </a:p>
          <a:p>
            <a:r>
              <a:rPr lang="fi-FI" dirty="0"/>
              <a:t>Tilastotietokanta:</a:t>
            </a:r>
          </a:p>
          <a:p>
            <a:r>
              <a:rPr lang="fi-FI" dirty="0">
                <a:hlinkClick r:id="rId3"/>
              </a:rPr>
              <a:t>https://tilastot.etk.fi/pxweb/fi/ETK/ETK__160tyoelakekuntoutus/?tablelist=true&amp;rxid=e05b536d-ae62-4973-913b-c7ed47d0df72</a:t>
            </a:r>
            <a:endParaRPr lang="fi-FI" dirty="0"/>
          </a:p>
          <a:p>
            <a:endParaRPr lang="fi-FI" dirty="0">
              <a:latin typeface="+mj-lt"/>
            </a:endParaRPr>
          </a:p>
        </p:txBody>
      </p:sp>
      <p:sp>
        <p:nvSpPr>
          <p:cNvPr id="6" name="Tekstiruutu 5">
            <a:hlinkClick r:id="rId4"/>
            <a:extLst>
              <a:ext uri="{FF2B5EF4-FFF2-40B4-BE49-F238E27FC236}">
                <a16:creationId xmlns:a16="http://schemas.microsoft.com/office/drawing/2014/main" id="{D529D822-0900-4D42-BB37-201973462B84}"/>
              </a:ext>
            </a:extLst>
          </p:cNvPr>
          <p:cNvSpPr txBox="1"/>
          <p:nvPr/>
        </p:nvSpPr>
        <p:spPr>
          <a:xfrm>
            <a:off x="985824" y="6501961"/>
            <a:ext cx="136199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Työeläkekuntoutus</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5415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46</a:t>
            </a:fld>
            <a:endParaRPr lang="fi-FI"/>
          </a:p>
        </p:txBody>
      </p:sp>
      <p:sp>
        <p:nvSpPr>
          <p:cNvPr id="6" name="Tekstiruutu 5">
            <a:hlinkClick r:id="rId3"/>
          </p:cNvPr>
          <p:cNvSpPr txBox="1"/>
          <p:nvPr/>
        </p:nvSpPr>
        <p:spPr>
          <a:xfrm>
            <a:off x="1134783" y="4782263"/>
            <a:ext cx="136199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Työeläkekuntoutus</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03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a:xfrm>
            <a:off x="3852917" y="9419218"/>
            <a:ext cx="2946347" cy="498214"/>
          </a:xfrm>
        </p:spPr>
        <p:txBody>
          <a:bodyPr/>
          <a:lstStyle/>
          <a:p>
            <a:fld id="{0BFF4739-A7F8-4941-9D4B-58F3C8C589E6}" type="slidenum">
              <a:rPr lang="fi-FI" smtClean="0"/>
              <a:t>47</a:t>
            </a:fld>
            <a:endParaRPr lang="fi-FI"/>
          </a:p>
        </p:txBody>
      </p:sp>
      <p:sp>
        <p:nvSpPr>
          <p:cNvPr id="5" name="Huomautusten paikkamerkki 2"/>
          <p:cNvSpPr>
            <a:spLocks noGrp="1"/>
          </p:cNvSpPr>
          <p:nvPr>
            <p:ph type="body" idx="3"/>
          </p:nvPr>
        </p:nvSpPr>
        <p:spPr>
          <a:xfrm>
            <a:off x="736154" y="4951615"/>
            <a:ext cx="5389045" cy="4598883"/>
          </a:xfrm>
        </p:spPr>
        <p:txBody>
          <a:bodyPr>
            <a:normAutofit/>
          </a:bodyPr>
          <a:lstStyle/>
          <a:p>
            <a:r>
              <a:rPr lang="fi-FI" dirty="0"/>
              <a:t>Kuviossa on tarkasteltu kuntoutuksen välitöntä tulosta sen mukaan tuliko henkilö kuntoutukseen työelämästä vaiko eläkkeeltä. </a:t>
            </a:r>
            <a:r>
              <a:rPr lang="fi-FI" dirty="0">
                <a:solidFill>
                  <a:srgbClr val="000000"/>
                </a:solidFill>
              </a:rPr>
              <a:t>Tulokset perustuvat työeläkelaitoksilta saatuihin tietoihin, eivät Eläketurvakeskuksen rekisteritietoihin. </a:t>
            </a:r>
          </a:p>
          <a:p>
            <a:pPr>
              <a:lnSpc>
                <a:spcPct val="20000"/>
              </a:lnSpc>
            </a:pPr>
            <a:endParaRPr lang="fi-FI" dirty="0"/>
          </a:p>
          <a:p>
            <a:r>
              <a:rPr lang="fi-FI" b="1" dirty="0"/>
              <a:t>Kuntoutustausta</a:t>
            </a:r>
          </a:p>
          <a:p>
            <a:pPr>
              <a:lnSpc>
                <a:spcPct val="20000"/>
              </a:lnSpc>
            </a:pPr>
            <a:endParaRPr lang="fi-FI" b="1" dirty="0"/>
          </a:p>
          <a:p>
            <a:r>
              <a:rPr lang="fi-FI" i="1" dirty="0"/>
              <a:t>Työelämästä</a:t>
            </a:r>
            <a:r>
              <a:rPr lang="fi-FI" dirty="0"/>
              <a:t>: Henkilö tuli kuntoutukseen työstä tai oli työttömänä.</a:t>
            </a:r>
          </a:p>
          <a:p>
            <a:pPr>
              <a:lnSpc>
                <a:spcPct val="20000"/>
              </a:lnSpc>
            </a:pPr>
            <a:endParaRPr lang="fi-FI" dirty="0"/>
          </a:p>
          <a:p>
            <a:r>
              <a:rPr lang="fi-FI" i="1" dirty="0"/>
              <a:t>Eläkkeeltä</a:t>
            </a:r>
            <a:r>
              <a:rPr lang="fi-FI" dirty="0"/>
              <a:t>: Henkilö saa omaa eläkettä lähinnä työkyvyttömyyseläkettä (osa/täysi kuntoutustuki). Perhe-eläkettä ei luokittelussa otettu huomioon.</a:t>
            </a:r>
          </a:p>
          <a:p>
            <a:pPr>
              <a:lnSpc>
                <a:spcPct val="20000"/>
              </a:lnSpc>
            </a:pPr>
            <a:endParaRPr lang="fi-FI" dirty="0"/>
          </a:p>
          <a:p>
            <a:r>
              <a:rPr lang="fi-FI" b="1" dirty="0"/>
              <a:t>Kuntoutuksen välitön tulos</a:t>
            </a:r>
            <a:r>
              <a:rPr lang="fi-FI" dirty="0"/>
              <a:t>:</a:t>
            </a:r>
          </a:p>
          <a:p>
            <a:pPr>
              <a:lnSpc>
                <a:spcPct val="20000"/>
              </a:lnSpc>
            </a:pPr>
            <a:endParaRPr lang="fi-FI" dirty="0"/>
          </a:p>
          <a:p>
            <a:r>
              <a:rPr lang="fi-FI" i="1" dirty="0">
                <a:solidFill>
                  <a:srgbClr val="000000"/>
                </a:solidFill>
              </a:rPr>
              <a:t>Palasi työhön</a:t>
            </a:r>
            <a:r>
              <a:rPr lang="fi-FI" dirty="0">
                <a:solidFill>
                  <a:srgbClr val="000000"/>
                </a:solidFill>
              </a:rPr>
              <a:t>: Henkilö palasi kuntoutuksella pyrittyyn työhön tai palasi aikaisempaan työhönsä.</a:t>
            </a:r>
          </a:p>
          <a:p>
            <a:pPr>
              <a:lnSpc>
                <a:spcPct val="20000"/>
              </a:lnSpc>
            </a:pPr>
            <a:endParaRPr lang="fi-FI" dirty="0"/>
          </a:p>
          <a:p>
            <a:r>
              <a:rPr lang="fi-FI" i="1" dirty="0">
                <a:solidFill>
                  <a:srgbClr val="000000"/>
                </a:solidFill>
              </a:rPr>
              <a:t>Jatkaa opiskelua, jäi työttömäksi</a:t>
            </a:r>
            <a:r>
              <a:rPr lang="fi-FI" dirty="0">
                <a:solidFill>
                  <a:srgbClr val="000000"/>
                </a:solidFill>
              </a:rPr>
              <a:t>: Kuntoutus itsessään onnistui, mutta henkilö jatkaa opiskelua tai jäi työttömäksi.</a:t>
            </a:r>
          </a:p>
          <a:p>
            <a:pPr>
              <a:lnSpc>
                <a:spcPct val="30000"/>
              </a:lnSpc>
            </a:pPr>
            <a:endParaRPr lang="fi-FI" dirty="0"/>
          </a:p>
          <a:p>
            <a:r>
              <a:rPr lang="fi-FI" i="1" dirty="0">
                <a:solidFill>
                  <a:srgbClr val="000000"/>
                </a:solidFill>
              </a:rPr>
              <a:t>Muu</a:t>
            </a:r>
            <a:r>
              <a:rPr lang="fi-FI" dirty="0">
                <a:solidFill>
                  <a:srgbClr val="000000"/>
                </a:solidFill>
              </a:rPr>
              <a:t>: Kuntoutus keskeytyi, syytä ei tiedetä, henkilö on siirtynyt tapaturma- tai liikennevakuutuksen piiriin yms. </a:t>
            </a:r>
          </a:p>
          <a:p>
            <a:pPr>
              <a:lnSpc>
                <a:spcPct val="30000"/>
              </a:lnSpc>
            </a:pPr>
            <a:endParaRPr lang="fi-FI" dirty="0"/>
          </a:p>
          <a:p>
            <a:r>
              <a:rPr lang="fi-FI" i="1" dirty="0">
                <a:solidFill>
                  <a:srgbClr val="000000"/>
                </a:solidFill>
              </a:rPr>
              <a:t>Osatyökyvyttömyyseläke</a:t>
            </a:r>
            <a:r>
              <a:rPr lang="fi-FI" dirty="0">
                <a:solidFill>
                  <a:srgbClr val="000000"/>
                </a:solidFill>
              </a:rPr>
              <a:t>: Henkilö saa osatyökyvyttömyyseläkettä.</a:t>
            </a:r>
          </a:p>
          <a:p>
            <a:pPr>
              <a:lnSpc>
                <a:spcPct val="30000"/>
              </a:lnSpc>
            </a:pPr>
            <a:endParaRPr lang="fi-FI" dirty="0"/>
          </a:p>
          <a:p>
            <a:r>
              <a:rPr lang="fi-FI" i="1" dirty="0">
                <a:solidFill>
                  <a:srgbClr val="000000"/>
                </a:solidFill>
              </a:rPr>
              <a:t>Täysi työkyvyttömyyseläke</a:t>
            </a:r>
            <a:r>
              <a:rPr lang="fi-FI" dirty="0">
                <a:solidFill>
                  <a:srgbClr val="000000"/>
                </a:solidFill>
              </a:rPr>
              <a:t>: Henkilö saa täyttä työkyvyttömyyseläkettä.</a:t>
            </a:r>
            <a:endParaRPr lang="fi-FI" dirty="0"/>
          </a:p>
          <a:p>
            <a:endParaRPr lang="fi-FI" sz="1100" dirty="0">
              <a:latin typeface="Verdana" pitchFamily="34" charset="0"/>
            </a:endParaRPr>
          </a:p>
          <a:p>
            <a:endParaRPr lang="fi-FI" sz="1100" dirty="0">
              <a:latin typeface="Verdana" pitchFamily="34" charset="0"/>
            </a:endParaRPr>
          </a:p>
        </p:txBody>
      </p:sp>
      <p:sp>
        <p:nvSpPr>
          <p:cNvPr id="6" name="Tekstiruutu 5">
            <a:hlinkClick r:id="rId3"/>
          </p:cNvPr>
          <p:cNvSpPr txBox="1"/>
          <p:nvPr/>
        </p:nvSpPr>
        <p:spPr>
          <a:xfrm>
            <a:off x="736155" y="8345217"/>
            <a:ext cx="1361990"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Työeläkekuntoutus</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680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48</a:t>
            </a:fld>
            <a:endParaRPr lang="fi-FI"/>
          </a:p>
        </p:txBody>
      </p:sp>
    </p:spTree>
    <p:extLst>
      <p:ext uri="{BB962C8B-B14F-4D97-AF65-F5344CB8AC3E}">
        <p14:creationId xmlns:p14="http://schemas.microsoft.com/office/powerpoint/2010/main" val="400086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49</a:t>
            </a:fld>
            <a:endParaRPr lang="fi-FI"/>
          </a:p>
        </p:txBody>
      </p:sp>
      <p:sp>
        <p:nvSpPr>
          <p:cNvPr id="5" name="Huomautusten paikkamerkki 2"/>
          <p:cNvSpPr>
            <a:spLocks noGrp="1"/>
          </p:cNvSpPr>
          <p:nvPr>
            <p:ph type="body" idx="3"/>
          </p:nvPr>
        </p:nvSpPr>
        <p:spPr>
          <a:xfrm>
            <a:off x="673631" y="5122820"/>
            <a:ext cx="5389045" cy="2358782"/>
          </a:xfrm>
        </p:spPr>
        <p:txBody>
          <a:bodyPr/>
          <a:lstStyle/>
          <a:p>
            <a:pPr defTabSz="914412" fontAlgn="base">
              <a:spcBef>
                <a:spcPct val="30000"/>
              </a:spcBef>
              <a:spcAft>
                <a:spcPct val="0"/>
              </a:spcAft>
              <a:defRPr/>
            </a:pPr>
            <a:r>
              <a:rPr lang="fi-FI" dirty="0"/>
              <a:t>Valtion varoista kustannetaan</a:t>
            </a:r>
            <a:r>
              <a:rPr lang="fi-FI" baseline="0" dirty="0"/>
              <a:t> myös </a:t>
            </a:r>
            <a:r>
              <a:rPr lang="fi-FI" dirty="0"/>
              <a:t>alle kolmivuotiaan lapsen hoidon tai opiskelun ajalta karttuvat </a:t>
            </a:r>
            <a:r>
              <a:rPr lang="fi-FI" dirty="0" err="1"/>
              <a:t>VEKL-etuudet</a:t>
            </a:r>
            <a:r>
              <a:rPr lang="fi-FI" dirty="0"/>
              <a:t> ja niihin liittyvät hoitokulut. VEKL-etuudet olivat yhteensä noin 6,1 miljoona euroa vuonna 2018.  </a:t>
            </a:r>
          </a:p>
          <a:p>
            <a:endParaRPr lang="fi-FI" b="1" dirty="0"/>
          </a:p>
          <a:p>
            <a:endParaRPr lang="fi-FI" dirty="0"/>
          </a:p>
        </p:txBody>
      </p:sp>
    </p:spTree>
    <p:extLst>
      <p:ext uri="{BB962C8B-B14F-4D97-AF65-F5344CB8AC3E}">
        <p14:creationId xmlns:p14="http://schemas.microsoft.com/office/powerpoint/2010/main" val="8981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50</a:t>
            </a:fld>
            <a:endParaRPr lang="fi-FI"/>
          </a:p>
        </p:txBody>
      </p:sp>
      <p:sp>
        <p:nvSpPr>
          <p:cNvPr id="5" name="Huomautusten paikkamerkki 2"/>
          <p:cNvSpPr>
            <a:spLocks noGrp="1"/>
          </p:cNvSpPr>
          <p:nvPr>
            <p:ph type="body" idx="3"/>
          </p:nvPr>
        </p:nvSpPr>
        <p:spPr>
          <a:xfrm>
            <a:off x="767415" y="4917376"/>
            <a:ext cx="5389045" cy="3252432"/>
          </a:xfrm>
        </p:spPr>
        <p:txBody>
          <a:bodyPr/>
          <a:lstStyle/>
          <a:p>
            <a:pPr>
              <a:defRPr/>
            </a:pPr>
            <a:r>
              <a:rPr lang="fi-FI" dirty="0"/>
              <a:t>Lähde: Eläketurvakeskus, työeläkelaitokset ja TELA</a:t>
            </a:r>
          </a:p>
          <a:p>
            <a:pPr defTabSz="457206" fontAlgn="base">
              <a:spcBef>
                <a:spcPct val="30000"/>
              </a:spcBef>
              <a:spcAft>
                <a:spcPct val="0"/>
              </a:spcAft>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defTabSz="457206" fontAlgn="base">
              <a:lnSpc>
                <a:spcPct val="20000"/>
              </a:lnSpc>
              <a:spcBef>
                <a:spcPct val="30000"/>
              </a:spcBef>
              <a:spcAft>
                <a:spcPct val="0"/>
              </a:spcAft>
              <a:defRPr/>
            </a:pPr>
            <a:endParaRPr lang="fi-FI" dirty="0"/>
          </a:p>
          <a:p>
            <a:pPr defTabSz="457206" fontAlgn="base">
              <a:lnSpc>
                <a:spcPct val="20000"/>
              </a:lnSpc>
              <a:spcBef>
                <a:spcPct val="30000"/>
              </a:spcBef>
              <a:spcAft>
                <a:spcPct val="0"/>
              </a:spcAft>
              <a:defRPr/>
            </a:pPr>
            <a:endParaRPr lang="fi-FI" dirty="0"/>
          </a:p>
          <a:p>
            <a:pPr defTabSz="457206" fontAlgn="base">
              <a:spcBef>
                <a:spcPct val="30000"/>
              </a:spcBef>
              <a:spcAft>
                <a:spcPct val="0"/>
              </a:spcAft>
              <a:defRPr/>
            </a:pPr>
            <a:r>
              <a:rPr lang="fi-FI" dirty="0"/>
              <a:t>Osa eläkkeistä kustannetaan valtion maksuosuuksilla ja Työttömyysvakuutusrahaston (vuodesta 2019 alkaen Työllisyysrahaston) työeläkejärjestelmään maksamilla suorituksilla. </a:t>
            </a:r>
          </a:p>
          <a:p>
            <a:pPr defTabSz="457206" fontAlgn="base">
              <a:spcBef>
                <a:spcPct val="30000"/>
              </a:spcBef>
              <a:spcAft>
                <a:spcPct val="0"/>
              </a:spcAft>
              <a:defRPr/>
            </a:pPr>
            <a:r>
              <a:rPr lang="fi-FI" dirty="0"/>
              <a:t>Tilastotietokanta:</a:t>
            </a:r>
          </a:p>
          <a:p>
            <a:pPr defTabSz="457206" fontAlgn="base">
              <a:spcBef>
                <a:spcPct val="30000"/>
              </a:spcBef>
              <a:spcAft>
                <a:spcPct val="0"/>
              </a:spcAft>
              <a:defRPr/>
            </a:pPr>
            <a:r>
              <a:rPr lang="fi-FI" dirty="0">
                <a:hlinkClick r:id="rId3"/>
              </a:rPr>
              <a:t>https://tilastot.etk.fi/pxweb/fi/ETK/ETK__180tyoelakkeiden_rahoitus__10rahavirrat/rahavirrat01_kaikki.px/?rxid=41927abd-4a31-433a-8979-f1d315cc3aca</a:t>
            </a:r>
            <a:endParaRPr lang="fi-FI" dirty="0"/>
          </a:p>
          <a:p>
            <a:pPr defTabSz="457206" fontAlgn="base">
              <a:spcBef>
                <a:spcPct val="30000"/>
              </a:spcBef>
              <a:spcAft>
                <a:spcPct val="0"/>
              </a:spcAft>
              <a:defRPr/>
            </a:pPr>
            <a:endParaRPr lang="fi-FI" dirty="0"/>
          </a:p>
          <a:p>
            <a:pPr defTabSz="457206" fontAlgn="base">
              <a:spcBef>
                <a:spcPct val="30000"/>
              </a:spcBef>
              <a:spcAft>
                <a:spcPct val="0"/>
              </a:spcAft>
              <a:defRPr/>
            </a:pPr>
            <a:endParaRPr lang="fi-FI" dirty="0"/>
          </a:p>
          <a:p>
            <a:endParaRPr lang="fi-FI" dirty="0"/>
          </a:p>
        </p:txBody>
      </p:sp>
    </p:spTree>
    <p:extLst>
      <p:ext uri="{BB962C8B-B14F-4D97-AF65-F5344CB8AC3E}">
        <p14:creationId xmlns:p14="http://schemas.microsoft.com/office/powerpoint/2010/main" val="151309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6</a:t>
            </a:fld>
            <a:endParaRPr lang="fi-FI"/>
          </a:p>
        </p:txBody>
      </p:sp>
      <p:sp>
        <p:nvSpPr>
          <p:cNvPr id="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i-FI" dirty="0"/>
              <a:t>Yksin asuva eläkkeensaaja, työeläkkeen oletetaan olevan 50 % palkasta. </a:t>
            </a:r>
          </a:p>
          <a:p>
            <a:pPr eaLnBrk="1" hangingPunct="1">
              <a:lnSpc>
                <a:spcPct val="20000"/>
              </a:lnSpc>
              <a:spcBef>
                <a:spcPct val="0"/>
              </a:spcBef>
            </a:pPr>
            <a:endParaRPr lang="fi-FI" dirty="0"/>
          </a:p>
          <a:p>
            <a:pPr eaLnBrk="1" hangingPunct="1">
              <a:spcBef>
                <a:spcPct val="0"/>
              </a:spcBef>
            </a:pPr>
            <a:r>
              <a:rPr lang="fi-FI" dirty="0"/>
              <a:t>Kansaneläke ja takuueläke alkaa 65-vuotiaana</a:t>
            </a:r>
          </a:p>
          <a:p>
            <a:pPr eaLnBrk="1" hangingPunct="1">
              <a:spcBef>
                <a:spcPct val="0"/>
              </a:spcBef>
            </a:pPr>
            <a:endParaRPr lang="fi-FI" dirty="0"/>
          </a:p>
          <a:p>
            <a:pPr eaLnBrk="1" hangingPunct="1">
              <a:spcBef>
                <a:spcPct val="0"/>
              </a:spcBef>
            </a:pPr>
            <a:r>
              <a:rPr lang="fi-FI" dirty="0"/>
              <a:t>Nettoeläke tarkoittaa käteen jäävää kokonaiseläkettä</a:t>
            </a:r>
            <a:r>
              <a:rPr lang="fi-FI" baseline="0" dirty="0"/>
              <a:t> tuloverojen jälkeen olettaen, ettei henkilöllä ole muita tuloja.</a:t>
            </a:r>
            <a:endParaRPr lang="fi-FI" dirty="0"/>
          </a:p>
        </p:txBody>
      </p:sp>
    </p:spTree>
    <p:extLst>
      <p:ext uri="{BB962C8B-B14F-4D97-AF65-F5344CB8AC3E}">
        <p14:creationId xmlns:p14="http://schemas.microsoft.com/office/powerpoint/2010/main" val="564246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51</a:t>
            </a:fld>
            <a:endParaRPr lang="fi-FI"/>
          </a:p>
        </p:txBody>
      </p:sp>
      <p:sp>
        <p:nvSpPr>
          <p:cNvPr id="5" name="Huomautusten paikkamerkki 2"/>
          <p:cNvSpPr>
            <a:spLocks noGrp="1"/>
          </p:cNvSpPr>
          <p:nvPr>
            <p:ph type="body" idx="3"/>
          </p:nvPr>
        </p:nvSpPr>
        <p:spPr>
          <a:xfrm>
            <a:off x="868570" y="4776851"/>
            <a:ext cx="5389045" cy="3552048"/>
          </a:xfrm>
        </p:spPr>
        <p:txBody>
          <a:bodyPr/>
          <a:lstStyle/>
          <a:p>
            <a:pPr defTabSz="457206" fontAlgn="base">
              <a:lnSpc>
                <a:spcPct val="85000"/>
              </a:lnSpc>
              <a:spcBef>
                <a:spcPct val="30000"/>
              </a:spcBef>
              <a:spcAft>
                <a:spcPct val="0"/>
              </a:spcAft>
              <a:defRPr/>
            </a:pPr>
            <a:r>
              <a:rPr lang="fi-FI" dirty="0"/>
              <a:t>Sosiaali- ja terveysministeriö vahvistaa vuosittain työeläkemaksuprosentit. </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err="1"/>
              <a:t>Keva:n</a:t>
            </a:r>
            <a:r>
              <a:rPr lang="fi-FI" dirty="0"/>
              <a:t> maksu sisältää palkka- ja eläkemenoperusteiset maksuosat.</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Kirkon maksun  lisäksi  eläkerahastomaksu, joka on 5 % kirkollisverosta vuonna 2020.</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Yrittäjille ja maatalousyrittäjille vahvistetut maksuprosentit ovat sidoksissa keskimääräiseen </a:t>
            </a:r>
            <a:r>
              <a:rPr lang="fi-FI" dirty="0" err="1"/>
              <a:t>TyEL-maksuun</a:t>
            </a:r>
            <a:r>
              <a:rPr lang="fi-FI" dirty="0"/>
              <a:t>. </a:t>
            </a:r>
          </a:p>
          <a:p>
            <a:pPr defTabSz="457206" fontAlgn="base">
              <a:lnSpc>
                <a:spcPct val="85000"/>
              </a:lnSpc>
              <a:spcBef>
                <a:spcPct val="30000"/>
              </a:spcBef>
              <a:spcAft>
                <a:spcPct val="0"/>
              </a:spcAft>
              <a:defRPr/>
            </a:pPr>
            <a:endParaRPr lang="fi-FI" dirty="0"/>
          </a:p>
          <a:p>
            <a:pPr defTabSz="457206" fontAlgn="base">
              <a:lnSpc>
                <a:spcPct val="85000"/>
              </a:lnSpc>
              <a:spcBef>
                <a:spcPct val="30000"/>
              </a:spcBef>
              <a:spcAft>
                <a:spcPct val="0"/>
              </a:spcAft>
              <a:defRPr/>
            </a:pPr>
            <a:r>
              <a:rPr lang="fi-FI" dirty="0"/>
              <a:t>Yli 53-vuotiaan yrittäjän maksuprosentti tulee voimaan 53-vuotispäivää seuraavan vuoden alusta ja jatkuu sen kalenterivuoden loppuun, jona yrittäjä täyttää 63 vuotta.</a:t>
            </a:r>
          </a:p>
          <a:p>
            <a:pPr defTabSz="457206" fontAlgn="base">
              <a:lnSpc>
                <a:spcPct val="85000"/>
              </a:lnSpc>
              <a:spcBef>
                <a:spcPct val="30000"/>
              </a:spcBef>
              <a:spcAft>
                <a:spcPct val="0"/>
              </a:spcAft>
              <a:defRPr/>
            </a:pPr>
            <a:endParaRPr lang="fi-FI" dirty="0"/>
          </a:p>
          <a:p>
            <a:pPr>
              <a:lnSpc>
                <a:spcPct val="85000"/>
              </a:lnSpc>
              <a:defRPr/>
            </a:pPr>
            <a:r>
              <a:rPr lang="fi-FI" dirty="0"/>
              <a:t>Aloittavan yrittäjän </a:t>
            </a:r>
            <a:r>
              <a:rPr lang="fi-FI" dirty="0" err="1"/>
              <a:t>YEL-maksualennus</a:t>
            </a:r>
            <a:r>
              <a:rPr lang="fi-FI" dirty="0"/>
              <a:t> on 22 prosenttia.</a:t>
            </a:r>
            <a:endParaRPr lang="en-US" dirty="0"/>
          </a:p>
          <a:p>
            <a:pPr defTabSz="457206" fontAlgn="base">
              <a:spcBef>
                <a:spcPct val="30000"/>
              </a:spcBef>
              <a:spcAft>
                <a:spcPct val="0"/>
              </a:spcAft>
              <a:defRPr/>
            </a:pPr>
            <a:endParaRPr lang="fi-FI" b="1" dirty="0"/>
          </a:p>
          <a:p>
            <a:endParaRPr lang="fi-FI" dirty="0"/>
          </a:p>
        </p:txBody>
      </p:sp>
    </p:spTree>
    <p:extLst>
      <p:ext uri="{BB962C8B-B14F-4D97-AF65-F5344CB8AC3E}">
        <p14:creationId xmlns:p14="http://schemas.microsoft.com/office/powerpoint/2010/main" val="980126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52</a:t>
            </a:fld>
            <a:endParaRPr lang="fi-FI"/>
          </a:p>
        </p:txBody>
      </p:sp>
      <p:sp>
        <p:nvSpPr>
          <p:cNvPr id="5" name="Huomautusten paikkamerkki 2"/>
          <p:cNvSpPr>
            <a:spLocks noGrp="1"/>
          </p:cNvSpPr>
          <p:nvPr>
            <p:ph type="body" idx="3"/>
          </p:nvPr>
        </p:nvSpPr>
        <p:spPr>
          <a:xfrm>
            <a:off x="1092707" y="4944833"/>
            <a:ext cx="4569072" cy="2305805"/>
          </a:xfrm>
        </p:spPr>
        <p:txBody>
          <a:bodyPr/>
          <a:lstStyle/>
          <a:p>
            <a:r>
              <a:rPr lang="fi-FI" dirty="0"/>
              <a:t>Vuosina 1962–1992 vain työnantajat maksoivat työeläkemaksua. Maksutaso oli aluksi matala, mutta se alkoi nousta 1970-luvulla. </a:t>
            </a:r>
          </a:p>
          <a:p>
            <a:endParaRPr lang="fi-FI" dirty="0"/>
          </a:p>
          <a:p>
            <a:r>
              <a:rPr lang="fi-FI" dirty="0"/>
              <a:t>Vuodesta 1993 alkaen maksuun tuli myös palkansaajan osuus ja samalla sovittiin, että maksun korotukset jakautuvat puoliksi työnantajille ja työntekijöille. </a:t>
            </a:r>
          </a:p>
          <a:p>
            <a:endParaRPr lang="fi-FI" dirty="0"/>
          </a:p>
          <a:p>
            <a:r>
              <a:rPr lang="fi-FI" dirty="0"/>
              <a:t>Vuosina 2005–2016 53 vuotta täyttäneiden työntekijöiden maksuprosentti oli korkeampi kuin sitä nuoremmilla.  Vuodesta 2017 lähtien 53–62-vuotiaiden työntekijöiden maksu on korkeampi.</a:t>
            </a:r>
          </a:p>
          <a:p>
            <a:endParaRPr lang="fi-FI" dirty="0"/>
          </a:p>
          <a:p>
            <a:r>
              <a:rPr lang="fi-FI" dirty="0"/>
              <a:t>Vuonna 2017 tehtiin ns. kilpailukykysopimuksen perusteella 0,2 prosenttiyksikön siirto työnantajan maksusta työntekijän maksuun.</a:t>
            </a:r>
          </a:p>
        </p:txBody>
      </p:sp>
    </p:spTree>
    <p:extLst>
      <p:ext uri="{BB962C8B-B14F-4D97-AF65-F5344CB8AC3E}">
        <p14:creationId xmlns:p14="http://schemas.microsoft.com/office/powerpoint/2010/main" val="2085772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53</a:t>
            </a:fld>
            <a:endParaRPr lang="fi-FI"/>
          </a:p>
        </p:txBody>
      </p:sp>
      <p:sp>
        <p:nvSpPr>
          <p:cNvPr id="5" name="Huomautusten paikkamerkki 2"/>
          <p:cNvSpPr>
            <a:spLocks noGrp="1"/>
          </p:cNvSpPr>
          <p:nvPr>
            <p:ph type="body" idx="3"/>
          </p:nvPr>
        </p:nvSpPr>
        <p:spPr>
          <a:xfrm>
            <a:off x="1130298" y="4930888"/>
            <a:ext cx="4317668" cy="1262284"/>
          </a:xfrm>
        </p:spPr>
        <p:txBody>
          <a:bodyPr/>
          <a:lstStyle/>
          <a:p>
            <a:r>
              <a:rPr lang="fi-FI" dirty="0"/>
              <a:t>Lähteet:</a:t>
            </a:r>
          </a:p>
          <a:p>
            <a:endParaRPr lang="fi-FI" dirty="0"/>
          </a:p>
          <a:p>
            <a:r>
              <a:rPr lang="fi-FI" dirty="0"/>
              <a:t>Bruttokansantuote: Tilastokeskus</a:t>
            </a:r>
          </a:p>
          <a:p>
            <a:r>
              <a:rPr lang="fi-FI" dirty="0"/>
              <a:t>Eläkevarat: Työeläkevakuuttajat TELA</a:t>
            </a:r>
          </a:p>
        </p:txBody>
      </p:sp>
    </p:spTree>
    <p:extLst>
      <p:ext uri="{BB962C8B-B14F-4D97-AF65-F5344CB8AC3E}">
        <p14:creationId xmlns:p14="http://schemas.microsoft.com/office/powerpoint/2010/main" val="2960428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54</a:t>
            </a:fld>
            <a:endParaRPr lang="fi-FI"/>
          </a:p>
        </p:txBody>
      </p:sp>
    </p:spTree>
    <p:extLst>
      <p:ext uri="{BB962C8B-B14F-4D97-AF65-F5344CB8AC3E}">
        <p14:creationId xmlns:p14="http://schemas.microsoft.com/office/powerpoint/2010/main" val="2778617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55</a:t>
            </a:fld>
            <a:endParaRPr lang="fi-FI"/>
          </a:p>
        </p:txBody>
      </p:sp>
      <p:sp>
        <p:nvSpPr>
          <p:cNvPr id="5" name="Huomautusten paikkamerkki 2"/>
          <p:cNvSpPr>
            <a:spLocks noGrp="1"/>
          </p:cNvSpPr>
          <p:nvPr>
            <p:ph type="body" idx="3"/>
          </p:nvPr>
        </p:nvSpPr>
        <p:spPr>
          <a:xfrm>
            <a:off x="821215" y="4903443"/>
            <a:ext cx="5389045" cy="2867217"/>
          </a:xfrm>
        </p:spPr>
        <p:txBody>
          <a:bodyPr/>
          <a:lstStyle/>
          <a:p>
            <a:r>
              <a:rPr lang="fi-FI" dirty="0"/>
              <a:t>Käypäarvoinen tuotto on laskettu lisäämällä tuloslaskelman mukaiseen sijoitus-toiminnasta aiheutuneilla kuluilla vähennettyyn euromääräiseen tuottoon arvostus-erojen muutos vuoden aikana. Tuottoprosentti saadaan jakamalla euromääräinen tuotto markkina-arvoisen sijoitusomaisuuden euromäärällä.</a:t>
            </a:r>
          </a:p>
          <a:p>
            <a:endParaRPr lang="fi-FI" dirty="0"/>
          </a:p>
          <a:p>
            <a:r>
              <a:rPr lang="fi-FI" dirty="0"/>
              <a:t>Jakajana käytetty sijoitusomaisuuden markkina-arvo voidaan laskea tarkasti ottamalla laskentamenettelyssä huomioon se aika, jonka pääoma on ollut sidottuna ko. omaisuuslajiin.</a:t>
            </a:r>
          </a:p>
        </p:txBody>
      </p:sp>
      <p:sp>
        <p:nvSpPr>
          <p:cNvPr id="7" name="Tekstiruutu 6">
            <a:hlinkClick r:id="rId3"/>
          </p:cNvPr>
          <p:cNvSpPr txBox="1"/>
          <p:nvPr/>
        </p:nvSpPr>
        <p:spPr>
          <a:xfrm>
            <a:off x="807418" y="6534462"/>
            <a:ext cx="941297"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Lähde: TELA</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2577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56</a:t>
            </a:fld>
            <a:endParaRPr lang="fi-FI"/>
          </a:p>
        </p:txBody>
      </p:sp>
      <p:sp>
        <p:nvSpPr>
          <p:cNvPr id="6" name="Tekstiruutu 5">
            <a:hlinkClick r:id="rId3"/>
          </p:cNvPr>
          <p:cNvSpPr txBox="1"/>
          <p:nvPr/>
        </p:nvSpPr>
        <p:spPr>
          <a:xfrm>
            <a:off x="1131020" y="4844093"/>
            <a:ext cx="941297"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Lähde: TELA</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5944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57</a:t>
            </a:fld>
            <a:endParaRPr lang="fi-FI"/>
          </a:p>
        </p:txBody>
      </p:sp>
      <p:sp>
        <p:nvSpPr>
          <p:cNvPr id="6" name="Tekstiruutu 5">
            <a:hlinkClick r:id="rId3"/>
          </p:cNvPr>
          <p:cNvSpPr txBox="1"/>
          <p:nvPr/>
        </p:nvSpPr>
        <p:spPr>
          <a:xfrm>
            <a:off x="1103580" y="4844093"/>
            <a:ext cx="941297" cy="277007"/>
          </a:xfrm>
          <a:prstGeom prst="rect">
            <a:avLst/>
          </a:prstGeom>
          <a:noFill/>
        </p:spPr>
        <p:txBody>
          <a:bodyPr wrap="none" lIns="91441" tIns="45722" rIns="91441" bIns="45722" rtlCol="0">
            <a:spAutoFit/>
          </a:bodyPr>
          <a:lstStyle/>
          <a:p>
            <a:r>
              <a:rPr lang="fi-FI" sz="1200" u="sng" dirty="0">
                <a:solidFill>
                  <a:srgbClr val="0000FF"/>
                </a:solidFill>
                <a:latin typeface="Calibri" panose="020F0502020204030204" pitchFamily="34" charset="0"/>
                <a:ea typeface="Verdana" panose="020B0604030504040204" pitchFamily="34" charset="0"/>
                <a:cs typeface="Verdana" panose="020B0604030504040204" pitchFamily="34" charset="0"/>
              </a:rPr>
              <a:t>Lähde: TELA</a:t>
            </a:r>
            <a:endParaRPr lang="en-US" sz="1200" u="sng" dirty="0">
              <a:solidFill>
                <a:srgbClr val="0000FF"/>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230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7</a:t>
            </a:fld>
            <a:endParaRPr lang="fi-FI"/>
          </a:p>
        </p:txBody>
      </p:sp>
      <p:sp>
        <p:nvSpPr>
          <p:cNvPr id="5" name="Huomautusten paikkamerkki 2"/>
          <p:cNvSpPr>
            <a:spLocks noGrp="1"/>
          </p:cNvSpPr>
          <p:nvPr>
            <p:ph type="body" idx="1"/>
          </p:nvPr>
        </p:nvSpPr>
        <p:spPr/>
        <p:txBody>
          <a:bodyPr/>
          <a:lstStyle/>
          <a:p>
            <a:r>
              <a:rPr lang="fi-FI" dirty="0"/>
              <a:t>Tilanne vuoden 2019  alussa.</a:t>
            </a:r>
          </a:p>
          <a:p>
            <a:pPr>
              <a:lnSpc>
                <a:spcPct val="20000"/>
              </a:lnSpc>
            </a:pPr>
            <a:endParaRPr lang="fi-FI" dirty="0"/>
          </a:p>
          <a:p>
            <a:r>
              <a:rPr lang="fi-FI" dirty="0"/>
              <a:t>Muut julkiset toimijat: Ortodoksinen kirkko, Suomen Pankki, Ahvenanmaan maakuntahallitus. </a:t>
            </a:r>
          </a:p>
          <a:p>
            <a:pPr>
              <a:lnSpc>
                <a:spcPct val="20000"/>
              </a:lnSpc>
            </a:pPr>
            <a:endParaRPr lang="fi-FI" dirty="0"/>
          </a:p>
          <a:p>
            <a:r>
              <a:rPr lang="fi-FI" dirty="0" err="1"/>
              <a:t>Keva</a:t>
            </a:r>
            <a:r>
              <a:rPr lang="fi-FI" dirty="0"/>
              <a:t> hoitaa Kelan toimihenkilöeläkkeet.</a:t>
            </a:r>
          </a:p>
        </p:txBody>
      </p:sp>
    </p:spTree>
    <p:extLst>
      <p:ext uri="{BB962C8B-B14F-4D97-AF65-F5344CB8AC3E}">
        <p14:creationId xmlns:p14="http://schemas.microsoft.com/office/powerpoint/2010/main" val="160341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8</a:t>
            </a:fld>
            <a:endParaRPr lang="fi-FI"/>
          </a:p>
        </p:txBody>
      </p:sp>
    </p:spTree>
    <p:extLst>
      <p:ext uri="{BB962C8B-B14F-4D97-AF65-F5344CB8AC3E}">
        <p14:creationId xmlns:p14="http://schemas.microsoft.com/office/powerpoint/2010/main" val="379218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9</a:t>
            </a:fld>
            <a:endParaRPr lang="fi-FI"/>
          </a:p>
        </p:txBody>
      </p:sp>
    </p:spTree>
    <p:extLst>
      <p:ext uri="{BB962C8B-B14F-4D97-AF65-F5344CB8AC3E}">
        <p14:creationId xmlns:p14="http://schemas.microsoft.com/office/powerpoint/2010/main" val="422253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10</a:t>
            </a:fld>
            <a:endParaRPr lang="fi-FI"/>
          </a:p>
        </p:txBody>
      </p:sp>
    </p:spTree>
    <p:extLst>
      <p:ext uri="{BB962C8B-B14F-4D97-AF65-F5344CB8AC3E}">
        <p14:creationId xmlns:p14="http://schemas.microsoft.com/office/powerpoint/2010/main" val="2344897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
            <a:ext cx="9216000" cy="6912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1017844"/>
            <a:ext cx="9216000" cy="4337664"/>
          </a:xfrm>
          <a:prstGeom prst="rect">
            <a:avLst/>
          </a:prstGeom>
        </p:spPr>
      </p:pic>
      <p:sp>
        <p:nvSpPr>
          <p:cNvPr id="2" name="Otsikko 1"/>
          <p:cNvSpPr>
            <a:spLocks noGrp="1"/>
          </p:cNvSpPr>
          <p:nvPr>
            <p:ph type="ctrTitle"/>
          </p:nvPr>
        </p:nvSpPr>
        <p:spPr>
          <a:xfrm>
            <a:off x="1158240" y="1290003"/>
            <a:ext cx="6832800" cy="2387600"/>
          </a:xfrm>
          <a:noFill/>
        </p:spPr>
        <p:txBody>
          <a:bodyPr anchor="ctr">
            <a:noAutofit/>
          </a:bodyPr>
          <a:lstStyle>
            <a:lvl1pPr algn="ctr">
              <a:defRPr sz="3200">
                <a:solidFill>
                  <a:schemeClr val="bg1"/>
                </a:solidFill>
              </a:defRPr>
            </a:lvl1pPr>
          </a:lstStyle>
          <a:p>
            <a:r>
              <a:rPr lang="fi-FI"/>
              <a:t>Muokkaa perustyyl. napsautt.</a:t>
            </a:r>
            <a:endParaRPr lang="fi-FI" dirty="0"/>
          </a:p>
        </p:txBody>
      </p:sp>
      <p:sp>
        <p:nvSpPr>
          <p:cNvPr id="3" name="Alaotsikko 2"/>
          <p:cNvSpPr>
            <a:spLocks noGrp="1"/>
          </p:cNvSpPr>
          <p:nvPr>
            <p:ph type="subTitle" idx="1" hasCustomPrompt="1"/>
          </p:nvPr>
        </p:nvSpPr>
        <p:spPr>
          <a:xfrm>
            <a:off x="1143000" y="3810000"/>
            <a:ext cx="6832800" cy="1280160"/>
          </a:xfrm>
          <a:noFill/>
        </p:spPr>
        <p:txBody>
          <a:bodyPr anchor="ctr">
            <a:no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Etunimi Sukunimi</a:t>
            </a:r>
          </a:p>
        </p:txBody>
      </p:sp>
      <p:pic>
        <p:nvPicPr>
          <p:cNvPr id="9" name="Kuva 7" descr="logo kalvolle.png"/>
          <p:cNvPicPr>
            <a:picLocks noChangeAspect="1"/>
          </p:cNvPicPr>
          <p:nvPr userDrawn="1"/>
        </p:nvPicPr>
        <p:blipFill>
          <a:blip r:embed="rId4"/>
          <a:srcRect/>
          <a:stretch>
            <a:fillRect/>
          </a:stretch>
        </p:blipFill>
        <p:spPr bwMode="auto">
          <a:xfrm>
            <a:off x="2923551" y="5724000"/>
            <a:ext cx="3184642" cy="508003"/>
          </a:xfrm>
          <a:prstGeom prst="rect">
            <a:avLst/>
          </a:prstGeom>
          <a:noFill/>
          <a:ln w="9525">
            <a:noFill/>
            <a:miter lim="800000"/>
            <a:headEnd/>
            <a:tailEnd/>
          </a:ln>
        </p:spPr>
      </p:pic>
    </p:spTree>
    <p:extLst>
      <p:ext uri="{BB962C8B-B14F-4D97-AF65-F5344CB8AC3E}">
        <p14:creationId xmlns:p14="http://schemas.microsoft.com/office/powerpoint/2010/main" val="189766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957558"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48313" y="6451505"/>
            <a:ext cx="140298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5127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4276139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6912000"/>
          </a:xfrm>
          <a:prstGeom prst="rect">
            <a:avLst/>
          </a:prstGeom>
          <a:ln>
            <a:noFill/>
          </a:ln>
        </p:spPr>
      </p:pic>
      <p:pic>
        <p:nvPicPr>
          <p:cNvPr id="8" name="Kuva 7"/>
          <p:cNvPicPr>
            <a:picLocks noChangeAspect="1"/>
          </p:cNvPicPr>
          <p:nvPr userDrawn="1"/>
        </p:nvPicPr>
        <p:blipFill>
          <a:blip r:embed="rId3"/>
          <a:stretch>
            <a:fillRect/>
          </a:stretch>
        </p:blipFill>
        <p:spPr>
          <a:xfrm>
            <a:off x="-398" y="1018799"/>
            <a:ext cx="9216000" cy="4337664"/>
          </a:xfrm>
          <a:prstGeom prst="rect">
            <a:avLst/>
          </a:prstGeom>
        </p:spPr>
      </p:pic>
      <p:pic>
        <p:nvPicPr>
          <p:cNvPr id="4" name="Kuva 3"/>
          <p:cNvPicPr>
            <a:picLocks noChangeAspect="1"/>
          </p:cNvPicPr>
          <p:nvPr userDrawn="1"/>
        </p:nvPicPr>
        <p:blipFill>
          <a:blip r:embed="rId4"/>
          <a:stretch>
            <a:fillRect/>
          </a:stretch>
        </p:blipFill>
        <p:spPr>
          <a:xfrm>
            <a:off x="8705249" y="6490800"/>
            <a:ext cx="292633" cy="286537"/>
          </a:xfrm>
          <a:prstGeom prst="rect">
            <a:avLst/>
          </a:prstGeom>
        </p:spPr>
      </p:pic>
      <p:sp>
        <p:nvSpPr>
          <p:cNvPr id="6" name="Otsikko 1"/>
          <p:cNvSpPr>
            <a:spLocks noGrp="1"/>
          </p:cNvSpPr>
          <p:nvPr>
            <p:ph type="ctrTitle" hasCustomPrompt="1"/>
          </p:nvPr>
        </p:nvSpPr>
        <p:spPr>
          <a:xfrm>
            <a:off x="965728"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2802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286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5"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49" y="6490800"/>
            <a:ext cx="292633" cy="286537"/>
          </a:xfrm>
          <a:prstGeom prst="rect">
            <a:avLst/>
          </a:prstGeom>
        </p:spPr>
      </p:pic>
      <p:sp>
        <p:nvSpPr>
          <p:cNvPr id="17" name="Päivämäärän paikkamerkki 7"/>
          <p:cNvSpPr>
            <a:spLocks noGrp="1"/>
          </p:cNvSpPr>
          <p:nvPr>
            <p:ph type="dt" sz="half" idx="10"/>
          </p:nvPr>
        </p:nvSpPr>
        <p:spPr>
          <a:xfrm>
            <a:off x="5938887" y="6451505"/>
            <a:ext cx="1412413"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8"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11096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57740" y="6451505"/>
            <a:ext cx="1393560"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290424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2"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49" y="6490800"/>
            <a:ext cx="292633" cy="286537"/>
          </a:xfrm>
          <a:prstGeom prst="rect">
            <a:avLst/>
          </a:prstGeom>
        </p:spPr>
      </p:pic>
      <p:sp>
        <p:nvSpPr>
          <p:cNvPr id="14" name="Päivämäärän paikkamerkki 7"/>
          <p:cNvSpPr>
            <a:spLocks noGrp="1"/>
          </p:cNvSpPr>
          <p:nvPr>
            <p:ph type="dt" sz="half" idx="2"/>
          </p:nvPr>
        </p:nvSpPr>
        <p:spPr>
          <a:xfrm>
            <a:off x="5920033" y="6451505"/>
            <a:ext cx="143126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5"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42748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2" name="Otsikon paikkamerkki 1"/>
          <p:cNvSpPr>
            <a:spLocks noGrp="1"/>
          </p:cNvSpPr>
          <p:nvPr>
            <p:ph type="title"/>
          </p:nvPr>
        </p:nvSpPr>
        <p:spPr>
          <a:xfrm>
            <a:off x="628650" y="122400"/>
            <a:ext cx="7886700" cy="1325563"/>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630800"/>
            <a:ext cx="7886700" cy="4351338"/>
          </a:xfrm>
          <a:prstGeom prst="rect">
            <a:avLst/>
          </a:prstGeom>
        </p:spPr>
        <p:txBody>
          <a:bodyPr vert="horz" lIns="91440" tIns="45720" rIns="91440" bIns="45720" rtlCol="0">
            <a:noAutofit/>
          </a:bodyPr>
          <a:lstStyle/>
          <a:p>
            <a:pPr lvl="0"/>
            <a:r>
              <a:rPr lang="fi-FI" dirty="0"/>
              <a:t>Muokkaa tekstin perustyylejä</a:t>
            </a:r>
          </a:p>
          <a:p>
            <a:pPr marL="742950" marR="0" lvl="1" indent="-230400" algn="l" defTabSz="457200" rtl="0" eaLnBrk="1" fontAlgn="base" latinLnBrk="0" hangingPunct="1">
              <a:lnSpc>
                <a:spcPct val="100000"/>
              </a:lnSpc>
              <a:spcBef>
                <a:spcPct val="20000"/>
              </a:spcBef>
              <a:spcAft>
                <a:spcPts val="600"/>
              </a:spcAft>
              <a:buClrTx/>
              <a:buSzTx/>
              <a:buFont typeface="Arial"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143000" marR="0" lvl="2" indent="-228600" algn="l" defTabSz="457200" rtl="0" eaLnBrk="1" fontAlgn="base" latinLnBrk="0" hangingPunct="1">
              <a:lnSpc>
                <a:spcPct val="100000"/>
              </a:lnSpc>
              <a:spcBef>
                <a:spcPct val="20000"/>
              </a:spcBef>
              <a:spcAft>
                <a:spcPts val="600"/>
              </a:spcAft>
              <a:buClrTx/>
              <a:buSzTx/>
              <a:buFont typeface="Verdana" pitchFamily="34"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600200" marR="0" lvl="3"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2057400" marR="0" lvl="4"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49" y="6490800"/>
            <a:ext cx="292633" cy="286537"/>
          </a:xfrm>
          <a:prstGeom prst="rect">
            <a:avLst/>
          </a:prstGeom>
        </p:spPr>
      </p:pic>
      <p:sp>
        <p:nvSpPr>
          <p:cNvPr id="8" name="Päivämäärän paikkamerkki 7"/>
          <p:cNvSpPr>
            <a:spLocks noGrp="1"/>
          </p:cNvSpPr>
          <p:nvPr>
            <p:ph type="dt" sz="half" idx="2"/>
          </p:nvPr>
        </p:nvSpPr>
        <p:spPr>
          <a:xfrm>
            <a:off x="5910606" y="6451505"/>
            <a:ext cx="1440694"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9"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38689731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7" r:id="rId4"/>
    <p:sldLayoutId id="2147483652" r:id="rId5"/>
    <p:sldLayoutId id="2147483654" r:id="rId6"/>
    <p:sldLayoutId id="2147483655" r:id="rId7"/>
  </p:sldLayoutIdLst>
  <p:hf hdr="0" dt="0"/>
  <p:txStyles>
    <p:title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Työeläkejärjestelmä kuvina</a:t>
            </a:r>
          </a:p>
        </p:txBody>
      </p:sp>
      <p:sp>
        <p:nvSpPr>
          <p:cNvPr id="3" name="Alaotsikko 2"/>
          <p:cNvSpPr>
            <a:spLocks noGrp="1"/>
          </p:cNvSpPr>
          <p:nvPr>
            <p:ph type="subTitle" idx="1"/>
          </p:nvPr>
        </p:nvSpPr>
        <p:spPr/>
        <p:txBody>
          <a:bodyPr/>
          <a:lstStyle/>
          <a:p>
            <a:pPr>
              <a:spcBef>
                <a:spcPct val="20000"/>
              </a:spcBef>
            </a:pPr>
            <a:r>
              <a:rPr lang="fi-FI" dirty="0">
                <a:solidFill>
                  <a:prstClr val="white"/>
                </a:solidFill>
              </a:rPr>
              <a:t>Kuvapaketti sisältää keskeisiä tietoja työeläkejärjestelmästä ja sen toiminnasta. </a:t>
            </a:r>
          </a:p>
          <a:p>
            <a:pPr>
              <a:spcBef>
                <a:spcPct val="20000"/>
              </a:spcBef>
            </a:pPr>
            <a:r>
              <a:rPr lang="fi-FI">
                <a:solidFill>
                  <a:prstClr val="white"/>
                </a:solidFill>
              </a:rPr>
              <a:t>13.2.2020</a:t>
            </a:r>
            <a:endParaRPr lang="fi-FI" dirty="0">
              <a:solidFill>
                <a:prstClr val="white"/>
              </a:solidFill>
            </a:endParaRPr>
          </a:p>
        </p:txBody>
      </p:sp>
    </p:spTree>
    <p:extLst>
      <p:ext uri="{BB962C8B-B14F-4D97-AF65-F5344CB8AC3E}">
        <p14:creationId xmlns:p14="http://schemas.microsoft.com/office/powerpoint/2010/main" val="406025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5705" y="486862"/>
            <a:ext cx="7886700" cy="959425"/>
          </a:xfrm>
        </p:spPr>
        <p:txBody>
          <a:bodyPr/>
          <a:lstStyle/>
          <a:p>
            <a:r>
              <a:rPr lang="fi-FI" dirty="0"/>
              <a:t>Eläkkeensaajan perusturva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C9F58748-E482-48C9-BE60-1CC3F4DA0375}"/>
              </a:ext>
            </a:extLst>
          </p:cNvPr>
          <p:cNvPicPr>
            <a:picLocks noChangeAspect="1"/>
          </p:cNvPicPr>
          <p:nvPr/>
        </p:nvPicPr>
        <p:blipFill>
          <a:blip r:embed="rId3"/>
          <a:stretch>
            <a:fillRect/>
          </a:stretch>
        </p:blipFill>
        <p:spPr>
          <a:xfrm>
            <a:off x="805705" y="1365417"/>
            <a:ext cx="7821846" cy="1993565"/>
          </a:xfrm>
          <a:prstGeom prst="rect">
            <a:avLst/>
          </a:prstGeom>
        </p:spPr>
      </p:pic>
    </p:spTree>
    <p:extLst>
      <p:ext uri="{BB962C8B-B14F-4D97-AF65-F5344CB8AC3E}">
        <p14:creationId xmlns:p14="http://schemas.microsoft.com/office/powerpoint/2010/main" val="10319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19" name="Otsikko 1"/>
          <p:cNvSpPr>
            <a:spLocks noGrp="1"/>
          </p:cNvSpPr>
          <p:nvPr>
            <p:ph type="title"/>
          </p:nvPr>
        </p:nvSpPr>
        <p:spPr>
          <a:xfrm>
            <a:off x="661523" y="245288"/>
            <a:ext cx="7459282" cy="769216"/>
          </a:xfrm>
        </p:spPr>
        <p:txBody>
          <a:bodyPr/>
          <a:lstStyle/>
          <a:p>
            <a:r>
              <a:rPr lang="fi-FI" dirty="0"/>
              <a:t>Kokonaiseläke vuonna 2020</a:t>
            </a:r>
            <a:endParaRPr lang="en-US" dirty="0"/>
          </a:p>
        </p:txBody>
      </p:sp>
      <p:pic>
        <p:nvPicPr>
          <p:cNvPr id="3" name="Kuva 2">
            <a:extLst>
              <a:ext uri="{FF2B5EF4-FFF2-40B4-BE49-F238E27FC236}">
                <a16:creationId xmlns:a16="http://schemas.microsoft.com/office/drawing/2014/main" id="{A0AE0FF4-1AF3-455C-AEF7-57AB5CF981B0}"/>
              </a:ext>
            </a:extLst>
          </p:cNvPr>
          <p:cNvPicPr>
            <a:picLocks noChangeAspect="1"/>
          </p:cNvPicPr>
          <p:nvPr/>
        </p:nvPicPr>
        <p:blipFill>
          <a:blip r:embed="rId3"/>
          <a:stretch>
            <a:fillRect/>
          </a:stretch>
        </p:blipFill>
        <p:spPr>
          <a:xfrm>
            <a:off x="661523" y="1042209"/>
            <a:ext cx="8193734" cy="4773582"/>
          </a:xfrm>
          <a:prstGeom prst="rect">
            <a:avLst/>
          </a:prstGeom>
        </p:spPr>
      </p:pic>
    </p:spTree>
    <p:extLst>
      <p:ext uri="{BB962C8B-B14F-4D97-AF65-F5344CB8AC3E}">
        <p14:creationId xmlns:p14="http://schemas.microsoft.com/office/powerpoint/2010/main" val="398155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6943" y="55606"/>
            <a:ext cx="8407830" cy="1077735"/>
          </a:xfrm>
        </p:spPr>
        <p:txBody>
          <a:bodyPr/>
          <a:lstStyle/>
          <a:p>
            <a:r>
              <a:rPr lang="fi-FI" dirty="0"/>
              <a:t>Kokonaiseläke vuonna 2020, asumistuki mukana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610BB954-B287-415D-B89E-56CF37B8FB1D}"/>
              </a:ext>
            </a:extLst>
          </p:cNvPr>
          <p:cNvPicPr>
            <a:picLocks noChangeAspect="1"/>
          </p:cNvPicPr>
          <p:nvPr/>
        </p:nvPicPr>
        <p:blipFill>
          <a:blip r:embed="rId3"/>
          <a:stretch>
            <a:fillRect/>
          </a:stretch>
        </p:blipFill>
        <p:spPr>
          <a:xfrm>
            <a:off x="463720" y="1133341"/>
            <a:ext cx="7797460" cy="5090601"/>
          </a:xfrm>
          <a:prstGeom prst="rect">
            <a:avLst/>
          </a:prstGeom>
        </p:spPr>
      </p:pic>
    </p:spTree>
    <p:extLst>
      <p:ext uri="{BB962C8B-B14F-4D97-AF65-F5344CB8AC3E}">
        <p14:creationId xmlns:p14="http://schemas.microsoft.com/office/powerpoint/2010/main" val="325553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8960" y="374618"/>
            <a:ext cx="7886700" cy="585625"/>
          </a:xfrm>
        </p:spPr>
        <p:txBody>
          <a:bodyPr/>
          <a:lstStyle/>
          <a:p>
            <a:pPr>
              <a:lnSpc>
                <a:spcPct val="70000"/>
              </a:lnSpc>
            </a:pPr>
            <a:r>
              <a:rPr lang="fi-FI" dirty="0"/>
              <a:t>Eläkettä karttuu ansioista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13</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14" name="Kuva 13">
            <a:extLst>
              <a:ext uri="{FF2B5EF4-FFF2-40B4-BE49-F238E27FC236}">
                <a16:creationId xmlns:a16="http://schemas.microsoft.com/office/drawing/2014/main" id="{8B10EFC2-080E-400C-A7B3-979B0ABDF627}"/>
              </a:ext>
            </a:extLst>
          </p:cNvPr>
          <p:cNvPicPr>
            <a:picLocks noChangeAspect="1"/>
          </p:cNvPicPr>
          <p:nvPr/>
        </p:nvPicPr>
        <p:blipFill>
          <a:blip r:embed="rId3"/>
          <a:stretch>
            <a:fillRect/>
          </a:stretch>
        </p:blipFill>
        <p:spPr>
          <a:xfrm>
            <a:off x="414167" y="1002581"/>
            <a:ext cx="8315665" cy="4852837"/>
          </a:xfrm>
          <a:prstGeom prst="rect">
            <a:avLst/>
          </a:prstGeom>
        </p:spPr>
      </p:pic>
    </p:spTree>
    <p:extLst>
      <p:ext uri="{BB962C8B-B14F-4D97-AF65-F5344CB8AC3E}">
        <p14:creationId xmlns:p14="http://schemas.microsoft.com/office/powerpoint/2010/main" val="293197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6471" y="404141"/>
            <a:ext cx="7886700" cy="800988"/>
          </a:xfrm>
        </p:spPr>
        <p:txBody>
          <a:bodyPr/>
          <a:lstStyle/>
          <a:p>
            <a:r>
              <a:rPr lang="fi-FI" dirty="0"/>
              <a:t>Vanhuuseläkeikä nousee ikäluokittain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FCF9426F-214E-4C3C-A751-8B474EC8C778}"/>
              </a:ext>
            </a:extLst>
          </p:cNvPr>
          <p:cNvPicPr>
            <a:picLocks noChangeAspect="1"/>
          </p:cNvPicPr>
          <p:nvPr/>
        </p:nvPicPr>
        <p:blipFill>
          <a:blip r:embed="rId3"/>
          <a:stretch>
            <a:fillRect/>
          </a:stretch>
        </p:blipFill>
        <p:spPr>
          <a:xfrm>
            <a:off x="496471" y="1319601"/>
            <a:ext cx="8151058" cy="4218798"/>
          </a:xfrm>
          <a:prstGeom prst="rect">
            <a:avLst/>
          </a:prstGeom>
        </p:spPr>
      </p:pic>
    </p:spTree>
    <p:extLst>
      <p:ext uri="{BB962C8B-B14F-4D97-AF65-F5344CB8AC3E}">
        <p14:creationId xmlns:p14="http://schemas.microsoft.com/office/powerpoint/2010/main" val="46188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9781" y="155789"/>
            <a:ext cx="7886700" cy="676090"/>
          </a:xfrm>
        </p:spPr>
        <p:txBody>
          <a:bodyPr/>
          <a:lstStyle/>
          <a:p>
            <a:r>
              <a:rPr lang="fi-FI" dirty="0"/>
              <a:t>Työeläke-etuuksien ikärajat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15</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0037E10E-BE4A-43A8-9986-AA6B9041F9BA}"/>
              </a:ext>
            </a:extLst>
          </p:cNvPr>
          <p:cNvPicPr>
            <a:picLocks noChangeAspect="1"/>
          </p:cNvPicPr>
          <p:nvPr/>
        </p:nvPicPr>
        <p:blipFill>
          <a:blip r:embed="rId3"/>
          <a:stretch>
            <a:fillRect/>
          </a:stretch>
        </p:blipFill>
        <p:spPr>
          <a:xfrm>
            <a:off x="389781" y="831879"/>
            <a:ext cx="8364437" cy="5194242"/>
          </a:xfrm>
          <a:prstGeom prst="rect">
            <a:avLst/>
          </a:prstGeom>
        </p:spPr>
      </p:pic>
    </p:spTree>
    <p:extLst>
      <p:ext uri="{BB962C8B-B14F-4D97-AF65-F5344CB8AC3E}">
        <p14:creationId xmlns:p14="http://schemas.microsoft.com/office/powerpoint/2010/main" val="119285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Indeksitarkistukset turvaavat eläketason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1CB68C20-D8F3-4821-A19A-8E2F1439E515}"/>
              </a:ext>
            </a:extLst>
          </p:cNvPr>
          <p:cNvPicPr>
            <a:picLocks noChangeAspect="1"/>
          </p:cNvPicPr>
          <p:nvPr/>
        </p:nvPicPr>
        <p:blipFill>
          <a:blip r:embed="rId3"/>
          <a:stretch>
            <a:fillRect/>
          </a:stretch>
        </p:blipFill>
        <p:spPr>
          <a:xfrm>
            <a:off x="628650" y="1243394"/>
            <a:ext cx="7346317" cy="4371211"/>
          </a:xfrm>
          <a:prstGeom prst="rect">
            <a:avLst/>
          </a:prstGeom>
        </p:spPr>
      </p:pic>
    </p:spTree>
    <p:extLst>
      <p:ext uri="{BB962C8B-B14F-4D97-AF65-F5344CB8AC3E}">
        <p14:creationId xmlns:p14="http://schemas.microsoft.com/office/powerpoint/2010/main" val="116726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75657" y="1795100"/>
            <a:ext cx="6832800" cy="2387600"/>
          </a:xfrm>
        </p:spPr>
        <p:txBody>
          <a:bodyPr/>
          <a:lstStyle/>
          <a:p>
            <a:r>
              <a:rPr lang="fi-FI" dirty="0"/>
              <a:t>Eläketaso</a:t>
            </a:r>
            <a:endParaRPr lang="en-US" dirty="0"/>
          </a:p>
        </p:txBody>
      </p:sp>
    </p:spTree>
    <p:extLst>
      <p:ext uri="{BB962C8B-B14F-4D97-AF65-F5344CB8AC3E}">
        <p14:creationId xmlns:p14="http://schemas.microsoft.com/office/powerpoint/2010/main" val="197562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707" y="433333"/>
            <a:ext cx="7886700" cy="972304"/>
          </a:xfrm>
        </p:spPr>
        <p:txBody>
          <a:bodyPr/>
          <a:lstStyle/>
          <a:p>
            <a:r>
              <a:rPr lang="fi-FI" dirty="0"/>
              <a:t>Keskimääräinen kokonaiseläke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18</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6689F57E-9E41-410B-A001-29E45E35B342}"/>
              </a:ext>
            </a:extLst>
          </p:cNvPr>
          <p:cNvPicPr>
            <a:picLocks noChangeAspect="1"/>
          </p:cNvPicPr>
          <p:nvPr/>
        </p:nvPicPr>
        <p:blipFill>
          <a:blip r:embed="rId3"/>
          <a:stretch>
            <a:fillRect/>
          </a:stretch>
        </p:blipFill>
        <p:spPr>
          <a:xfrm>
            <a:off x="728737" y="1405637"/>
            <a:ext cx="7803556" cy="3298222"/>
          </a:xfrm>
          <a:prstGeom prst="rect">
            <a:avLst/>
          </a:prstGeom>
        </p:spPr>
      </p:pic>
    </p:spTree>
    <p:extLst>
      <p:ext uri="{BB962C8B-B14F-4D97-AF65-F5344CB8AC3E}">
        <p14:creationId xmlns:p14="http://schemas.microsoft.com/office/powerpoint/2010/main" val="206308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1"/>
            <a:ext cx="7886700" cy="1054442"/>
          </a:xfrm>
        </p:spPr>
        <p:txBody>
          <a:bodyPr/>
          <a:lstStyle/>
          <a:p>
            <a:r>
              <a:rPr lang="fi-FI" dirty="0"/>
              <a:t>Eläkkeensaajien kokonaiseläkejakauma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311AE3FA-B9B7-48CB-B7BB-08807216FCAA}"/>
              </a:ext>
            </a:extLst>
          </p:cNvPr>
          <p:cNvPicPr>
            <a:picLocks noChangeAspect="1"/>
          </p:cNvPicPr>
          <p:nvPr/>
        </p:nvPicPr>
        <p:blipFill>
          <a:blip r:embed="rId3"/>
          <a:stretch>
            <a:fillRect/>
          </a:stretch>
        </p:blipFill>
        <p:spPr>
          <a:xfrm>
            <a:off x="952647" y="1176843"/>
            <a:ext cx="7004911" cy="4913802"/>
          </a:xfrm>
          <a:prstGeom prst="rect">
            <a:avLst/>
          </a:prstGeom>
        </p:spPr>
      </p:pic>
    </p:spTree>
    <p:extLst>
      <p:ext uri="{BB962C8B-B14F-4D97-AF65-F5344CB8AC3E}">
        <p14:creationId xmlns:p14="http://schemas.microsoft.com/office/powerpoint/2010/main" val="412777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0822" y="1925729"/>
            <a:ext cx="6832800" cy="2387600"/>
          </a:xfrm>
        </p:spPr>
        <p:txBody>
          <a:bodyPr/>
          <a:lstStyle/>
          <a:p>
            <a:r>
              <a:rPr lang="fi-FI" dirty="0"/>
              <a:t>Eläkejärjestelmä </a:t>
            </a:r>
            <a:br>
              <a:rPr lang="fi-FI" dirty="0"/>
            </a:br>
            <a:r>
              <a:rPr lang="fi-FI" dirty="0"/>
              <a:t>ja sen hallinto</a:t>
            </a:r>
          </a:p>
        </p:txBody>
      </p:sp>
    </p:spTree>
    <p:extLst>
      <p:ext uri="{BB962C8B-B14F-4D97-AF65-F5344CB8AC3E}">
        <p14:creationId xmlns:p14="http://schemas.microsoft.com/office/powerpoint/2010/main" val="342747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9132" y="122400"/>
            <a:ext cx="7886700" cy="1325563"/>
          </a:xfrm>
        </p:spPr>
        <p:txBody>
          <a:bodyPr/>
          <a:lstStyle/>
          <a:p>
            <a:r>
              <a:rPr lang="fi-FI" dirty="0"/>
              <a:t>Keskimääräinen kokonaiseläke ja sen suhde keskiansioon vuosina 2000–2018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34380102-2CF8-46FC-8CED-7215FB95E000}"/>
              </a:ext>
            </a:extLst>
          </p:cNvPr>
          <p:cNvPicPr>
            <a:picLocks noChangeAspect="1"/>
          </p:cNvPicPr>
          <p:nvPr/>
        </p:nvPicPr>
        <p:blipFill>
          <a:blip r:embed="rId3"/>
          <a:stretch>
            <a:fillRect/>
          </a:stretch>
        </p:blipFill>
        <p:spPr>
          <a:xfrm>
            <a:off x="499132" y="1447963"/>
            <a:ext cx="8279086" cy="4517528"/>
          </a:xfrm>
          <a:prstGeom prst="rect">
            <a:avLst/>
          </a:prstGeom>
        </p:spPr>
      </p:pic>
    </p:spTree>
    <p:extLst>
      <p:ext uri="{BB962C8B-B14F-4D97-AF65-F5344CB8AC3E}">
        <p14:creationId xmlns:p14="http://schemas.microsoft.com/office/powerpoint/2010/main" val="356903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68650" y="191562"/>
            <a:ext cx="7328908" cy="1210011"/>
          </a:xfrm>
        </p:spPr>
        <p:txBody>
          <a:bodyPr/>
          <a:lstStyle/>
          <a:p>
            <a:r>
              <a:rPr lang="fi-FI" dirty="0"/>
              <a:t>Keskimääräinen kokonaiseläke ja sen </a:t>
            </a:r>
            <a:br>
              <a:rPr lang="fi-FI" dirty="0"/>
            </a:br>
            <a:r>
              <a:rPr lang="fi-FI" dirty="0"/>
              <a:t>suhde keskiansioon vuosina 2015–2085</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45EC823F-98EA-4F6F-BCEF-5911F01B2324}"/>
              </a:ext>
            </a:extLst>
          </p:cNvPr>
          <p:cNvPicPr>
            <a:picLocks noChangeAspect="1"/>
          </p:cNvPicPr>
          <p:nvPr/>
        </p:nvPicPr>
        <p:blipFill>
          <a:blip r:embed="rId3"/>
          <a:stretch>
            <a:fillRect/>
          </a:stretch>
        </p:blipFill>
        <p:spPr>
          <a:xfrm>
            <a:off x="1159929" y="1401573"/>
            <a:ext cx="6797629" cy="4621169"/>
          </a:xfrm>
          <a:prstGeom prst="rect">
            <a:avLst/>
          </a:prstGeom>
        </p:spPr>
      </p:pic>
    </p:spTree>
    <p:extLst>
      <p:ext uri="{BB962C8B-B14F-4D97-AF65-F5344CB8AC3E}">
        <p14:creationId xmlns:p14="http://schemas.microsoft.com/office/powerpoint/2010/main" val="1087098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55600" y="1989220"/>
            <a:ext cx="6832800" cy="2387600"/>
          </a:xfrm>
        </p:spPr>
        <p:txBody>
          <a:bodyPr/>
          <a:lstStyle/>
          <a:p>
            <a:r>
              <a:rPr lang="fi-FI" dirty="0"/>
              <a:t>Eläkemenot</a:t>
            </a:r>
            <a:endParaRPr lang="en-US" dirty="0"/>
          </a:p>
        </p:txBody>
      </p:sp>
    </p:spTree>
    <p:extLst>
      <p:ext uri="{BB962C8B-B14F-4D97-AF65-F5344CB8AC3E}">
        <p14:creationId xmlns:p14="http://schemas.microsoft.com/office/powerpoint/2010/main" val="3101108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98F23374-72F7-404C-A950-BFD383748A1B}"/>
              </a:ext>
            </a:extLst>
          </p:cNvPr>
          <p:cNvSpPr>
            <a:spLocks noGrp="1"/>
          </p:cNvSpPr>
          <p:nvPr>
            <p:ph type="sldNum" sz="quarter" idx="4"/>
          </p:nvPr>
        </p:nvSpPr>
        <p:spPr/>
        <p:txBody>
          <a:bodyPr/>
          <a:lstStyle/>
          <a:p>
            <a:fld id="{AEF28B38-18CD-45F7-BC13-FDF411831B66}" type="slidenum">
              <a:rPr lang="fi-FI" smtClean="0"/>
              <a:pPr/>
              <a:t>23</a:t>
            </a:fld>
            <a:endParaRPr lang="fi-FI" dirty="0"/>
          </a:p>
        </p:txBody>
      </p:sp>
      <p:sp>
        <p:nvSpPr>
          <p:cNvPr id="5" name="Alatunnisteen paikkamerkki 4">
            <a:extLst>
              <a:ext uri="{FF2B5EF4-FFF2-40B4-BE49-F238E27FC236}">
                <a16:creationId xmlns:a16="http://schemas.microsoft.com/office/drawing/2014/main" id="{C89CF5A4-2B2F-47DA-8566-09B1661DCD4F}"/>
              </a:ext>
            </a:extLst>
          </p:cNvPr>
          <p:cNvSpPr>
            <a:spLocks noGrp="1"/>
          </p:cNvSpPr>
          <p:nvPr>
            <p:ph type="ftr" sz="quarter" idx="3"/>
          </p:nvPr>
        </p:nvSpPr>
        <p:spPr/>
        <p:txBody>
          <a:bodyPr/>
          <a:lstStyle/>
          <a:p>
            <a:r>
              <a:rPr lang="fi-FI"/>
              <a:t>ELÄKETURVAKESKUS</a:t>
            </a:r>
            <a:endParaRPr lang="fi-FI" sz="1300" dirty="0"/>
          </a:p>
        </p:txBody>
      </p:sp>
      <p:sp>
        <p:nvSpPr>
          <p:cNvPr id="30" name="Otsikko 1">
            <a:extLst>
              <a:ext uri="{FF2B5EF4-FFF2-40B4-BE49-F238E27FC236}">
                <a16:creationId xmlns:a16="http://schemas.microsoft.com/office/drawing/2014/main" id="{8311E877-3A19-4621-9264-220229DF3373}"/>
              </a:ext>
            </a:extLst>
          </p:cNvPr>
          <p:cNvSpPr>
            <a:spLocks noGrp="1"/>
          </p:cNvSpPr>
          <p:nvPr>
            <p:ph type="title"/>
          </p:nvPr>
        </p:nvSpPr>
        <p:spPr>
          <a:xfrm>
            <a:off x="896879" y="457091"/>
            <a:ext cx="7886700" cy="933668"/>
          </a:xfrm>
        </p:spPr>
        <p:txBody>
          <a:bodyPr/>
          <a:lstStyle/>
          <a:p>
            <a:r>
              <a:rPr lang="fi-FI" dirty="0"/>
              <a:t>Työ- ja Kelan eläkemeno eläkelajin mukaan vuonna 2018</a:t>
            </a:r>
            <a:endParaRPr lang="en-US" dirty="0"/>
          </a:p>
        </p:txBody>
      </p:sp>
      <p:pic>
        <p:nvPicPr>
          <p:cNvPr id="2" name="Kuva 1">
            <a:extLst>
              <a:ext uri="{FF2B5EF4-FFF2-40B4-BE49-F238E27FC236}">
                <a16:creationId xmlns:a16="http://schemas.microsoft.com/office/drawing/2014/main" id="{A512E5F3-2863-43F6-9BD5-2D8E10D73415}"/>
              </a:ext>
            </a:extLst>
          </p:cNvPr>
          <p:cNvPicPr>
            <a:picLocks noChangeAspect="1"/>
          </p:cNvPicPr>
          <p:nvPr/>
        </p:nvPicPr>
        <p:blipFill>
          <a:blip r:embed="rId3"/>
          <a:stretch>
            <a:fillRect/>
          </a:stretch>
        </p:blipFill>
        <p:spPr>
          <a:xfrm>
            <a:off x="1229535" y="1551256"/>
            <a:ext cx="7675529" cy="4060288"/>
          </a:xfrm>
          <a:prstGeom prst="rect">
            <a:avLst/>
          </a:prstGeom>
        </p:spPr>
      </p:pic>
    </p:spTree>
    <p:extLst>
      <p:ext uri="{BB962C8B-B14F-4D97-AF65-F5344CB8AC3E}">
        <p14:creationId xmlns:p14="http://schemas.microsoft.com/office/powerpoint/2010/main" val="356883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5716" y="453081"/>
            <a:ext cx="7886700" cy="998062"/>
          </a:xfrm>
        </p:spPr>
        <p:txBody>
          <a:bodyPr/>
          <a:lstStyle/>
          <a:p>
            <a:r>
              <a:rPr lang="fi-FI" dirty="0"/>
              <a:t>Lakisääteinen kokonaiseläkemeno </a:t>
            </a:r>
            <a:br>
              <a:rPr lang="fi-FI" dirty="0"/>
            </a:br>
            <a:r>
              <a:rPr lang="fi-FI" dirty="0"/>
              <a:t>vuosina 2013–2018, milj. euroa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24</a:t>
            </a:fld>
            <a:endParaRPr lang="fi-FI" dirty="0"/>
          </a:p>
        </p:txBody>
      </p:sp>
      <p:sp>
        <p:nvSpPr>
          <p:cNvPr id="6" name="Alatunnisteen paikkamerkki 5"/>
          <p:cNvSpPr>
            <a:spLocks noGrp="1"/>
          </p:cNvSpPr>
          <p:nvPr>
            <p:ph type="ftr" sz="quarter" idx="3"/>
          </p:nvPr>
        </p:nvSpPr>
        <p:spPr>
          <a:xfrm>
            <a:off x="621460" y="6492875"/>
            <a:ext cx="5021193" cy="365125"/>
          </a:xfrm>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F74932D5-6E1F-4EBB-949D-854726D58847}"/>
              </a:ext>
            </a:extLst>
          </p:cNvPr>
          <p:cNvPicPr>
            <a:picLocks noChangeAspect="1"/>
          </p:cNvPicPr>
          <p:nvPr/>
        </p:nvPicPr>
        <p:blipFill>
          <a:blip r:embed="rId3"/>
          <a:stretch>
            <a:fillRect/>
          </a:stretch>
        </p:blipFill>
        <p:spPr>
          <a:xfrm>
            <a:off x="560484" y="1589743"/>
            <a:ext cx="8023031" cy="3926164"/>
          </a:xfrm>
          <a:prstGeom prst="rect">
            <a:avLst/>
          </a:prstGeom>
        </p:spPr>
      </p:pic>
    </p:spTree>
    <p:extLst>
      <p:ext uri="{BB962C8B-B14F-4D97-AF65-F5344CB8AC3E}">
        <p14:creationId xmlns:p14="http://schemas.microsoft.com/office/powerpoint/2010/main" val="179114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25</a:t>
            </a:fld>
            <a:endParaRPr lang="fi-FI" dirty="0"/>
          </a:p>
        </p:txBody>
      </p:sp>
      <p:sp>
        <p:nvSpPr>
          <p:cNvPr id="5" name="Alatunnisteen paikkamerkki 4"/>
          <p:cNvSpPr>
            <a:spLocks noGrp="1"/>
          </p:cNvSpPr>
          <p:nvPr>
            <p:ph type="ftr" sz="quarter" idx="3"/>
          </p:nvPr>
        </p:nvSpPr>
        <p:spPr/>
        <p:txBody>
          <a:bodyPr/>
          <a:lstStyle/>
          <a:p>
            <a:r>
              <a:rPr lang="fi-FI"/>
              <a:t>ELÄKETURVAKESKUS</a:t>
            </a:r>
            <a:endParaRPr lang="fi-FI" sz="1300" dirty="0"/>
          </a:p>
        </p:txBody>
      </p:sp>
      <p:sp>
        <p:nvSpPr>
          <p:cNvPr id="20" name="Otsikko 1"/>
          <p:cNvSpPr>
            <a:spLocks noGrp="1"/>
          </p:cNvSpPr>
          <p:nvPr>
            <p:ph type="title"/>
          </p:nvPr>
        </p:nvSpPr>
        <p:spPr>
          <a:xfrm>
            <a:off x="270750" y="132634"/>
            <a:ext cx="7886700" cy="884139"/>
          </a:xfrm>
        </p:spPr>
        <p:txBody>
          <a:bodyPr/>
          <a:lstStyle/>
          <a:p>
            <a:r>
              <a:rPr lang="fi-FI" dirty="0"/>
              <a:t>Eläkemenojen suhde bruttokansantuotteeseen vuosina 2005–2085 </a:t>
            </a:r>
            <a:endParaRPr lang="en-US" dirty="0"/>
          </a:p>
        </p:txBody>
      </p:sp>
      <p:pic>
        <p:nvPicPr>
          <p:cNvPr id="2" name="Kuva 1">
            <a:extLst>
              <a:ext uri="{FF2B5EF4-FFF2-40B4-BE49-F238E27FC236}">
                <a16:creationId xmlns:a16="http://schemas.microsoft.com/office/drawing/2014/main" id="{1A6E6A64-5689-4DB1-898C-C18CB73547EB}"/>
              </a:ext>
            </a:extLst>
          </p:cNvPr>
          <p:cNvPicPr>
            <a:picLocks noChangeAspect="1"/>
          </p:cNvPicPr>
          <p:nvPr/>
        </p:nvPicPr>
        <p:blipFill>
          <a:blip r:embed="rId3"/>
          <a:stretch>
            <a:fillRect/>
          </a:stretch>
        </p:blipFill>
        <p:spPr>
          <a:xfrm>
            <a:off x="270750" y="1089054"/>
            <a:ext cx="8766808" cy="5194242"/>
          </a:xfrm>
          <a:prstGeom prst="rect">
            <a:avLst/>
          </a:prstGeom>
        </p:spPr>
      </p:pic>
    </p:spTree>
    <p:extLst>
      <p:ext uri="{BB962C8B-B14F-4D97-AF65-F5344CB8AC3E}">
        <p14:creationId xmlns:p14="http://schemas.microsoft.com/office/powerpoint/2010/main" val="11230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3673" y="86711"/>
            <a:ext cx="7886700" cy="1325563"/>
          </a:xfrm>
        </p:spPr>
        <p:txBody>
          <a:bodyPr/>
          <a:lstStyle/>
          <a:p>
            <a:r>
              <a:rPr lang="fi-FI" dirty="0" err="1"/>
              <a:t>TyEL:n</a:t>
            </a:r>
            <a:r>
              <a:rPr lang="fi-FI" dirty="0"/>
              <a:t> meno- ja maksuprosentti suhteessa palkkasummaan vuosina 1962–2085</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9ABC809D-70EC-4390-A0C0-14702C6C06C0}"/>
              </a:ext>
            </a:extLst>
          </p:cNvPr>
          <p:cNvPicPr>
            <a:picLocks noChangeAspect="1"/>
          </p:cNvPicPr>
          <p:nvPr/>
        </p:nvPicPr>
        <p:blipFill>
          <a:blip r:embed="rId3"/>
          <a:stretch>
            <a:fillRect/>
          </a:stretch>
        </p:blipFill>
        <p:spPr>
          <a:xfrm>
            <a:off x="953673" y="1516958"/>
            <a:ext cx="7273158" cy="4243184"/>
          </a:xfrm>
          <a:prstGeom prst="rect">
            <a:avLst/>
          </a:prstGeom>
        </p:spPr>
      </p:pic>
    </p:spTree>
    <p:extLst>
      <p:ext uri="{BB962C8B-B14F-4D97-AF65-F5344CB8AC3E}">
        <p14:creationId xmlns:p14="http://schemas.microsoft.com/office/powerpoint/2010/main" val="353982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58240" y="1838643"/>
            <a:ext cx="6832800" cy="2387600"/>
          </a:xfrm>
        </p:spPr>
        <p:txBody>
          <a:bodyPr/>
          <a:lstStyle/>
          <a:p>
            <a:r>
              <a:rPr lang="fi-FI" dirty="0"/>
              <a:t>Työeläkevakuutetut</a:t>
            </a:r>
            <a:endParaRPr lang="en-US" dirty="0"/>
          </a:p>
        </p:txBody>
      </p:sp>
    </p:spTree>
    <p:extLst>
      <p:ext uri="{BB962C8B-B14F-4D97-AF65-F5344CB8AC3E}">
        <p14:creationId xmlns:p14="http://schemas.microsoft.com/office/powerpoint/2010/main" val="200976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07546" y="388964"/>
            <a:ext cx="7328908" cy="980910"/>
          </a:xfrm>
        </p:spPr>
        <p:txBody>
          <a:bodyPr/>
          <a:lstStyle/>
          <a:p>
            <a:r>
              <a:rPr lang="fi-FI" dirty="0"/>
              <a:t>Työeläkejärjestelmän piiriin kuuluneet </a:t>
            </a:r>
            <a:br>
              <a:rPr lang="fi-FI" dirty="0"/>
            </a:br>
            <a:r>
              <a:rPr lang="fi-FI" dirty="0"/>
              <a:t>17–68-vuotiaat 31.12.2018</a:t>
            </a:r>
            <a:br>
              <a:rPr lang="fi-FI" dirty="0"/>
            </a:br>
            <a:endParaRPr lang="en-US" dirty="0"/>
          </a:p>
        </p:txBody>
      </p:sp>
      <p:sp>
        <p:nvSpPr>
          <p:cNvPr id="4" name="Dian numeron paikkamerkki 3"/>
          <p:cNvSpPr>
            <a:spLocks noGrp="1"/>
          </p:cNvSpPr>
          <p:nvPr>
            <p:ph type="sldNum" sz="quarter" idx="4"/>
          </p:nvPr>
        </p:nvSpPr>
        <p:spPr>
          <a:xfrm>
            <a:off x="8120559" y="6985486"/>
            <a:ext cx="1080000" cy="365125"/>
          </a:xfrm>
        </p:spPr>
        <p:txBody>
          <a:bodyPr/>
          <a:lstStyle/>
          <a:p>
            <a:fld id="{AEF28B38-18CD-45F7-BC13-FDF411831B66}" type="slidenum">
              <a:rPr lang="fi-FI" smtClean="0"/>
              <a:pPr/>
              <a:t>28</a:t>
            </a:fld>
            <a:endParaRPr lang="fi-FI" dirty="0"/>
          </a:p>
        </p:txBody>
      </p:sp>
      <p:sp>
        <p:nvSpPr>
          <p:cNvPr id="6" name="Alatunnisteen paikkamerkki 5"/>
          <p:cNvSpPr>
            <a:spLocks noGrp="1"/>
          </p:cNvSpPr>
          <p:nvPr>
            <p:ph type="ftr" sz="quarter" idx="3"/>
          </p:nvPr>
        </p:nvSpPr>
        <p:spPr>
          <a:xfrm>
            <a:off x="772586" y="6979935"/>
            <a:ext cx="5021193" cy="365125"/>
          </a:xfrm>
        </p:spPr>
        <p:txBody>
          <a:bodyPr/>
          <a:lstStyle/>
          <a:p>
            <a:r>
              <a:rPr lang="fi-FI"/>
              <a:t>ELÄKETURVAKESKUS</a:t>
            </a:r>
            <a:endParaRPr lang="fi-FI" sz="1300" dirty="0"/>
          </a:p>
        </p:txBody>
      </p:sp>
      <p:pic>
        <p:nvPicPr>
          <p:cNvPr id="7" name="Kuva 6">
            <a:extLst>
              <a:ext uri="{FF2B5EF4-FFF2-40B4-BE49-F238E27FC236}">
                <a16:creationId xmlns:a16="http://schemas.microsoft.com/office/drawing/2014/main" id="{E5B4E4C9-DA78-4C4D-83D7-7A5C5BC35556}"/>
              </a:ext>
            </a:extLst>
          </p:cNvPr>
          <p:cNvPicPr>
            <a:picLocks noChangeAspect="1"/>
          </p:cNvPicPr>
          <p:nvPr/>
        </p:nvPicPr>
        <p:blipFill>
          <a:blip r:embed="rId3"/>
          <a:stretch>
            <a:fillRect/>
          </a:stretch>
        </p:blipFill>
        <p:spPr>
          <a:xfrm>
            <a:off x="130679" y="1369874"/>
            <a:ext cx="8882642" cy="4651651"/>
          </a:xfrm>
          <a:prstGeom prst="rect">
            <a:avLst/>
          </a:prstGeom>
        </p:spPr>
      </p:pic>
    </p:spTree>
    <p:extLst>
      <p:ext uri="{BB962C8B-B14F-4D97-AF65-F5344CB8AC3E}">
        <p14:creationId xmlns:p14="http://schemas.microsoft.com/office/powerpoint/2010/main" val="1146581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9439" y="217075"/>
            <a:ext cx="7886700" cy="1133194"/>
          </a:xfrm>
        </p:spPr>
        <p:txBody>
          <a:bodyPr/>
          <a:lstStyle/>
          <a:p>
            <a:r>
              <a:rPr lang="fi-FI" dirty="0"/>
              <a:t>Työsuhteessa tai yrittäjänä työskennelleet työeläkevakuutetut eläkelain mukaan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F445AD10-68BE-44D1-94C3-1316E6F27BB7}"/>
              </a:ext>
            </a:extLst>
          </p:cNvPr>
          <p:cNvPicPr>
            <a:picLocks noChangeAspect="1"/>
          </p:cNvPicPr>
          <p:nvPr/>
        </p:nvPicPr>
        <p:blipFill>
          <a:blip r:embed="rId3"/>
          <a:stretch>
            <a:fillRect/>
          </a:stretch>
        </p:blipFill>
        <p:spPr>
          <a:xfrm>
            <a:off x="1115255" y="1426469"/>
            <a:ext cx="7218290" cy="4797968"/>
          </a:xfrm>
          <a:prstGeom prst="rect">
            <a:avLst/>
          </a:prstGeom>
        </p:spPr>
      </p:pic>
    </p:spTree>
    <p:extLst>
      <p:ext uri="{BB962C8B-B14F-4D97-AF65-F5344CB8AC3E}">
        <p14:creationId xmlns:p14="http://schemas.microsoft.com/office/powerpoint/2010/main" val="241916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3</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17" name="Otsikko 1"/>
          <p:cNvSpPr>
            <a:spLocks noGrp="1"/>
          </p:cNvSpPr>
          <p:nvPr>
            <p:ph type="title"/>
          </p:nvPr>
        </p:nvSpPr>
        <p:spPr>
          <a:xfrm>
            <a:off x="609585" y="314804"/>
            <a:ext cx="7886700" cy="1043733"/>
          </a:xfrm>
        </p:spPr>
        <p:txBody>
          <a:bodyPr/>
          <a:lstStyle/>
          <a:p>
            <a:pPr algn="ctr"/>
            <a:r>
              <a:rPr lang="fi-FI" dirty="0"/>
              <a:t>Sosiaalivakuutus vuonna 2018</a:t>
            </a:r>
            <a:br>
              <a:rPr lang="fi-FI" dirty="0"/>
            </a:br>
            <a:r>
              <a:rPr lang="fi-FI" dirty="0"/>
              <a:t>40 mrd. €</a:t>
            </a:r>
            <a:endParaRPr lang="en-US" dirty="0"/>
          </a:p>
        </p:txBody>
      </p:sp>
      <p:pic>
        <p:nvPicPr>
          <p:cNvPr id="2" name="Kuva 1">
            <a:extLst>
              <a:ext uri="{FF2B5EF4-FFF2-40B4-BE49-F238E27FC236}">
                <a16:creationId xmlns:a16="http://schemas.microsoft.com/office/drawing/2014/main" id="{2A93F49A-8BFE-49B7-B9F0-C307981F0F3E}"/>
              </a:ext>
            </a:extLst>
          </p:cNvPr>
          <p:cNvPicPr>
            <a:picLocks noChangeAspect="1"/>
          </p:cNvPicPr>
          <p:nvPr/>
        </p:nvPicPr>
        <p:blipFill>
          <a:blip r:embed="rId3"/>
          <a:stretch>
            <a:fillRect/>
          </a:stretch>
        </p:blipFill>
        <p:spPr>
          <a:xfrm>
            <a:off x="746428" y="1590896"/>
            <a:ext cx="7651143" cy="3676207"/>
          </a:xfrm>
          <a:prstGeom prst="rect">
            <a:avLst/>
          </a:prstGeom>
        </p:spPr>
      </p:pic>
    </p:spTree>
    <p:extLst>
      <p:ext uri="{BB962C8B-B14F-4D97-AF65-F5344CB8AC3E}">
        <p14:creationId xmlns:p14="http://schemas.microsoft.com/office/powerpoint/2010/main" val="258710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1123405" y="1838643"/>
            <a:ext cx="6832800" cy="2387600"/>
          </a:xfrm>
        </p:spPr>
        <p:txBody>
          <a:bodyPr/>
          <a:lstStyle/>
          <a:p>
            <a:r>
              <a:rPr lang="fi-FI" dirty="0"/>
              <a:t>Eläkkeensaajat</a:t>
            </a:r>
            <a:endParaRPr lang="en-US" dirty="0"/>
          </a:p>
        </p:txBody>
      </p:sp>
    </p:spTree>
    <p:extLst>
      <p:ext uri="{BB962C8B-B14F-4D97-AF65-F5344CB8AC3E}">
        <p14:creationId xmlns:p14="http://schemas.microsoft.com/office/powerpoint/2010/main" val="417126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09169" y="230093"/>
            <a:ext cx="5998292" cy="998635"/>
          </a:xfrm>
        </p:spPr>
        <p:txBody>
          <a:bodyPr/>
          <a:lstStyle/>
          <a:p>
            <a:r>
              <a:rPr lang="fi-FI" dirty="0"/>
              <a:t>Kaikki eläkkeensaajat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7" name="Kuva 6">
            <a:extLst>
              <a:ext uri="{FF2B5EF4-FFF2-40B4-BE49-F238E27FC236}">
                <a16:creationId xmlns:a16="http://schemas.microsoft.com/office/drawing/2014/main" id="{E0D65511-A387-41D3-9B90-A3C60B5137C0}"/>
              </a:ext>
            </a:extLst>
          </p:cNvPr>
          <p:cNvPicPr>
            <a:picLocks noChangeAspect="1"/>
          </p:cNvPicPr>
          <p:nvPr/>
        </p:nvPicPr>
        <p:blipFill>
          <a:blip r:embed="rId3"/>
          <a:stretch>
            <a:fillRect/>
          </a:stretch>
        </p:blipFill>
        <p:spPr>
          <a:xfrm>
            <a:off x="1010814" y="1228728"/>
            <a:ext cx="8303472" cy="4645555"/>
          </a:xfrm>
          <a:prstGeom prst="rect">
            <a:avLst/>
          </a:prstGeom>
        </p:spPr>
      </p:pic>
    </p:spTree>
    <p:extLst>
      <p:ext uri="{BB962C8B-B14F-4D97-AF65-F5344CB8AC3E}">
        <p14:creationId xmlns:p14="http://schemas.microsoft.com/office/powerpoint/2010/main" val="1244824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4825" y="324875"/>
            <a:ext cx="7886700" cy="1049175"/>
          </a:xfrm>
        </p:spPr>
        <p:txBody>
          <a:bodyPr/>
          <a:lstStyle/>
          <a:p>
            <a:r>
              <a:rPr lang="fi-FI" dirty="0"/>
              <a:t>Eläkkeensaajat eläkkeen rakenteen mukaan vuosina 2001–2018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9033A4A4-1170-4D04-9697-1331132D1528}"/>
              </a:ext>
            </a:extLst>
          </p:cNvPr>
          <p:cNvPicPr>
            <a:picLocks noChangeAspect="1"/>
          </p:cNvPicPr>
          <p:nvPr/>
        </p:nvPicPr>
        <p:blipFill>
          <a:blip r:embed="rId3"/>
          <a:stretch>
            <a:fillRect/>
          </a:stretch>
        </p:blipFill>
        <p:spPr>
          <a:xfrm>
            <a:off x="398777" y="1374050"/>
            <a:ext cx="8638781" cy="5005250"/>
          </a:xfrm>
          <a:prstGeom prst="rect">
            <a:avLst/>
          </a:prstGeom>
        </p:spPr>
      </p:pic>
    </p:spTree>
    <p:extLst>
      <p:ext uri="{BB962C8B-B14F-4D97-AF65-F5344CB8AC3E}">
        <p14:creationId xmlns:p14="http://schemas.microsoft.com/office/powerpoint/2010/main" val="28380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78776" y="122400"/>
            <a:ext cx="7886700" cy="969421"/>
          </a:xfrm>
        </p:spPr>
        <p:txBody>
          <a:bodyPr/>
          <a:lstStyle/>
          <a:p>
            <a:r>
              <a:rPr lang="fi-FI" dirty="0"/>
              <a:t>Koko väestö ja eläkkeensaajat 31.12.2018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33</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23" name="Kuva 22">
            <a:extLst>
              <a:ext uri="{FF2B5EF4-FFF2-40B4-BE49-F238E27FC236}">
                <a16:creationId xmlns:a16="http://schemas.microsoft.com/office/drawing/2014/main" id="{F29EE97C-3570-4F3D-A0A9-A937266473E2}"/>
              </a:ext>
            </a:extLst>
          </p:cNvPr>
          <p:cNvPicPr>
            <a:picLocks noChangeAspect="1"/>
          </p:cNvPicPr>
          <p:nvPr/>
        </p:nvPicPr>
        <p:blipFill>
          <a:blip r:embed="rId3"/>
          <a:stretch>
            <a:fillRect/>
          </a:stretch>
        </p:blipFill>
        <p:spPr>
          <a:xfrm>
            <a:off x="609585" y="1059351"/>
            <a:ext cx="7712108" cy="4834547"/>
          </a:xfrm>
          <a:prstGeom prst="rect">
            <a:avLst/>
          </a:prstGeom>
        </p:spPr>
      </p:pic>
    </p:spTree>
    <p:extLst>
      <p:ext uri="{BB962C8B-B14F-4D97-AF65-F5344CB8AC3E}">
        <p14:creationId xmlns:p14="http://schemas.microsoft.com/office/powerpoint/2010/main" val="895596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8443" y="155255"/>
            <a:ext cx="7886700" cy="1005403"/>
          </a:xfrm>
        </p:spPr>
        <p:txBody>
          <a:bodyPr/>
          <a:lstStyle/>
          <a:p>
            <a:r>
              <a:rPr lang="fi-FI" dirty="0"/>
              <a:t>Työkyvyttömyyseläkkeensaajat sairaus-pääryhmän mukaan vuosina 2009–2018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8E6A2878-CBA7-4451-BDA0-65EA106E19AA}"/>
              </a:ext>
            </a:extLst>
          </p:cNvPr>
          <p:cNvPicPr>
            <a:picLocks noChangeAspect="1"/>
          </p:cNvPicPr>
          <p:nvPr/>
        </p:nvPicPr>
        <p:blipFill>
          <a:blip r:embed="rId3"/>
          <a:stretch>
            <a:fillRect/>
          </a:stretch>
        </p:blipFill>
        <p:spPr>
          <a:xfrm>
            <a:off x="767160" y="1256407"/>
            <a:ext cx="7730398" cy="5090601"/>
          </a:xfrm>
          <a:prstGeom prst="rect">
            <a:avLst/>
          </a:prstGeom>
        </p:spPr>
      </p:pic>
    </p:spTree>
    <p:extLst>
      <p:ext uri="{BB962C8B-B14F-4D97-AF65-F5344CB8AC3E}">
        <p14:creationId xmlns:p14="http://schemas.microsoft.com/office/powerpoint/2010/main" val="3073631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4365" y="1890894"/>
            <a:ext cx="6832800" cy="2387600"/>
          </a:xfrm>
        </p:spPr>
        <p:txBody>
          <a:bodyPr/>
          <a:lstStyle/>
          <a:p>
            <a:r>
              <a:rPr lang="fi-FI" dirty="0"/>
              <a:t>Työeläkkeelle siirtyneet</a:t>
            </a:r>
            <a:br>
              <a:rPr lang="fi-FI" dirty="0"/>
            </a:br>
            <a:r>
              <a:rPr lang="fi-FI" dirty="0"/>
              <a:t>ja eläkkeellesiirtymisikä</a:t>
            </a:r>
            <a:endParaRPr lang="en-US" dirty="0"/>
          </a:p>
        </p:txBody>
      </p:sp>
    </p:spTree>
    <p:extLst>
      <p:ext uri="{BB962C8B-B14F-4D97-AF65-F5344CB8AC3E}">
        <p14:creationId xmlns:p14="http://schemas.microsoft.com/office/powerpoint/2010/main" val="513541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4275" y="122400"/>
            <a:ext cx="7886700" cy="1325563"/>
          </a:xfrm>
        </p:spPr>
        <p:txBody>
          <a:bodyPr/>
          <a:lstStyle/>
          <a:p>
            <a:r>
              <a:rPr lang="fi-FI" dirty="0"/>
              <a:t>Työeläkkeelle vuosina 2000–2018 siirtyneet eläkelajin mukaan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F73DA6AB-95B3-42AB-A2D6-5B66A74693E9}"/>
              </a:ext>
            </a:extLst>
          </p:cNvPr>
          <p:cNvPicPr>
            <a:picLocks noChangeAspect="1"/>
          </p:cNvPicPr>
          <p:nvPr/>
        </p:nvPicPr>
        <p:blipFill>
          <a:blip r:embed="rId3"/>
          <a:stretch>
            <a:fillRect/>
          </a:stretch>
        </p:blipFill>
        <p:spPr>
          <a:xfrm>
            <a:off x="478032" y="1447963"/>
            <a:ext cx="8559526" cy="4718713"/>
          </a:xfrm>
          <a:prstGeom prst="rect">
            <a:avLst/>
          </a:prstGeom>
        </p:spPr>
      </p:pic>
    </p:spTree>
    <p:extLst>
      <p:ext uri="{BB962C8B-B14F-4D97-AF65-F5344CB8AC3E}">
        <p14:creationId xmlns:p14="http://schemas.microsoft.com/office/powerpoint/2010/main" val="305303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0525" y="122400"/>
            <a:ext cx="7886700" cy="1325563"/>
          </a:xfrm>
        </p:spPr>
        <p:txBody>
          <a:bodyPr/>
          <a:lstStyle/>
          <a:p>
            <a:r>
              <a:rPr lang="fi-FI" dirty="0"/>
              <a:t>Työeläkejärjestelmästä vuosina 2000–2018 työkyvyttömyyseläkkeelle siirtyneet sairaus-pääryhmän mukaan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6BE534DF-CFA4-4453-96B7-EEF2A6908E0D}"/>
              </a:ext>
            </a:extLst>
          </p:cNvPr>
          <p:cNvPicPr>
            <a:picLocks noChangeAspect="1"/>
          </p:cNvPicPr>
          <p:nvPr/>
        </p:nvPicPr>
        <p:blipFill>
          <a:blip r:embed="rId3"/>
          <a:stretch>
            <a:fillRect/>
          </a:stretch>
        </p:blipFill>
        <p:spPr>
          <a:xfrm>
            <a:off x="450525" y="1646969"/>
            <a:ext cx="8498561" cy="4596782"/>
          </a:xfrm>
          <a:prstGeom prst="rect">
            <a:avLst/>
          </a:prstGeom>
        </p:spPr>
      </p:pic>
    </p:spTree>
    <p:extLst>
      <p:ext uri="{BB962C8B-B14F-4D97-AF65-F5344CB8AC3E}">
        <p14:creationId xmlns:p14="http://schemas.microsoft.com/office/powerpoint/2010/main" val="3027733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89040" y="336388"/>
            <a:ext cx="7886700" cy="1062213"/>
          </a:xfrm>
        </p:spPr>
        <p:txBody>
          <a:bodyPr/>
          <a:lstStyle/>
          <a:p>
            <a:r>
              <a:rPr lang="fi-FI" dirty="0"/>
              <a:t>Työeläkkeelle vuosina 2000–2018 siirtyneet ikäryhmittäin ja siirtyneiden keskiarvoikä</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38</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1F214C7E-ABB5-405E-A0CB-89D0E4ACCAA1}"/>
              </a:ext>
            </a:extLst>
          </p:cNvPr>
          <p:cNvPicPr>
            <a:picLocks noChangeAspect="1"/>
          </p:cNvPicPr>
          <p:nvPr/>
        </p:nvPicPr>
        <p:blipFill>
          <a:blip r:embed="rId3"/>
          <a:stretch>
            <a:fillRect/>
          </a:stretch>
        </p:blipFill>
        <p:spPr>
          <a:xfrm>
            <a:off x="289040" y="1529898"/>
            <a:ext cx="8748518" cy="4560203"/>
          </a:xfrm>
          <a:prstGeom prst="rect">
            <a:avLst/>
          </a:prstGeom>
        </p:spPr>
      </p:pic>
    </p:spTree>
    <p:extLst>
      <p:ext uri="{BB962C8B-B14F-4D97-AF65-F5344CB8AC3E}">
        <p14:creationId xmlns:p14="http://schemas.microsoft.com/office/powerpoint/2010/main" val="2442247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86512"/>
            <a:ext cx="7886700" cy="1064955"/>
          </a:xfrm>
        </p:spPr>
        <p:txBody>
          <a:bodyPr/>
          <a:lstStyle/>
          <a:p>
            <a:r>
              <a:rPr lang="fi-FI" dirty="0"/>
              <a:t>Työeläkkeelle vuonna 2018 siirtyneet </a:t>
            </a:r>
            <a:br>
              <a:rPr lang="fi-FI" dirty="0"/>
            </a:br>
            <a:r>
              <a:rPr lang="fi-FI" dirty="0"/>
              <a:t>50–68-vuotiaat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FAC00835-7977-428F-A609-1C83FE1B294B}"/>
              </a:ext>
            </a:extLst>
          </p:cNvPr>
          <p:cNvPicPr>
            <a:picLocks noChangeAspect="1"/>
          </p:cNvPicPr>
          <p:nvPr/>
        </p:nvPicPr>
        <p:blipFill>
          <a:blip r:embed="rId3"/>
          <a:stretch>
            <a:fillRect/>
          </a:stretch>
        </p:blipFill>
        <p:spPr>
          <a:xfrm>
            <a:off x="347479" y="1057817"/>
            <a:ext cx="8620491" cy="5066215"/>
          </a:xfrm>
          <a:prstGeom prst="rect">
            <a:avLst/>
          </a:prstGeom>
        </p:spPr>
      </p:pic>
    </p:spTree>
    <p:extLst>
      <p:ext uri="{BB962C8B-B14F-4D97-AF65-F5344CB8AC3E}">
        <p14:creationId xmlns:p14="http://schemas.microsoft.com/office/powerpoint/2010/main" val="33016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8310" y="122400"/>
            <a:ext cx="7886700" cy="843515"/>
          </a:xfrm>
        </p:spPr>
        <p:txBody>
          <a:bodyPr/>
          <a:lstStyle/>
          <a:p>
            <a:r>
              <a:rPr lang="fi-FI" dirty="0"/>
              <a:t>Eläkevakuutuksesta Suomessa vuonna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F868A2AD-9DFD-438D-AC2B-890FC669C1D8}"/>
              </a:ext>
            </a:extLst>
          </p:cNvPr>
          <p:cNvPicPr>
            <a:picLocks noChangeAspect="1"/>
          </p:cNvPicPr>
          <p:nvPr/>
        </p:nvPicPr>
        <p:blipFill>
          <a:blip r:embed="rId3"/>
          <a:stretch>
            <a:fillRect/>
          </a:stretch>
        </p:blipFill>
        <p:spPr>
          <a:xfrm>
            <a:off x="490014" y="1070771"/>
            <a:ext cx="7687722" cy="5078408"/>
          </a:xfrm>
          <a:prstGeom prst="rect">
            <a:avLst/>
          </a:prstGeom>
        </p:spPr>
      </p:pic>
    </p:spTree>
    <p:extLst>
      <p:ext uri="{BB962C8B-B14F-4D97-AF65-F5344CB8AC3E}">
        <p14:creationId xmlns:p14="http://schemas.microsoft.com/office/powerpoint/2010/main" val="887960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0858" y="288539"/>
            <a:ext cx="7886700" cy="630074"/>
          </a:xfrm>
        </p:spPr>
        <p:txBody>
          <a:bodyPr/>
          <a:lstStyle/>
          <a:p>
            <a:r>
              <a:rPr lang="fi-FI" noProof="1"/>
              <a:t>Työeläkkeellesiirtymisikä vuosina 2000–2018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ECBE08F8-9B56-4476-910D-8F82F0E317F1}"/>
              </a:ext>
            </a:extLst>
          </p:cNvPr>
          <p:cNvPicPr>
            <a:picLocks noChangeAspect="1"/>
          </p:cNvPicPr>
          <p:nvPr/>
        </p:nvPicPr>
        <p:blipFill>
          <a:blip r:embed="rId3"/>
          <a:stretch>
            <a:fillRect/>
          </a:stretch>
        </p:blipFill>
        <p:spPr>
          <a:xfrm>
            <a:off x="609585" y="1154995"/>
            <a:ext cx="7577985" cy="4548010"/>
          </a:xfrm>
          <a:prstGeom prst="rect">
            <a:avLst/>
          </a:prstGeom>
        </p:spPr>
      </p:pic>
    </p:spTree>
    <p:extLst>
      <p:ext uri="{BB962C8B-B14F-4D97-AF65-F5344CB8AC3E}">
        <p14:creationId xmlns:p14="http://schemas.microsoft.com/office/powerpoint/2010/main" val="2763482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0649" y="195785"/>
            <a:ext cx="7886700" cy="1140609"/>
          </a:xfrm>
        </p:spPr>
        <p:txBody>
          <a:bodyPr/>
          <a:lstStyle/>
          <a:p>
            <a:r>
              <a:rPr lang="fi-FI" noProof="1"/>
              <a:t>Työeläkkeellesiirtymisiän odote </a:t>
            </a:r>
            <a:br>
              <a:rPr lang="fi-FI" noProof="1"/>
            </a:br>
            <a:r>
              <a:rPr lang="fi-FI" noProof="1"/>
              <a:t>vuosina 1996–2018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DCC68987-ABF7-47C9-B314-1F8C097E760A}"/>
              </a:ext>
            </a:extLst>
          </p:cNvPr>
          <p:cNvPicPr>
            <a:picLocks noChangeAspect="1"/>
          </p:cNvPicPr>
          <p:nvPr/>
        </p:nvPicPr>
        <p:blipFill>
          <a:blip r:embed="rId3"/>
          <a:stretch>
            <a:fillRect/>
          </a:stretch>
        </p:blipFill>
        <p:spPr>
          <a:xfrm>
            <a:off x="671658" y="1171363"/>
            <a:ext cx="7431668" cy="4877223"/>
          </a:xfrm>
          <a:prstGeom prst="rect">
            <a:avLst/>
          </a:prstGeom>
        </p:spPr>
      </p:pic>
    </p:spTree>
    <p:extLst>
      <p:ext uri="{BB962C8B-B14F-4D97-AF65-F5344CB8AC3E}">
        <p14:creationId xmlns:p14="http://schemas.microsoft.com/office/powerpoint/2010/main" val="4136576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0"/>
            <a:ext cx="8406168" cy="1325563"/>
          </a:xfrm>
        </p:spPr>
        <p:txBody>
          <a:bodyPr/>
          <a:lstStyle/>
          <a:p>
            <a:r>
              <a:rPr lang="fi-FI" dirty="0"/>
              <a:t>Eläkkeellesiirtymisiän odote vuosina 1996–2050: toteuma, tavoite ja ennuste</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BD9B4509-DB91-40B0-8D5F-8E2F1DBF94D8}"/>
              </a:ext>
            </a:extLst>
          </p:cNvPr>
          <p:cNvPicPr>
            <a:picLocks noChangeAspect="1"/>
          </p:cNvPicPr>
          <p:nvPr/>
        </p:nvPicPr>
        <p:blipFill>
          <a:blip r:embed="rId3"/>
          <a:stretch>
            <a:fillRect/>
          </a:stretch>
        </p:blipFill>
        <p:spPr>
          <a:xfrm>
            <a:off x="490394" y="1353112"/>
            <a:ext cx="7706012" cy="4608975"/>
          </a:xfrm>
          <a:prstGeom prst="rect">
            <a:avLst/>
          </a:prstGeom>
        </p:spPr>
      </p:pic>
    </p:spTree>
    <p:extLst>
      <p:ext uri="{BB962C8B-B14F-4D97-AF65-F5344CB8AC3E}">
        <p14:creationId xmlns:p14="http://schemas.microsoft.com/office/powerpoint/2010/main" val="3847764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56640" y="1927312"/>
            <a:ext cx="6832800" cy="2387600"/>
          </a:xfrm>
        </p:spPr>
        <p:txBody>
          <a:bodyPr/>
          <a:lstStyle/>
          <a:p>
            <a:r>
              <a:rPr lang="fi-FI" dirty="0"/>
              <a:t>Työeläkekuntoutus</a:t>
            </a:r>
            <a:endParaRPr lang="en-US" dirty="0"/>
          </a:p>
        </p:txBody>
      </p:sp>
    </p:spTree>
    <p:extLst>
      <p:ext uri="{BB962C8B-B14F-4D97-AF65-F5344CB8AC3E}">
        <p14:creationId xmlns:p14="http://schemas.microsoft.com/office/powerpoint/2010/main" val="2535503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672" y="278301"/>
            <a:ext cx="8705192" cy="901182"/>
          </a:xfrm>
        </p:spPr>
        <p:txBody>
          <a:bodyPr/>
          <a:lstStyle/>
          <a:p>
            <a:r>
              <a:rPr lang="fi-FI" sz="2200" dirty="0"/>
              <a:t>Työeläkekuntoutujat iän mukaan vuosina 2004–2018</a:t>
            </a:r>
            <a:endParaRPr lang="en-US" sz="2200"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7CE175BC-0EAE-4F0A-97F7-6C06FD529377}"/>
              </a:ext>
            </a:extLst>
          </p:cNvPr>
          <p:cNvPicPr>
            <a:picLocks noChangeAspect="1"/>
          </p:cNvPicPr>
          <p:nvPr/>
        </p:nvPicPr>
        <p:blipFill>
          <a:blip r:embed="rId3"/>
          <a:stretch>
            <a:fillRect/>
          </a:stretch>
        </p:blipFill>
        <p:spPr>
          <a:xfrm>
            <a:off x="181136" y="1092862"/>
            <a:ext cx="8632684" cy="5224725"/>
          </a:xfrm>
          <a:prstGeom prst="rect">
            <a:avLst/>
          </a:prstGeom>
        </p:spPr>
      </p:pic>
    </p:spTree>
    <p:extLst>
      <p:ext uri="{BB962C8B-B14F-4D97-AF65-F5344CB8AC3E}">
        <p14:creationId xmlns:p14="http://schemas.microsoft.com/office/powerpoint/2010/main" val="220718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45</a:t>
            </a:fld>
            <a:endParaRPr lang="fi-FI" dirty="0"/>
          </a:p>
        </p:txBody>
      </p:sp>
      <p:sp>
        <p:nvSpPr>
          <p:cNvPr id="5" name="Alatunnisteen paikkamerkki 4"/>
          <p:cNvSpPr>
            <a:spLocks noGrp="1"/>
          </p:cNvSpPr>
          <p:nvPr>
            <p:ph type="ftr" sz="quarter" idx="3"/>
          </p:nvPr>
        </p:nvSpPr>
        <p:spPr/>
        <p:txBody>
          <a:bodyPr/>
          <a:lstStyle/>
          <a:p>
            <a:r>
              <a:rPr lang="fi-FI"/>
              <a:t>ELÄKETURVAKESKUS</a:t>
            </a:r>
            <a:endParaRPr lang="fi-FI" sz="1300" dirty="0"/>
          </a:p>
        </p:txBody>
      </p:sp>
      <p:sp>
        <p:nvSpPr>
          <p:cNvPr id="12" name="Otsikko 1"/>
          <p:cNvSpPr>
            <a:spLocks noGrp="1"/>
          </p:cNvSpPr>
          <p:nvPr>
            <p:ph type="title"/>
          </p:nvPr>
        </p:nvSpPr>
        <p:spPr>
          <a:xfrm>
            <a:off x="530001" y="357590"/>
            <a:ext cx="8310634" cy="901182"/>
          </a:xfrm>
        </p:spPr>
        <p:txBody>
          <a:bodyPr/>
          <a:lstStyle/>
          <a:p>
            <a:r>
              <a:rPr lang="fi-FI" sz="2400" dirty="0">
                <a:latin typeface="Verdana"/>
                <a:cs typeface="Verdana"/>
              </a:rPr>
              <a:t>Työeläkekuntoutuksen kustannukset </a:t>
            </a:r>
            <a:br>
              <a:rPr lang="fi-FI" sz="2400" dirty="0">
                <a:latin typeface="Verdana"/>
                <a:cs typeface="Verdana"/>
              </a:rPr>
            </a:br>
            <a:r>
              <a:rPr lang="fi-FI" sz="2400" dirty="0">
                <a:latin typeface="Verdana"/>
                <a:cs typeface="Verdana"/>
              </a:rPr>
              <a:t>vuosina 2002–2018</a:t>
            </a:r>
            <a:br>
              <a:rPr lang="fi-FI" dirty="0"/>
            </a:br>
            <a:endParaRPr lang="en-US" dirty="0"/>
          </a:p>
        </p:txBody>
      </p:sp>
      <p:pic>
        <p:nvPicPr>
          <p:cNvPr id="2" name="Kuva 1">
            <a:extLst>
              <a:ext uri="{FF2B5EF4-FFF2-40B4-BE49-F238E27FC236}">
                <a16:creationId xmlns:a16="http://schemas.microsoft.com/office/drawing/2014/main" id="{C9B4F03A-4A65-4336-B090-8595965B60CB}"/>
              </a:ext>
            </a:extLst>
          </p:cNvPr>
          <p:cNvPicPr>
            <a:picLocks noChangeAspect="1"/>
          </p:cNvPicPr>
          <p:nvPr/>
        </p:nvPicPr>
        <p:blipFill>
          <a:blip r:embed="rId3"/>
          <a:stretch>
            <a:fillRect/>
          </a:stretch>
        </p:blipFill>
        <p:spPr>
          <a:xfrm>
            <a:off x="530001" y="1268339"/>
            <a:ext cx="8083997" cy="5175953"/>
          </a:xfrm>
          <a:prstGeom prst="rect">
            <a:avLst/>
          </a:prstGeom>
        </p:spPr>
      </p:pic>
    </p:spTree>
    <p:extLst>
      <p:ext uri="{BB962C8B-B14F-4D97-AF65-F5344CB8AC3E}">
        <p14:creationId xmlns:p14="http://schemas.microsoft.com/office/powerpoint/2010/main" val="4288480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3485" y="398718"/>
            <a:ext cx="8570794" cy="750152"/>
          </a:xfrm>
        </p:spPr>
        <p:txBody>
          <a:bodyPr/>
          <a:lstStyle/>
          <a:p>
            <a:pPr lvl="0"/>
            <a:r>
              <a:rPr lang="fi-FI" dirty="0">
                <a:latin typeface="Verdana"/>
                <a:cs typeface="Verdana"/>
              </a:rPr>
              <a:t>Tilanne kuntoutuksen jälkeen vuosina 2009–2018</a:t>
            </a:r>
            <a:br>
              <a:rPr lang="en-US" sz="2400" dirty="0">
                <a:latin typeface="Verdana"/>
                <a:cs typeface="Verdana"/>
              </a:rPr>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A81870E7-5C37-4C47-923B-C71E379D7024}"/>
              </a:ext>
            </a:extLst>
          </p:cNvPr>
          <p:cNvPicPr>
            <a:picLocks noChangeAspect="1"/>
          </p:cNvPicPr>
          <p:nvPr/>
        </p:nvPicPr>
        <p:blipFill>
          <a:blip r:embed="rId3"/>
          <a:stretch>
            <a:fillRect/>
          </a:stretch>
        </p:blipFill>
        <p:spPr>
          <a:xfrm>
            <a:off x="334306" y="919892"/>
            <a:ext cx="8163252" cy="5151566"/>
          </a:xfrm>
          <a:prstGeom prst="rect">
            <a:avLst/>
          </a:prstGeom>
        </p:spPr>
      </p:pic>
    </p:spTree>
    <p:extLst>
      <p:ext uri="{BB962C8B-B14F-4D97-AF65-F5344CB8AC3E}">
        <p14:creationId xmlns:p14="http://schemas.microsoft.com/office/powerpoint/2010/main" val="526319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0029" y="162841"/>
            <a:ext cx="7886700" cy="984813"/>
          </a:xfrm>
        </p:spPr>
        <p:txBody>
          <a:bodyPr/>
          <a:lstStyle/>
          <a:p>
            <a:r>
              <a:rPr lang="fi-FI" dirty="0">
                <a:latin typeface="Verdana"/>
                <a:cs typeface="Verdana"/>
              </a:rPr>
              <a:t>Vuonna 2013 kuntoutuksensa päättäneiden työssä pysyvyys</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3DA14E41-80AD-49F9-B239-2C229E02F3B5}"/>
              </a:ext>
            </a:extLst>
          </p:cNvPr>
          <p:cNvPicPr>
            <a:picLocks noChangeAspect="1"/>
          </p:cNvPicPr>
          <p:nvPr/>
        </p:nvPicPr>
        <p:blipFill>
          <a:blip r:embed="rId3"/>
          <a:stretch>
            <a:fillRect/>
          </a:stretch>
        </p:blipFill>
        <p:spPr>
          <a:xfrm>
            <a:off x="470029" y="1206028"/>
            <a:ext cx="8266892" cy="5017443"/>
          </a:xfrm>
          <a:prstGeom prst="rect">
            <a:avLst/>
          </a:prstGeom>
        </p:spPr>
      </p:pic>
    </p:spTree>
    <p:extLst>
      <p:ext uri="{BB962C8B-B14F-4D97-AF65-F5344CB8AC3E}">
        <p14:creationId xmlns:p14="http://schemas.microsoft.com/office/powerpoint/2010/main" val="4079909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9532" y="1934437"/>
            <a:ext cx="6832800" cy="2387600"/>
          </a:xfrm>
        </p:spPr>
        <p:txBody>
          <a:bodyPr/>
          <a:lstStyle/>
          <a:p>
            <a:r>
              <a:rPr lang="fi-FI" dirty="0"/>
              <a:t>Työeläkkeiden rahoitus</a:t>
            </a:r>
            <a:endParaRPr lang="en-US" dirty="0"/>
          </a:p>
        </p:txBody>
      </p:sp>
    </p:spTree>
    <p:extLst>
      <p:ext uri="{BB962C8B-B14F-4D97-AF65-F5344CB8AC3E}">
        <p14:creationId xmlns:p14="http://schemas.microsoft.com/office/powerpoint/2010/main" val="1156658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279" y="203788"/>
            <a:ext cx="6113996" cy="928974"/>
          </a:xfrm>
        </p:spPr>
        <p:txBody>
          <a:bodyPr/>
          <a:lstStyle/>
          <a:p>
            <a:r>
              <a:rPr lang="fi-FI" dirty="0"/>
              <a:t>Eläkkeiden lakikohtainen rahoitus</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E5208F8A-3D5C-42E5-8297-488E42933C3C}"/>
              </a:ext>
            </a:extLst>
          </p:cNvPr>
          <p:cNvPicPr>
            <a:picLocks noChangeAspect="1"/>
          </p:cNvPicPr>
          <p:nvPr/>
        </p:nvPicPr>
        <p:blipFill>
          <a:blip r:embed="rId3"/>
          <a:stretch>
            <a:fillRect/>
          </a:stretch>
        </p:blipFill>
        <p:spPr>
          <a:xfrm>
            <a:off x="1614816" y="1136705"/>
            <a:ext cx="5590517" cy="4584589"/>
          </a:xfrm>
          <a:prstGeom prst="rect">
            <a:avLst/>
          </a:prstGeom>
        </p:spPr>
      </p:pic>
    </p:spTree>
    <p:extLst>
      <p:ext uri="{BB962C8B-B14F-4D97-AF65-F5344CB8AC3E}">
        <p14:creationId xmlns:p14="http://schemas.microsoft.com/office/powerpoint/2010/main" val="38122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1246" y="507695"/>
            <a:ext cx="7886700" cy="959425"/>
          </a:xfrm>
        </p:spPr>
        <p:txBody>
          <a:bodyPr/>
          <a:lstStyle/>
          <a:p>
            <a:r>
              <a:rPr lang="fi-FI" dirty="0"/>
              <a:t>Eläkkeensaajan perusturva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96327625-5F82-4180-9DBB-1ACE47624D0E}"/>
              </a:ext>
            </a:extLst>
          </p:cNvPr>
          <p:cNvPicPr>
            <a:picLocks noChangeAspect="1"/>
          </p:cNvPicPr>
          <p:nvPr/>
        </p:nvPicPr>
        <p:blipFill>
          <a:blip r:embed="rId3"/>
          <a:stretch>
            <a:fillRect/>
          </a:stretch>
        </p:blipFill>
        <p:spPr>
          <a:xfrm>
            <a:off x="736100" y="1546392"/>
            <a:ext cx="7821846" cy="1993565"/>
          </a:xfrm>
          <a:prstGeom prst="rect">
            <a:avLst/>
          </a:prstGeom>
        </p:spPr>
      </p:pic>
    </p:spTree>
    <p:extLst>
      <p:ext uri="{BB962C8B-B14F-4D97-AF65-F5344CB8AC3E}">
        <p14:creationId xmlns:p14="http://schemas.microsoft.com/office/powerpoint/2010/main" val="1647970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49696"/>
            <a:ext cx="7886700" cy="873887"/>
          </a:xfrm>
        </p:spPr>
        <p:txBody>
          <a:bodyPr/>
          <a:lstStyle/>
          <a:p>
            <a:r>
              <a:rPr lang="fi-FI" dirty="0"/>
              <a:t>Työeläkejärjestelmän rahavirrat vuonna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A472A610-B827-40DF-987B-1206E58B3088}"/>
              </a:ext>
            </a:extLst>
          </p:cNvPr>
          <p:cNvPicPr>
            <a:picLocks noChangeAspect="1"/>
          </p:cNvPicPr>
          <p:nvPr/>
        </p:nvPicPr>
        <p:blipFill>
          <a:blip r:embed="rId3"/>
          <a:stretch>
            <a:fillRect/>
          </a:stretch>
        </p:blipFill>
        <p:spPr>
          <a:xfrm>
            <a:off x="429782" y="746527"/>
            <a:ext cx="8455885" cy="5364945"/>
          </a:xfrm>
          <a:prstGeom prst="rect">
            <a:avLst/>
          </a:prstGeom>
        </p:spPr>
      </p:pic>
    </p:spTree>
    <p:extLst>
      <p:ext uri="{BB962C8B-B14F-4D97-AF65-F5344CB8AC3E}">
        <p14:creationId xmlns:p14="http://schemas.microsoft.com/office/powerpoint/2010/main" val="2664885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9" name="Otsikko 1"/>
          <p:cNvSpPr>
            <a:spLocks noGrp="1"/>
          </p:cNvSpPr>
          <p:nvPr>
            <p:ph type="title"/>
          </p:nvPr>
        </p:nvSpPr>
        <p:spPr>
          <a:xfrm>
            <a:off x="511924" y="145596"/>
            <a:ext cx="7886700" cy="600931"/>
          </a:xfrm>
        </p:spPr>
        <p:txBody>
          <a:bodyPr/>
          <a:lstStyle/>
          <a:p>
            <a:r>
              <a:rPr lang="fi-FI" dirty="0"/>
              <a:t>Työeläkemaksuprosentit vuonna 2020</a:t>
            </a:r>
            <a:endParaRPr lang="en-US" dirty="0"/>
          </a:p>
        </p:txBody>
      </p:sp>
      <p:pic>
        <p:nvPicPr>
          <p:cNvPr id="2" name="Kuva 1">
            <a:extLst>
              <a:ext uri="{FF2B5EF4-FFF2-40B4-BE49-F238E27FC236}">
                <a16:creationId xmlns:a16="http://schemas.microsoft.com/office/drawing/2014/main" id="{8863EFE7-49A1-4BC0-948C-CF4FD46BBB70}"/>
              </a:ext>
            </a:extLst>
          </p:cNvPr>
          <p:cNvPicPr>
            <a:picLocks noChangeAspect="1"/>
          </p:cNvPicPr>
          <p:nvPr/>
        </p:nvPicPr>
        <p:blipFill>
          <a:blip r:embed="rId3"/>
          <a:stretch>
            <a:fillRect/>
          </a:stretch>
        </p:blipFill>
        <p:spPr>
          <a:xfrm>
            <a:off x="420264" y="756052"/>
            <a:ext cx="8303472" cy="5364945"/>
          </a:xfrm>
          <a:prstGeom prst="rect">
            <a:avLst/>
          </a:prstGeom>
        </p:spPr>
      </p:pic>
    </p:spTree>
    <p:extLst>
      <p:ext uri="{BB962C8B-B14F-4D97-AF65-F5344CB8AC3E}">
        <p14:creationId xmlns:p14="http://schemas.microsoft.com/office/powerpoint/2010/main" val="1307049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13" name="Otsikko 1"/>
          <p:cNvSpPr txBox="1">
            <a:spLocks/>
          </p:cNvSpPr>
          <p:nvPr/>
        </p:nvSpPr>
        <p:spPr>
          <a:xfrm>
            <a:off x="365225" y="333002"/>
            <a:ext cx="7886700" cy="805648"/>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cs typeface="Verdana"/>
              </a:rPr>
              <a:t>Keskimääräinen</a:t>
            </a:r>
            <a:r>
              <a:rPr lang="fi-FI" dirty="0"/>
              <a:t> </a:t>
            </a:r>
            <a:r>
              <a:rPr lang="fi-FI" dirty="0">
                <a:cs typeface="Verdana"/>
              </a:rPr>
              <a:t>TEL-/</a:t>
            </a:r>
            <a:r>
              <a:rPr lang="fi-FI" dirty="0" err="1">
                <a:cs typeface="Verdana"/>
              </a:rPr>
              <a:t>TyEL</a:t>
            </a:r>
            <a:r>
              <a:rPr lang="fi-FI" dirty="0">
                <a:cs typeface="Verdana"/>
              </a:rPr>
              <a:t>-maksu vuosina 1962–2020</a:t>
            </a:r>
            <a:endParaRPr lang="en-US" dirty="0"/>
          </a:p>
        </p:txBody>
      </p:sp>
      <p:pic>
        <p:nvPicPr>
          <p:cNvPr id="2" name="Kuva 1">
            <a:extLst>
              <a:ext uri="{FF2B5EF4-FFF2-40B4-BE49-F238E27FC236}">
                <a16:creationId xmlns:a16="http://schemas.microsoft.com/office/drawing/2014/main" id="{BC576548-99E3-4B37-BF2C-244038110002}"/>
              </a:ext>
            </a:extLst>
          </p:cNvPr>
          <p:cNvPicPr>
            <a:picLocks noChangeAspect="1"/>
          </p:cNvPicPr>
          <p:nvPr/>
        </p:nvPicPr>
        <p:blipFill>
          <a:blip r:embed="rId3"/>
          <a:stretch>
            <a:fillRect/>
          </a:stretch>
        </p:blipFill>
        <p:spPr>
          <a:xfrm>
            <a:off x="365225" y="1138650"/>
            <a:ext cx="8724132" cy="5212532"/>
          </a:xfrm>
          <a:prstGeom prst="rect">
            <a:avLst/>
          </a:prstGeom>
        </p:spPr>
      </p:pic>
    </p:spTree>
    <p:extLst>
      <p:ext uri="{BB962C8B-B14F-4D97-AF65-F5344CB8AC3E}">
        <p14:creationId xmlns:p14="http://schemas.microsoft.com/office/powerpoint/2010/main" val="338451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0"/>
            <a:ext cx="8058150" cy="1325563"/>
          </a:xfrm>
        </p:spPr>
        <p:txBody>
          <a:bodyPr/>
          <a:lstStyle/>
          <a:p>
            <a:r>
              <a:rPr lang="fi-FI" dirty="0"/>
              <a:t>Työeläkevarat ja työeläkevarojen suhde brutto-kansantuotteeseen vuosina 2009–2018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53</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4F2A07B5-6CDD-4241-835A-33054E49FF0B}"/>
              </a:ext>
            </a:extLst>
          </p:cNvPr>
          <p:cNvPicPr>
            <a:picLocks noChangeAspect="1"/>
          </p:cNvPicPr>
          <p:nvPr/>
        </p:nvPicPr>
        <p:blipFill>
          <a:blip r:embed="rId3"/>
          <a:stretch>
            <a:fillRect/>
          </a:stretch>
        </p:blipFill>
        <p:spPr>
          <a:xfrm>
            <a:off x="628650" y="1324182"/>
            <a:ext cx="7303641" cy="5047926"/>
          </a:xfrm>
          <a:prstGeom prst="rect">
            <a:avLst/>
          </a:prstGeom>
        </p:spPr>
      </p:pic>
    </p:spTree>
    <p:extLst>
      <p:ext uri="{BB962C8B-B14F-4D97-AF65-F5344CB8AC3E}">
        <p14:creationId xmlns:p14="http://schemas.microsoft.com/office/powerpoint/2010/main" val="1867803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66949" y="1951854"/>
            <a:ext cx="6832800" cy="2387600"/>
          </a:xfrm>
        </p:spPr>
        <p:txBody>
          <a:bodyPr/>
          <a:lstStyle/>
          <a:p>
            <a:r>
              <a:rPr lang="fi-FI" dirty="0"/>
              <a:t>Työeläkelaitosten sijoitustoiminta</a:t>
            </a:r>
            <a:endParaRPr lang="en-US" dirty="0"/>
          </a:p>
        </p:txBody>
      </p:sp>
    </p:spTree>
    <p:extLst>
      <p:ext uri="{BB962C8B-B14F-4D97-AF65-F5344CB8AC3E}">
        <p14:creationId xmlns:p14="http://schemas.microsoft.com/office/powerpoint/2010/main" val="4180151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4147" y="231583"/>
            <a:ext cx="7886700" cy="1010364"/>
          </a:xfrm>
        </p:spPr>
        <p:txBody>
          <a:bodyPr/>
          <a:lstStyle/>
          <a:p>
            <a:pPr lvl="0"/>
            <a:r>
              <a:rPr lang="fi-FI" dirty="0"/>
              <a:t>Työeläkesijoitusten tuotot käyvin arvoin </a:t>
            </a:r>
            <a:br>
              <a:rPr lang="fi-FI" dirty="0"/>
            </a:br>
            <a:r>
              <a:rPr lang="fi-FI" dirty="0"/>
              <a:t>vuosina 1998–2018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55</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81578B9B-7161-41D3-849B-40653AC0E858}"/>
              </a:ext>
            </a:extLst>
          </p:cNvPr>
          <p:cNvPicPr>
            <a:picLocks noChangeAspect="1"/>
          </p:cNvPicPr>
          <p:nvPr/>
        </p:nvPicPr>
        <p:blipFill>
          <a:blip r:embed="rId3"/>
          <a:stretch>
            <a:fillRect/>
          </a:stretch>
        </p:blipFill>
        <p:spPr>
          <a:xfrm>
            <a:off x="964147" y="1241947"/>
            <a:ext cx="6614733" cy="4938188"/>
          </a:xfrm>
          <a:prstGeom prst="rect">
            <a:avLst/>
          </a:prstGeom>
        </p:spPr>
      </p:pic>
    </p:spTree>
    <p:extLst>
      <p:ext uri="{BB962C8B-B14F-4D97-AF65-F5344CB8AC3E}">
        <p14:creationId xmlns:p14="http://schemas.microsoft.com/office/powerpoint/2010/main" val="3335884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6390" y="133952"/>
            <a:ext cx="7886700" cy="1325563"/>
          </a:xfrm>
        </p:spPr>
        <p:txBody>
          <a:bodyPr/>
          <a:lstStyle/>
          <a:p>
            <a:r>
              <a:rPr lang="fi-FI" dirty="0"/>
              <a:t>Työeläkesijoitukset omaisuuslajeittain </a:t>
            </a:r>
            <a:br>
              <a:rPr lang="fi-FI" dirty="0"/>
            </a:br>
            <a:r>
              <a:rPr lang="fi-FI" dirty="0"/>
              <a:t>vuosina 2008–2018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E751CE66-DE35-441F-922A-327A6E8B5106}"/>
              </a:ext>
            </a:extLst>
          </p:cNvPr>
          <p:cNvPicPr>
            <a:picLocks noChangeAspect="1"/>
          </p:cNvPicPr>
          <p:nvPr/>
        </p:nvPicPr>
        <p:blipFill>
          <a:blip r:embed="rId3"/>
          <a:stretch>
            <a:fillRect/>
          </a:stretch>
        </p:blipFill>
        <p:spPr>
          <a:xfrm>
            <a:off x="496390" y="1303193"/>
            <a:ext cx="8425402" cy="4804064"/>
          </a:xfrm>
          <a:prstGeom prst="rect">
            <a:avLst/>
          </a:prstGeom>
        </p:spPr>
      </p:pic>
    </p:spTree>
    <p:extLst>
      <p:ext uri="{BB962C8B-B14F-4D97-AF65-F5344CB8AC3E}">
        <p14:creationId xmlns:p14="http://schemas.microsoft.com/office/powerpoint/2010/main" val="3456689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144727"/>
            <a:ext cx="6197397" cy="987009"/>
          </a:xfrm>
        </p:spPr>
        <p:txBody>
          <a:bodyPr/>
          <a:lstStyle/>
          <a:p>
            <a:r>
              <a:rPr lang="fi-FI" dirty="0"/>
              <a:t>Työeläkesijoitukset alueittain </a:t>
            </a:r>
            <a:br>
              <a:rPr lang="fi-FI" dirty="0"/>
            </a:br>
            <a:r>
              <a:rPr lang="fi-FI" dirty="0"/>
              <a:t>vuosina 2008–2018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DB377C46-3337-4AF5-AAAA-E5F1C9CFD067}"/>
              </a:ext>
            </a:extLst>
          </p:cNvPr>
          <p:cNvPicPr>
            <a:picLocks noChangeAspect="1"/>
          </p:cNvPicPr>
          <p:nvPr/>
        </p:nvPicPr>
        <p:blipFill>
          <a:blip r:embed="rId3"/>
          <a:stretch>
            <a:fillRect/>
          </a:stretch>
        </p:blipFill>
        <p:spPr>
          <a:xfrm>
            <a:off x="609585" y="1131736"/>
            <a:ext cx="8035224" cy="4956478"/>
          </a:xfrm>
          <a:prstGeom prst="rect">
            <a:avLst/>
          </a:prstGeom>
        </p:spPr>
      </p:pic>
    </p:spTree>
    <p:extLst>
      <p:ext uri="{BB962C8B-B14F-4D97-AF65-F5344CB8AC3E}">
        <p14:creationId xmlns:p14="http://schemas.microsoft.com/office/powerpoint/2010/main" val="410569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3020" y="154531"/>
            <a:ext cx="7459282" cy="895031"/>
          </a:xfrm>
        </p:spPr>
        <p:txBody>
          <a:bodyPr/>
          <a:lstStyle/>
          <a:p>
            <a:r>
              <a:rPr lang="fi-FI" dirty="0"/>
              <a:t>Kokonaiseläke vuonna 2020</a:t>
            </a:r>
            <a:endParaRPr lang="en-US" dirty="0"/>
          </a:p>
        </p:txBody>
      </p:sp>
      <p:pic>
        <p:nvPicPr>
          <p:cNvPr id="3" name="Kuva 2">
            <a:extLst>
              <a:ext uri="{FF2B5EF4-FFF2-40B4-BE49-F238E27FC236}">
                <a16:creationId xmlns:a16="http://schemas.microsoft.com/office/drawing/2014/main" id="{45ED69B2-E692-4628-8C7C-2B81B2C1C177}"/>
              </a:ext>
            </a:extLst>
          </p:cNvPr>
          <p:cNvPicPr>
            <a:picLocks noChangeAspect="1"/>
          </p:cNvPicPr>
          <p:nvPr/>
        </p:nvPicPr>
        <p:blipFill>
          <a:blip r:embed="rId3"/>
          <a:stretch>
            <a:fillRect/>
          </a:stretch>
        </p:blipFill>
        <p:spPr>
          <a:xfrm>
            <a:off x="583020" y="1098999"/>
            <a:ext cx="8169348" cy="4773582"/>
          </a:xfrm>
          <a:prstGeom prst="rect">
            <a:avLst/>
          </a:prstGeom>
        </p:spPr>
      </p:pic>
    </p:spTree>
    <p:extLst>
      <p:ext uri="{BB962C8B-B14F-4D97-AF65-F5344CB8AC3E}">
        <p14:creationId xmlns:p14="http://schemas.microsoft.com/office/powerpoint/2010/main" val="253047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01993" y="473736"/>
            <a:ext cx="6170705" cy="637454"/>
          </a:xfrm>
        </p:spPr>
        <p:txBody>
          <a:bodyPr/>
          <a:lstStyle/>
          <a:p>
            <a:r>
              <a:rPr lang="fi-FI" dirty="0"/>
              <a:t>Työeläkejärjestelmän toimeenpano</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0363C3D2-A79C-4DC7-9309-5C01190F4084}"/>
              </a:ext>
            </a:extLst>
          </p:cNvPr>
          <p:cNvPicPr>
            <a:picLocks noChangeAspect="1"/>
          </p:cNvPicPr>
          <p:nvPr/>
        </p:nvPicPr>
        <p:blipFill>
          <a:blip r:embed="rId3"/>
          <a:stretch>
            <a:fillRect/>
          </a:stretch>
        </p:blipFill>
        <p:spPr>
          <a:xfrm>
            <a:off x="1215861" y="1332915"/>
            <a:ext cx="6712278" cy="4706520"/>
          </a:xfrm>
          <a:prstGeom prst="rect">
            <a:avLst/>
          </a:prstGeom>
        </p:spPr>
      </p:pic>
    </p:spTree>
    <p:extLst>
      <p:ext uri="{BB962C8B-B14F-4D97-AF65-F5344CB8AC3E}">
        <p14:creationId xmlns:p14="http://schemas.microsoft.com/office/powerpoint/2010/main" val="377086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00169" y="297015"/>
            <a:ext cx="7076268" cy="946546"/>
          </a:xfrm>
        </p:spPr>
        <p:txBody>
          <a:bodyPr/>
          <a:lstStyle/>
          <a:p>
            <a:r>
              <a:rPr lang="fi-FI" dirty="0"/>
              <a:t>Työeläkelakien valmistelu ja voimaantulo</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8</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3EB4588F-A874-4878-A149-B32C983AE9F0}"/>
              </a:ext>
            </a:extLst>
          </p:cNvPr>
          <p:cNvPicPr>
            <a:picLocks noChangeAspect="1"/>
          </p:cNvPicPr>
          <p:nvPr/>
        </p:nvPicPr>
        <p:blipFill>
          <a:blip r:embed="rId3"/>
          <a:stretch>
            <a:fillRect/>
          </a:stretch>
        </p:blipFill>
        <p:spPr>
          <a:xfrm>
            <a:off x="313575" y="1243561"/>
            <a:ext cx="8516850" cy="3755461"/>
          </a:xfrm>
          <a:prstGeom prst="rect">
            <a:avLst/>
          </a:prstGeom>
        </p:spPr>
      </p:pic>
    </p:spTree>
    <p:extLst>
      <p:ext uri="{BB962C8B-B14F-4D97-AF65-F5344CB8AC3E}">
        <p14:creationId xmlns:p14="http://schemas.microsoft.com/office/powerpoint/2010/main" val="143023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27611" y="2038940"/>
            <a:ext cx="6832800" cy="2387600"/>
          </a:xfrm>
        </p:spPr>
        <p:txBody>
          <a:bodyPr/>
          <a:lstStyle/>
          <a:p>
            <a:r>
              <a:rPr lang="fi-FI" dirty="0"/>
              <a:t>Eläkkeen määräytyminen</a:t>
            </a:r>
            <a:endParaRPr lang="en-US" dirty="0"/>
          </a:p>
        </p:txBody>
      </p:sp>
    </p:spTree>
    <p:extLst>
      <p:ext uri="{BB962C8B-B14F-4D97-AF65-F5344CB8AC3E}">
        <p14:creationId xmlns:p14="http://schemas.microsoft.com/office/powerpoint/2010/main" val="3857904523"/>
      </p:ext>
    </p:extLst>
  </p:cSld>
  <p:clrMapOvr>
    <a:masterClrMapping/>
  </p:clrMapOvr>
</p:sld>
</file>

<file path=ppt/theme/theme1.xml><?xml version="1.0" encoding="utf-8"?>
<a:theme xmlns:a="http://schemas.openxmlformats.org/drawingml/2006/main" name="Blank">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2883</Words>
  <Application>Microsoft Office PowerPoint</Application>
  <PresentationFormat>Näytössä katseltava diaesitys (4:3)</PresentationFormat>
  <Paragraphs>563</Paragraphs>
  <Slides>57</Slides>
  <Notes>56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57</vt:i4>
      </vt:variant>
    </vt:vector>
  </HeadingPairs>
  <TitlesOfParts>
    <vt:vector size="62" baseType="lpstr">
      <vt:lpstr>Arial</vt:lpstr>
      <vt:lpstr>Calibri</vt:lpstr>
      <vt:lpstr>Calibri Light</vt:lpstr>
      <vt:lpstr>Verdana</vt:lpstr>
      <vt:lpstr>Blank</vt:lpstr>
      <vt:lpstr>Työeläkejärjestelmä kuvina</vt:lpstr>
      <vt:lpstr>Eläkejärjestelmä  ja sen hallinto</vt:lpstr>
      <vt:lpstr>Sosiaalivakuutus vuonna 2018 40 mrd. €</vt:lpstr>
      <vt:lpstr>Eläkevakuutuksesta Suomessa vuonna 2018</vt:lpstr>
      <vt:lpstr>Eläkkeensaajan perusturva</vt:lpstr>
      <vt:lpstr>Kokonaiseläke vuonna 2020</vt:lpstr>
      <vt:lpstr>Työeläkejärjestelmän toimeenpano</vt:lpstr>
      <vt:lpstr>Työeläkelakien valmistelu ja voimaantulo</vt:lpstr>
      <vt:lpstr>Eläkkeen määräytyminen</vt:lpstr>
      <vt:lpstr>Eläkkeensaajan perusturva</vt:lpstr>
      <vt:lpstr>Kokonaiseläke vuonna 2020</vt:lpstr>
      <vt:lpstr>Kokonaiseläke vuonna 2020,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31.12.2018</vt:lpstr>
      <vt:lpstr>Eläkkeensaajien kokonaiseläkejakauma 31.12.2018</vt:lpstr>
      <vt:lpstr>Keskimääräinen kokonaiseläke ja sen suhde keskiansioon vuosina 2000–2018 </vt:lpstr>
      <vt:lpstr>Keskimääräinen kokonaiseläke ja sen  suhde keskiansioon vuosina 2015–2085</vt:lpstr>
      <vt:lpstr>Eläkemenot</vt:lpstr>
      <vt:lpstr>Työ- ja Kelan eläkemeno eläkelajin mukaan vuonna 2018</vt:lpstr>
      <vt:lpstr>Lakisääteinen kokonaiseläkemeno  vuosina 2013–2018, milj. euroa</vt:lpstr>
      <vt:lpstr>Eläkemenojen suhde bruttokansantuotteeseen vuosina 2005–2085 </vt:lpstr>
      <vt:lpstr>TyEL:n meno- ja maksuprosentti suhteessa palkkasummaan vuosina 1962–2085</vt:lpstr>
      <vt:lpstr>Työeläkevakuutetut</vt:lpstr>
      <vt:lpstr>Työeläkejärjestelmän piiriin kuuluneet  17–68-vuotiaat 31.12.2018 </vt:lpstr>
      <vt:lpstr>Työsuhteessa tai yrittäjänä työskennelleet työeläkevakuutetut eläkelain mukaan 31.12.2018</vt:lpstr>
      <vt:lpstr>Eläkkeensaajat</vt:lpstr>
      <vt:lpstr>Kaikki eläkkeensaajat 31.12.2018</vt:lpstr>
      <vt:lpstr>Eläkkeensaajat eläkkeen rakenteen mukaan vuosina 2001–2018</vt:lpstr>
      <vt:lpstr>Koko väestö ja eläkkeensaajat 31.12.2018</vt:lpstr>
      <vt:lpstr>Työkyvyttömyyseläkkeensaajat sairaus-pääryhmän mukaan vuosina 2009–2018</vt:lpstr>
      <vt:lpstr>Työeläkkeelle siirtyneet ja eläkkeellesiirtymisikä</vt:lpstr>
      <vt:lpstr>Työeläkkeelle vuosina 2000–2018 siirtyneet eläkelajin mukaan</vt:lpstr>
      <vt:lpstr>Työeläkejärjestelmästä vuosina 2000–2018 työkyvyttömyyseläkkeelle siirtyneet sairaus-pääryhmän mukaan</vt:lpstr>
      <vt:lpstr>Työeläkkeelle vuosina 2000–2018 siirtyneet ikäryhmittäin ja siirtyneiden keskiarvoikä</vt:lpstr>
      <vt:lpstr>Työeläkkeelle vuonna 2018 siirtyneet  50–68-vuotiaat</vt:lpstr>
      <vt:lpstr>Työeläkkeellesiirtymisikä vuosina 2000–2018</vt:lpstr>
      <vt:lpstr>Työeläkkeellesiirtymisiän odote  vuosina 1996–2018</vt:lpstr>
      <vt:lpstr>Eläkkeellesiirtymisiän odote vuosina 1996–2050: toteuma, tavoite ja ennuste</vt:lpstr>
      <vt:lpstr>Työeläkekuntoutus</vt:lpstr>
      <vt:lpstr>Työeläkekuntoutujat iän mukaan vuosina 2004–2018</vt:lpstr>
      <vt:lpstr>Työeläkekuntoutuksen kustannukset  vuosina 2002–2018 </vt:lpstr>
      <vt:lpstr>Tilanne kuntoutuksen jälkeen vuosina 2009–2018 </vt:lpstr>
      <vt:lpstr>Vuonna 2013 kuntoutuksensa päättäneiden työssä pysyvyys</vt:lpstr>
      <vt:lpstr>Työeläkkeiden rahoitus</vt:lpstr>
      <vt:lpstr>Eläkkeiden lakikohtainen rahoitus</vt:lpstr>
      <vt:lpstr>Työeläkejärjestelmän rahavirrat vuonna 2018</vt:lpstr>
      <vt:lpstr>Työeläkemaksuprosentit vuonna 2020</vt:lpstr>
      <vt:lpstr>PowerPoint-esitys</vt:lpstr>
      <vt:lpstr>Työeläkevarat ja työeläkevarojen suhde brutto-kansantuotteeseen vuosina 2009–2018</vt:lpstr>
      <vt:lpstr>Työeläkelaitosten sijoitustoiminta</vt:lpstr>
      <vt:lpstr>Työeläkesijoitusten tuotot käyvin arvoin  vuosina 1998–2018</vt:lpstr>
      <vt:lpstr>Työeläkesijoitukset omaisuuslajeittain  vuosina 2008–2018</vt:lpstr>
      <vt:lpstr>Työeläkesijoitukset alueittain  vuosina 2008–2018</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dc:title>
  <dc:creator/>
  <cp:lastModifiedBy/>
  <cp:revision>1</cp:revision>
  <dcterms:created xsi:type="dcterms:W3CDTF">2017-01-03T07:37:11Z</dcterms:created>
  <dcterms:modified xsi:type="dcterms:W3CDTF">2020-05-13T07:28:50Z</dcterms:modified>
</cp:coreProperties>
</file>