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9"/>
  </p:notesMasterIdLst>
  <p:sldIdLst>
    <p:sldId id="316" r:id="rId2"/>
    <p:sldId id="256" r:id="rId3"/>
    <p:sldId id="257" r:id="rId4"/>
    <p:sldId id="258" r:id="rId5"/>
    <p:sldId id="259" r:id="rId6"/>
    <p:sldId id="260" r:id="rId7"/>
    <p:sldId id="262" r:id="rId8"/>
    <p:sldId id="263" r:id="rId9"/>
    <p:sldId id="267" r:id="rId10"/>
    <p:sldId id="264" r:id="rId11"/>
    <p:sldId id="265" r:id="rId12"/>
    <p:sldId id="266" r:id="rId13"/>
    <p:sldId id="268" r:id="rId14"/>
    <p:sldId id="314" r:id="rId15"/>
    <p:sldId id="269" r:id="rId16"/>
    <p:sldId id="270" r:id="rId17"/>
    <p:sldId id="274" r:id="rId18"/>
    <p:sldId id="271" r:id="rId19"/>
    <p:sldId id="272" r:id="rId20"/>
    <p:sldId id="273" r:id="rId21"/>
    <p:sldId id="275" r:id="rId22"/>
    <p:sldId id="283" r:id="rId23"/>
    <p:sldId id="276" r:id="rId24"/>
    <p:sldId id="277" r:id="rId25"/>
    <p:sldId id="278" r:id="rId26"/>
    <p:sldId id="279" r:id="rId27"/>
    <p:sldId id="284" r:id="rId28"/>
    <p:sldId id="280" r:id="rId29"/>
    <p:sldId id="281" r:id="rId30"/>
    <p:sldId id="285" r:id="rId31"/>
    <p:sldId id="282" r:id="rId32"/>
    <p:sldId id="286" r:id="rId33"/>
    <p:sldId id="287" r:id="rId34"/>
    <p:sldId id="288" r:id="rId35"/>
    <p:sldId id="290" r:id="rId36"/>
    <p:sldId id="289" r:id="rId37"/>
    <p:sldId id="315" r:id="rId38"/>
    <p:sldId id="292" r:id="rId39"/>
    <p:sldId id="293" r:id="rId40"/>
    <p:sldId id="294" r:id="rId41"/>
    <p:sldId id="295" r:id="rId42"/>
    <p:sldId id="296" r:id="rId43"/>
    <p:sldId id="298" r:id="rId44"/>
    <p:sldId id="297" r:id="rId45"/>
    <p:sldId id="300" r:id="rId46"/>
    <p:sldId id="301" r:id="rId47"/>
    <p:sldId id="303" r:id="rId48"/>
    <p:sldId id="304" r:id="rId49"/>
    <p:sldId id="305" r:id="rId50"/>
    <p:sldId id="306" r:id="rId51"/>
    <p:sldId id="307" r:id="rId52"/>
    <p:sldId id="308" r:id="rId53"/>
    <p:sldId id="309" r:id="rId54"/>
    <p:sldId id="313" r:id="rId55"/>
    <p:sldId id="310" r:id="rId56"/>
    <p:sldId id="311" r:id="rId57"/>
    <p:sldId id="312" r:id="rId58"/>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356B5"/>
    <a:srgbClr val="F9A106"/>
    <a:srgbClr val="808080"/>
    <a:srgbClr val="039393"/>
    <a:srgbClr val="E56E00"/>
    <a:srgbClr val="4DA316"/>
    <a:srgbClr val="BBBBBB"/>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349" autoAdjust="0"/>
  </p:normalViewPr>
  <p:slideViewPr>
    <p:cSldViewPr snapToGrid="0">
      <p:cViewPr varScale="1">
        <p:scale>
          <a:sx n="68" d="100"/>
          <a:sy n="68" d="100"/>
        </p:scale>
        <p:origin x="1404" y="54"/>
      </p:cViewPr>
      <p:guideLst>
        <p:guide orient="horz" pos="2160"/>
        <p:guide pos="2880"/>
      </p:guideLst>
    </p:cSldViewPr>
  </p:slideViewPr>
  <p:notesTextViewPr>
    <p:cViewPr>
      <p:scale>
        <a:sx n="1" d="1"/>
        <a:sy n="1" d="1"/>
      </p:scale>
      <p:origin x="0" y="0"/>
    </p:cViewPr>
  </p:notesTextViewPr>
  <p:sorterViewPr>
    <p:cViewPr>
      <p:scale>
        <a:sx n="100" d="100"/>
        <a:sy n="100" d="100"/>
      </p:scale>
      <p:origin x="0" y="-11096"/>
    </p:cViewPr>
  </p:sorterViewPr>
  <p:notesViewPr>
    <p:cSldViewPr snapToGrid="0">
      <p:cViewPr>
        <p:scale>
          <a:sx n="90" d="100"/>
          <a:sy n="90" d="100"/>
        </p:scale>
        <p:origin x="1872" y="4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58675B12-94B4-43AE-B781-EB636C75C4C3}" type="datetimeFigureOut">
              <a:rPr lang="fi-FI" smtClean="0"/>
              <a:t>29.4.2020</a:t>
            </a:fld>
            <a:endParaRPr lang="fi-FI"/>
          </a:p>
        </p:txBody>
      </p:sp>
      <p:sp>
        <p:nvSpPr>
          <p:cNvPr id="4" name="Dian kuvan paikkamerkki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BFF4739-A7F8-4941-9D4B-58F3C8C589E6}" type="slidenum">
              <a:rPr lang="fi-FI" smtClean="0"/>
              <a:t>‹#›</a:t>
            </a:fld>
            <a:endParaRPr lang="fi-FI"/>
          </a:p>
        </p:txBody>
      </p:sp>
    </p:spTree>
    <p:extLst>
      <p:ext uri="{BB962C8B-B14F-4D97-AF65-F5344CB8AC3E}">
        <p14:creationId xmlns:p14="http://schemas.microsoft.com/office/powerpoint/2010/main" val="37461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ilastot.etk.fi/pxweb/en/ETK/ETK__110kaikki_elakkeensaajat__20elakkeensaajien_elake/elsael_1k01_laji.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tk.fi/en/statistics-2/statistics/pension-recipients/all-pension-recipie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tk.fi/en/forecasts/forecasts/long-term-projec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ilastot.etk.fi/pxweb/en/ETK/ETK__140elakemenot/emeno03_laji.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lastot.etk.fi/pxweb/en/ETK/ETK__140elakemenot/emeno01_koko.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tk.fi/en/forecasts/forecasts/long-term-projec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tk.fi/en/forecasts/forecasts/long-term-projectio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lastot.etk.fi/pxweb/en/ETK/ETK__170vakuutetut__10tyoelakevakuutetut/vak01_piiri.px"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tk.fi/en/statistics-2/statistics/insured-person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ilastot.etk.fi/pxweb/en/ETK/ETK__170vakuutetut__10tyoelakevakuutetut/vak01_piiri.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tk.fi/en/statistics-2/statistics/insured-person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ilastot.etk.fi/pxweb/en/ETK/ETK__110kaikki_elakkeensaajat__20elakkeensaajien_elake/elsael_1k01_laji.px"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04_rak.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02_laji.px"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tilastot.etk.fi/pxweb/en/ETK/ETK__110kaikki_elakkeensaajat__10elakkeensaajien_lkm/elsa_k10_tk_diag.px"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all-pension-recipient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earnings-related-pension-recipients/"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10_tk_diag.px"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etk.fi/en/statistics-2/statistics/pension-recipients/earnings-related-pension-recipients/"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etk.fi/en/statistics-2/statistics/pension-recipients/earnings-related-pension-recipients/" TargetMode="External"/><Relationship Id="rId4" Type="http://schemas.openxmlformats.org/officeDocument/2006/relationships/hyperlink" Target="https://tilastot.etk.fi/pxweb/en/ETK/ETK__130elakkeellesiirtymisika/esiirtymisika02.px"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ilastot.etk.fi/pxweb/en/ETK/ETK__120tyoelakkeensaajat__40tyoelakkeelle_siirtyneiden_lkm/elsi_t01_laji.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tilastot.etk.fi/pxweb/en/ETK/ETK__130elakkeellesiirtymisika/esiirtymisika01.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tk.fi/en/statistics-2/statistics/effective-retirement-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tilastot.etk.fi/pxweb/en/ETK/ETK__130elakkeellesiirtymisika/esiirtymisika01.px"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etk.fi/en/statistics-2/statistics/effective-retirement-age/"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tk.fi/en/julkaisu/pension-indicator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ilastot.etk.fi/pxweb/en/ETK/ETK__160tyoelakekuntoutus/?tablelist=true&amp;rxid=9e39c227-ba91-46fa-ae55-42ed33f70d8e"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etk.fi/en/statistics-2/statistics/rehabilitation/"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tilastot.etk.fi/pxweb/en/ETK/ETK__160tyoelakekuntoutus/kuntoutus01.Px"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tk.fi/en/statistics-2/statistics/rehabilitation/"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ilastot.etk.fi/pxweb/en/ETK/ETK__160tyoelakekuntoutus/kuntoutus02.Px"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etk.fi/en/statistics-2/statistics/rehabilitation/"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etk.fi/en/statistics-2/statistics/rehabilitatio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etk.fi/en/statistics-2/statistics/rehabilitatio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tilastot.etk.fi/pxweb/en/ETK/ETK__180tyoelakkeiden_rahoitus__10rahavirrat/rahavirrat01_kaikki.px"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tela.fi/en/front_pag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tela.fi/en/front_page"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tela.fi/en/front_pag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a:t>
            </a:fld>
            <a:endParaRPr lang="fi-FI"/>
          </a:p>
        </p:txBody>
      </p:sp>
    </p:spTree>
    <p:extLst>
      <p:ext uri="{BB962C8B-B14F-4D97-AF65-F5344CB8AC3E}">
        <p14:creationId xmlns:p14="http://schemas.microsoft.com/office/powerpoint/2010/main" val="390283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retiree, </a:t>
            </a:r>
            <a:r>
              <a:rPr lang="fi-FI" dirty="0" err="1"/>
              <a:t>earnings-related</a:t>
            </a:r>
            <a:r>
              <a:rPr lang="fi-FI" dirty="0"/>
              <a:t> </a:t>
            </a:r>
            <a:r>
              <a:rPr lang="fi-FI" dirty="0" err="1"/>
              <a:t>pension</a:t>
            </a:r>
            <a:r>
              <a:rPr lang="fi-FI" dirty="0"/>
              <a:t> is </a:t>
            </a:r>
            <a:r>
              <a:rPr lang="fi-FI" dirty="0" err="1"/>
              <a:t>assumed</a:t>
            </a:r>
            <a:r>
              <a:rPr lang="fi-FI" dirty="0"/>
              <a:t> to </a:t>
            </a:r>
            <a:r>
              <a:rPr lang="fi-FI" dirty="0" err="1"/>
              <a:t>be</a:t>
            </a:r>
            <a:r>
              <a:rPr lang="fi-FI" dirty="0"/>
              <a:t> 50 per </a:t>
            </a:r>
            <a:r>
              <a:rPr lang="fi-FI" dirty="0" err="1"/>
              <a:t>cent</a:t>
            </a:r>
            <a:r>
              <a:rPr lang="fi-FI" dirty="0"/>
              <a:t> of </a:t>
            </a:r>
            <a:r>
              <a:rPr lang="fi-FI" dirty="0" err="1"/>
              <a:t>wages</a:t>
            </a:r>
            <a:r>
              <a:rPr lang="fi-FI" dirty="0"/>
              <a:t>.</a:t>
            </a:r>
          </a:p>
          <a:p>
            <a:pPr>
              <a:spcBef>
                <a:spcPct val="0"/>
              </a:spcBef>
            </a:pPr>
            <a:r>
              <a:rPr lang="fi-FI" dirty="0"/>
              <a:t> </a:t>
            </a:r>
          </a:p>
          <a:p>
            <a:pPr>
              <a:lnSpc>
                <a:spcPct val="20000"/>
              </a:lnSpc>
              <a:spcBef>
                <a:spcPct val="0"/>
              </a:spcBef>
            </a:pPr>
            <a:endParaRPr lang="fi-FI" dirty="0"/>
          </a:p>
          <a:p>
            <a:pPr>
              <a:spcBef>
                <a:spcPct val="0"/>
              </a:spcBef>
            </a:pPr>
            <a:r>
              <a:rPr lang="fi-FI" dirty="0"/>
              <a:t>The national and </a:t>
            </a:r>
            <a:r>
              <a:rPr lang="fi-FI" dirty="0" err="1"/>
              <a:t>guarantee</a:t>
            </a:r>
            <a:r>
              <a:rPr lang="fi-FI" dirty="0"/>
              <a:t> </a:t>
            </a:r>
            <a:r>
              <a:rPr lang="fi-FI" dirty="0" err="1"/>
              <a:t>pensions</a:t>
            </a:r>
            <a:r>
              <a:rPr lang="fi-FI" dirty="0"/>
              <a:t> </a:t>
            </a:r>
            <a:r>
              <a:rPr lang="fi-FI" dirty="0" err="1"/>
              <a:t>start</a:t>
            </a:r>
            <a:r>
              <a:rPr lang="fi-FI" dirty="0"/>
              <a:t> at the of </a:t>
            </a:r>
            <a:r>
              <a:rPr lang="fi-FI" dirty="0" err="1"/>
              <a:t>age</a:t>
            </a:r>
            <a:r>
              <a:rPr lang="fi-FI" dirty="0"/>
              <a:t> 65.</a:t>
            </a:r>
          </a:p>
          <a:p>
            <a:pPr>
              <a:spcBef>
                <a:spcPct val="0"/>
              </a:spcBef>
            </a:pPr>
            <a:endParaRPr lang="fi-FI" dirty="0"/>
          </a:p>
          <a:p>
            <a:pPr>
              <a:spcBef>
                <a:spcPct val="0"/>
              </a:spcBef>
            </a:pPr>
            <a:r>
              <a:rPr lang="fi-FI" dirty="0"/>
              <a:t>Net </a:t>
            </a:r>
            <a:r>
              <a:rPr lang="fi-FI" dirty="0" err="1"/>
              <a:t>pension</a:t>
            </a:r>
            <a:r>
              <a:rPr lang="fi-FI" dirty="0"/>
              <a:t> </a:t>
            </a:r>
            <a:r>
              <a:rPr lang="fi-FI" dirty="0" err="1"/>
              <a:t>means</a:t>
            </a:r>
            <a:r>
              <a:rPr lang="fi-FI" dirty="0"/>
              <a:t> the </a:t>
            </a:r>
            <a:r>
              <a:rPr lang="fi-FI" dirty="0" err="1"/>
              <a:t>total</a:t>
            </a:r>
            <a:r>
              <a:rPr lang="fi-FI" dirty="0"/>
              <a:t> </a:t>
            </a:r>
            <a:r>
              <a:rPr lang="fi-FI" dirty="0" err="1"/>
              <a:t>pension</a:t>
            </a:r>
            <a:r>
              <a:rPr lang="fi-FI" dirty="0"/>
              <a:t> </a:t>
            </a:r>
            <a:r>
              <a:rPr lang="en-US" dirty="0"/>
              <a:t>in hand </a:t>
            </a:r>
            <a:r>
              <a:rPr lang="en-US"/>
              <a:t>after taxation, </a:t>
            </a:r>
            <a:r>
              <a:rPr lang="en-US" dirty="0"/>
              <a:t>assumed that the pension recipient does not have any other income. </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11</a:t>
            </a:fld>
            <a:endParaRPr lang="fi-FI"/>
          </a:p>
        </p:txBody>
      </p:sp>
    </p:spTree>
    <p:extLst>
      <p:ext uri="{BB962C8B-B14F-4D97-AF65-F5344CB8AC3E}">
        <p14:creationId xmlns:p14="http://schemas.microsoft.com/office/powerpoint/2010/main" val="263297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retiree, </a:t>
            </a:r>
            <a:r>
              <a:rPr lang="fi-FI" dirty="0" err="1"/>
              <a:t>earnings-related</a:t>
            </a:r>
            <a:r>
              <a:rPr lang="fi-FI" dirty="0"/>
              <a:t> </a:t>
            </a:r>
            <a:r>
              <a:rPr lang="fi-FI" dirty="0" err="1"/>
              <a:t>pension</a:t>
            </a:r>
            <a:r>
              <a:rPr lang="fi-FI" dirty="0"/>
              <a:t> is </a:t>
            </a:r>
            <a:r>
              <a:rPr lang="fi-FI" dirty="0" err="1"/>
              <a:t>assumed</a:t>
            </a:r>
            <a:r>
              <a:rPr lang="fi-FI" dirty="0"/>
              <a:t> to </a:t>
            </a:r>
            <a:r>
              <a:rPr lang="fi-FI" dirty="0" err="1"/>
              <a:t>be</a:t>
            </a:r>
            <a:r>
              <a:rPr lang="fi-FI" dirty="0"/>
              <a:t> 50 per </a:t>
            </a:r>
            <a:r>
              <a:rPr lang="fi-FI" dirty="0" err="1"/>
              <a:t>cent</a:t>
            </a:r>
            <a:r>
              <a:rPr lang="fi-FI" dirty="0"/>
              <a:t> of </a:t>
            </a:r>
            <a:r>
              <a:rPr lang="fi-FI" dirty="0" err="1"/>
              <a:t>wages</a:t>
            </a:r>
            <a:r>
              <a:rPr lang="fi-FI" dirty="0"/>
              <a:t>. </a:t>
            </a:r>
          </a:p>
          <a:p>
            <a:pPr>
              <a:spcBef>
                <a:spcPct val="0"/>
              </a:spcBef>
            </a:pPr>
            <a:endParaRPr lang="fi-FI" dirty="0"/>
          </a:p>
          <a:p>
            <a:pPr>
              <a:lnSpc>
                <a:spcPct val="20000"/>
              </a:lnSpc>
              <a:spcBef>
                <a:spcPct val="0"/>
              </a:spcBef>
            </a:pPr>
            <a:endParaRPr lang="fi-FI" dirty="0"/>
          </a:p>
          <a:p>
            <a:pPr>
              <a:spcBef>
                <a:spcPct val="0"/>
              </a:spcBef>
            </a:pPr>
            <a:r>
              <a:rPr lang="fi-FI" dirty="0"/>
              <a:t>The national and </a:t>
            </a:r>
            <a:r>
              <a:rPr lang="fi-FI" dirty="0" err="1"/>
              <a:t>guarantee</a:t>
            </a:r>
            <a:r>
              <a:rPr lang="fi-FI" dirty="0"/>
              <a:t> </a:t>
            </a:r>
            <a:r>
              <a:rPr lang="fi-FI" dirty="0" err="1"/>
              <a:t>pensions</a:t>
            </a:r>
            <a:r>
              <a:rPr lang="fi-FI" dirty="0"/>
              <a:t> </a:t>
            </a:r>
            <a:r>
              <a:rPr lang="fi-FI" dirty="0" err="1"/>
              <a:t>start</a:t>
            </a:r>
            <a:r>
              <a:rPr lang="fi-FI" dirty="0"/>
              <a:t> at the of </a:t>
            </a:r>
            <a:r>
              <a:rPr lang="fi-FI" dirty="0" err="1"/>
              <a:t>age</a:t>
            </a:r>
            <a:r>
              <a:rPr lang="fi-FI" dirty="0"/>
              <a:t> 65.</a:t>
            </a:r>
          </a:p>
          <a:p>
            <a:pPr>
              <a:spcBef>
                <a:spcPct val="0"/>
              </a:spcBef>
            </a:pPr>
            <a:endParaRPr lang="fi-FI" dirty="0"/>
          </a:p>
          <a:p>
            <a:pPr>
              <a:spcBef>
                <a:spcPct val="0"/>
              </a:spcBef>
            </a:pPr>
            <a:r>
              <a:rPr lang="fi-FI" dirty="0"/>
              <a:t>Net </a:t>
            </a:r>
            <a:r>
              <a:rPr lang="fi-FI" dirty="0" err="1"/>
              <a:t>pension</a:t>
            </a:r>
            <a:r>
              <a:rPr lang="fi-FI" dirty="0"/>
              <a:t> </a:t>
            </a:r>
            <a:r>
              <a:rPr lang="fi-FI" dirty="0" err="1"/>
              <a:t>means</a:t>
            </a:r>
            <a:r>
              <a:rPr lang="fi-FI" dirty="0"/>
              <a:t> the </a:t>
            </a:r>
            <a:r>
              <a:rPr lang="fi-FI" dirty="0" err="1"/>
              <a:t>total</a:t>
            </a:r>
            <a:r>
              <a:rPr lang="fi-FI" dirty="0"/>
              <a:t> </a:t>
            </a:r>
            <a:r>
              <a:rPr lang="fi-FI" dirty="0" err="1"/>
              <a:t>pension</a:t>
            </a:r>
            <a:r>
              <a:rPr lang="fi-FI" dirty="0"/>
              <a:t> </a:t>
            </a:r>
            <a:r>
              <a:rPr lang="en-US" dirty="0"/>
              <a:t>in hand </a:t>
            </a:r>
            <a:r>
              <a:rPr lang="en-US"/>
              <a:t>after taxation, </a:t>
            </a:r>
            <a:r>
              <a:rPr lang="en-US" dirty="0"/>
              <a:t>assumed that the pension recipient does not have any other income. </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12</a:t>
            </a:fld>
            <a:endParaRPr lang="fi-FI"/>
          </a:p>
        </p:txBody>
      </p:sp>
    </p:spTree>
    <p:extLst>
      <p:ext uri="{BB962C8B-B14F-4D97-AF65-F5344CB8AC3E}">
        <p14:creationId xmlns:p14="http://schemas.microsoft.com/office/powerpoint/2010/main" val="271815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en-GB" noProof="0" dirty="0"/>
              <a:t>Pension accrues from</a:t>
            </a:r>
            <a:r>
              <a:rPr lang="en-GB" baseline="0" noProof="0" dirty="0"/>
              <a:t> the month after the employee turns </a:t>
            </a:r>
            <a:r>
              <a:rPr lang="en-GB" noProof="0" dirty="0"/>
              <a:t>17 years</a:t>
            </a:r>
            <a:r>
              <a:rPr lang="en-GB" baseline="0" noProof="0" dirty="0"/>
              <a:t> and the self-employed person 18 years. </a:t>
            </a:r>
          </a:p>
          <a:p>
            <a:pPr defTabSz="457200" fontAlgn="base">
              <a:spcBef>
                <a:spcPct val="30000"/>
              </a:spcBef>
              <a:spcAft>
                <a:spcPct val="0"/>
              </a:spcAft>
              <a:defRPr/>
            </a:pPr>
            <a:endParaRPr lang="en-GB" baseline="0" noProof="0" dirty="0"/>
          </a:p>
          <a:p>
            <a:pPr defTabSz="457200" fontAlgn="base">
              <a:spcBef>
                <a:spcPct val="30000"/>
              </a:spcBef>
              <a:spcAft>
                <a:spcPct val="0"/>
              </a:spcAft>
              <a:defRPr/>
            </a:pPr>
            <a:r>
              <a:rPr lang="en-GB" baseline="0" noProof="0" dirty="0"/>
              <a:t>As </a:t>
            </a:r>
            <a:r>
              <a:rPr lang="en-GB" baseline="0" noProof="0"/>
              <a:t>of 2017, </a:t>
            </a:r>
            <a:r>
              <a:rPr lang="en-GB" baseline="0" noProof="0" dirty="0"/>
              <a:t>the employee’s earnings-related pension contribution will not be deducted from the wages on which the pension is based</a:t>
            </a:r>
            <a:r>
              <a:rPr lang="en-GB" noProof="0" dirty="0"/>
              <a:t>.</a:t>
            </a:r>
          </a:p>
          <a:p>
            <a:endParaRPr lang="en-GB" noProof="0" dirty="0"/>
          </a:p>
          <a:p>
            <a:r>
              <a:rPr lang="en-GB" b="1" noProof="0" dirty="0"/>
              <a:t>Pension</a:t>
            </a:r>
            <a:r>
              <a:rPr lang="en-GB" b="1" baseline="0" noProof="0" dirty="0"/>
              <a:t> accrual rates from </a:t>
            </a:r>
            <a:r>
              <a:rPr lang="en-GB" b="1" noProof="0" dirty="0"/>
              <a:t>2005 to 2016:</a:t>
            </a:r>
          </a:p>
          <a:p>
            <a:r>
              <a:rPr lang="en-GB" noProof="0" dirty="0"/>
              <a:t>1.5%</a:t>
            </a:r>
            <a:r>
              <a:rPr lang="en-GB" baseline="0" noProof="0" dirty="0"/>
              <a:t> for persons under the age </a:t>
            </a:r>
            <a:r>
              <a:rPr lang="en-GB" baseline="0" noProof="0"/>
              <a:t>of 53</a:t>
            </a:r>
            <a:r>
              <a:rPr lang="en-GB" noProof="0"/>
              <a:t>, </a:t>
            </a:r>
            <a:endParaRPr lang="en-GB" noProof="0" dirty="0"/>
          </a:p>
          <a:p>
            <a:r>
              <a:rPr lang="en-GB" noProof="0" dirty="0"/>
              <a:t>1.9% for persons between the ages of 53 and </a:t>
            </a:r>
            <a:r>
              <a:rPr lang="en-GB" noProof="0"/>
              <a:t>62 years, </a:t>
            </a:r>
            <a:r>
              <a:rPr lang="en-GB" noProof="0" dirty="0"/>
              <a:t>and </a:t>
            </a:r>
          </a:p>
          <a:p>
            <a:r>
              <a:rPr lang="en-GB" noProof="0" dirty="0"/>
              <a:t>4.5% for persons between</a:t>
            </a:r>
            <a:r>
              <a:rPr lang="en-GB" baseline="0" noProof="0" dirty="0"/>
              <a:t> the ages of </a:t>
            </a:r>
            <a:r>
              <a:rPr lang="en-GB" noProof="0" dirty="0"/>
              <a:t>63</a:t>
            </a:r>
            <a:r>
              <a:rPr lang="en-GB" baseline="0" noProof="0" dirty="0"/>
              <a:t> and </a:t>
            </a:r>
            <a:r>
              <a:rPr lang="en-GB" noProof="0" dirty="0"/>
              <a:t>67 years.</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13</a:t>
            </a:fld>
            <a:endParaRPr lang="fi-FI"/>
          </a:p>
        </p:txBody>
      </p:sp>
    </p:spTree>
    <p:extLst>
      <p:ext uri="{BB962C8B-B14F-4D97-AF65-F5344CB8AC3E}">
        <p14:creationId xmlns:p14="http://schemas.microsoft.com/office/powerpoint/2010/main" val="409069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noProof="0" dirty="0"/>
              <a:t>The retirement age of employees born</a:t>
            </a:r>
            <a:r>
              <a:rPr lang="en-GB" baseline="0" noProof="0" dirty="0"/>
              <a:t> in 1965 and later will be linked to life expectancy. The retirement age will be confirmed by a decree issued by the Ministry of Social Affairs and Health in the year in which the employee turns 62 years.</a:t>
            </a:r>
            <a:endParaRPr lang="en-GB" noProof="0"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14</a:t>
            </a:fld>
            <a:endParaRPr lang="fi-FI"/>
          </a:p>
        </p:txBody>
      </p:sp>
    </p:spTree>
    <p:extLst>
      <p:ext uri="{BB962C8B-B14F-4D97-AF65-F5344CB8AC3E}">
        <p14:creationId xmlns:p14="http://schemas.microsoft.com/office/powerpoint/2010/main" val="219872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15</a:t>
            </a:fld>
            <a:endParaRPr lang="fi-FI"/>
          </a:p>
        </p:txBody>
      </p:sp>
    </p:spTree>
    <p:extLst>
      <p:ext uri="{BB962C8B-B14F-4D97-AF65-F5344CB8AC3E}">
        <p14:creationId xmlns:p14="http://schemas.microsoft.com/office/powerpoint/2010/main" val="56279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457200" fontAlgn="base">
              <a:spcBef>
                <a:spcPct val="30000"/>
              </a:spcBef>
              <a:spcAft>
                <a:spcPct val="0"/>
              </a:spcAft>
              <a:defRPr/>
            </a:pPr>
            <a:r>
              <a:rPr lang="en-US" dirty="0"/>
              <a:t>The index adjustment amount is affected by the changes in the consumer price and income level index  calculated by Statistics Finland. </a:t>
            </a:r>
          </a:p>
          <a:p>
            <a:pPr defTabSz="457200" fontAlgn="base">
              <a:spcBef>
                <a:spcPct val="30000"/>
              </a:spcBef>
              <a:spcAft>
                <a:spcPct val="0"/>
              </a:spcAft>
              <a:defRPr/>
            </a:pPr>
            <a:r>
              <a:rPr lang="en-US" dirty="0"/>
              <a:t>In the </a:t>
            </a:r>
            <a:r>
              <a:rPr lang="en-US"/>
              <a:t>wage coefficient, </a:t>
            </a:r>
            <a:r>
              <a:rPr lang="en-US" dirty="0"/>
              <a:t>the share of change in price level is 20 per cent and the share of wage-earners’ income level is 80 percent. </a:t>
            </a:r>
          </a:p>
          <a:p>
            <a:pPr defTabSz="457200" fontAlgn="base">
              <a:spcBef>
                <a:spcPct val="30000"/>
              </a:spcBef>
              <a:spcAft>
                <a:spcPct val="0"/>
              </a:spcAft>
              <a:defRPr/>
            </a:pPr>
            <a:r>
              <a:rPr lang="en-US" dirty="0"/>
              <a:t>In the earnings-related </a:t>
            </a:r>
            <a:r>
              <a:rPr lang="en-US"/>
              <a:t>pension index, </a:t>
            </a:r>
            <a:r>
              <a:rPr lang="en-US" dirty="0"/>
              <a:t>the share of change in price level is 80 per cent and the share of wage-earners’ income level is 20 percent.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16</a:t>
            </a:fld>
            <a:endParaRPr lang="fi-FI"/>
          </a:p>
        </p:txBody>
      </p:sp>
    </p:spTree>
    <p:extLst>
      <p:ext uri="{BB962C8B-B14F-4D97-AF65-F5344CB8AC3E}">
        <p14:creationId xmlns:p14="http://schemas.microsoft.com/office/powerpoint/2010/main" val="1147892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17</a:t>
            </a:fld>
            <a:endParaRPr lang="fi-FI"/>
          </a:p>
        </p:txBody>
      </p:sp>
    </p:spTree>
    <p:extLst>
      <p:ext uri="{BB962C8B-B14F-4D97-AF65-F5344CB8AC3E}">
        <p14:creationId xmlns:p14="http://schemas.microsoft.com/office/powerpoint/2010/main" val="25989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Pension </a:t>
            </a:r>
            <a:r>
              <a:rPr lang="fi-FI" dirty="0" err="1"/>
              <a:t>recipients</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receive</a:t>
            </a:r>
            <a:r>
              <a:rPr lang="fi-FI" dirty="0"/>
              <a:t> </a:t>
            </a:r>
            <a:r>
              <a:rPr lang="fi-FI"/>
              <a:t>an old-age, </a:t>
            </a:r>
            <a:r>
              <a:rPr lang="fi-FI" dirty="0" err="1"/>
              <a:t>disability</a:t>
            </a:r>
            <a:r>
              <a:rPr lang="fi-FI" dirty="0"/>
              <a:t> </a:t>
            </a:r>
            <a:r>
              <a:rPr lang="fi-FI" dirty="0" err="1"/>
              <a:t>or</a:t>
            </a:r>
            <a:r>
              <a:rPr lang="fi-FI" dirty="0"/>
              <a:t> a </a:t>
            </a:r>
            <a:r>
              <a:rPr lang="fi-FI" dirty="0" err="1"/>
              <a:t>special</a:t>
            </a:r>
            <a:r>
              <a:rPr lang="fi-FI" dirty="0"/>
              <a:t> </a:t>
            </a:r>
            <a:r>
              <a:rPr lang="fi-FI" dirty="0" err="1"/>
              <a:t>pension</a:t>
            </a:r>
            <a:r>
              <a:rPr lang="fi-FI" dirty="0"/>
              <a:t> for </a:t>
            </a:r>
            <a:r>
              <a:rPr lang="fi-FI" dirty="0" err="1"/>
              <a:t>farmers</a:t>
            </a:r>
            <a:r>
              <a:rPr lang="fi-FI" dirty="0"/>
              <a:t> </a:t>
            </a:r>
            <a:r>
              <a:rPr lang="fi-FI" dirty="0" err="1"/>
              <a:t>from</a:t>
            </a:r>
            <a:r>
              <a:rPr lang="fi-FI" dirty="0"/>
              <a:t> </a:t>
            </a:r>
            <a:r>
              <a:rPr lang="fi-FI" b="1" dirty="0"/>
              <a:t>the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 </a:t>
            </a:r>
            <a:r>
              <a:rPr lang="fi-FI" dirty="0" err="1"/>
              <a:t>Individuals</a:t>
            </a:r>
            <a:r>
              <a:rPr lang="fi-FI" dirty="0"/>
              <a:t> </a:t>
            </a:r>
            <a:r>
              <a:rPr lang="fi-FI" dirty="0" err="1"/>
              <a:t>who</a:t>
            </a:r>
            <a:r>
              <a:rPr lang="fi-FI" dirty="0"/>
              <a:t> </a:t>
            </a:r>
            <a:r>
              <a:rPr lang="fi-FI" dirty="0" err="1"/>
              <a:t>get</a:t>
            </a:r>
            <a:r>
              <a:rPr lang="fi-FI" dirty="0"/>
              <a:t> a </a:t>
            </a:r>
            <a:r>
              <a:rPr lang="fi-FI" dirty="0" err="1"/>
              <a:t>partial</a:t>
            </a:r>
            <a:r>
              <a:rPr lang="fi-FI" dirty="0"/>
              <a:t> </a:t>
            </a:r>
            <a:r>
              <a:rPr lang="fi-FI" dirty="0" err="1"/>
              <a:t>old-age</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included</a:t>
            </a:r>
            <a:r>
              <a:rPr lang="fi-FI" dirty="0"/>
              <a:t> in </a:t>
            </a:r>
            <a:r>
              <a:rPr lang="fi-FI" dirty="0" err="1"/>
              <a:t>the</a:t>
            </a:r>
            <a:r>
              <a:rPr lang="fi-FI" dirty="0"/>
              <a:t> </a:t>
            </a:r>
            <a:r>
              <a:rPr lang="fi-FI" dirty="0" err="1"/>
              <a:t>figures</a:t>
            </a:r>
            <a:r>
              <a:rPr lang="fi-FI" dirty="0"/>
              <a:t>. </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the </a:t>
            </a:r>
            <a:r>
              <a:rPr lang="fi-FI" dirty="0" err="1"/>
              <a:t>pension</a:t>
            </a:r>
            <a:r>
              <a:rPr lang="fi-FI" dirty="0"/>
              <a:t> in </a:t>
            </a:r>
            <a:r>
              <a:rPr lang="fi-FI" dirty="0" err="1"/>
              <a:t>one’s</a:t>
            </a:r>
            <a:r>
              <a:rPr lang="fi-FI" dirty="0"/>
              <a:t> </a:t>
            </a:r>
            <a:r>
              <a:rPr lang="fi-FI" dirty="0" err="1"/>
              <a:t>own</a:t>
            </a:r>
            <a:r>
              <a:rPr lang="fi-FI" dirty="0"/>
              <a:t> </a:t>
            </a:r>
            <a:r>
              <a:rPr lang="fi-FI" dirty="0" err="1"/>
              <a:t>right</a:t>
            </a:r>
            <a:r>
              <a:rPr lang="fi-FI" dirty="0"/>
              <a:t> and </a:t>
            </a:r>
            <a:r>
              <a:rPr lang="fi-FI" dirty="0" err="1"/>
              <a:t>survivors</a:t>
            </a:r>
            <a:r>
              <a:rPr lang="fi-FI" dirty="0"/>
              <a:t>’ </a:t>
            </a:r>
            <a:r>
              <a:rPr lang="fi-FI" dirty="0" err="1"/>
              <a:t>pension</a:t>
            </a:r>
            <a:r>
              <a:rPr lang="fi-FI" dirty="0"/>
              <a:t> </a:t>
            </a:r>
            <a:r>
              <a:rPr lang="fi-FI" dirty="0" err="1"/>
              <a:t>components</a:t>
            </a:r>
            <a:r>
              <a:rPr lang="fi-FI" dirty="0"/>
              <a:t>.</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a:t>
            </a:r>
            <a:r>
              <a:rPr lang="fi-FI" err="1"/>
              <a:t>earnings-related</a:t>
            </a:r>
            <a:r>
              <a:rPr lang="fi-FI"/>
              <a:t> pension, </a:t>
            </a:r>
            <a:r>
              <a:rPr lang="fi-FI" err="1"/>
              <a:t>national</a:t>
            </a:r>
            <a:r>
              <a:rPr lang="fi-FI"/>
              <a:t> pension, </a:t>
            </a:r>
            <a:r>
              <a:rPr lang="fi-FI" dirty="0" err="1"/>
              <a:t>guarantee</a:t>
            </a:r>
            <a:r>
              <a:rPr lang="fi-FI" dirty="0"/>
              <a:t> </a:t>
            </a:r>
            <a:r>
              <a:rPr lang="fi-FI" dirty="0" err="1"/>
              <a:t>pension</a:t>
            </a:r>
            <a:r>
              <a:rPr lang="fi-FI" dirty="0"/>
              <a:t> and </a:t>
            </a:r>
            <a:r>
              <a:rPr lang="fi-FI" dirty="0" err="1"/>
              <a:t>special</a:t>
            </a:r>
            <a:r>
              <a:rPr lang="fi-FI" dirty="0"/>
              <a:t> </a:t>
            </a:r>
            <a:r>
              <a:rPr lang="fi-FI" dirty="0" err="1"/>
              <a:t>protection</a:t>
            </a:r>
            <a:r>
              <a:rPr lang="fi-FI" dirty="0"/>
              <a:t> </a:t>
            </a:r>
            <a:r>
              <a:rPr lang="fi-FI" dirty="0" err="1"/>
              <a:t>pensions</a:t>
            </a:r>
            <a:r>
              <a:rPr lang="fi-FI" dirty="0"/>
              <a:t> </a:t>
            </a:r>
            <a:r>
              <a:rPr lang="fi-FI" dirty="0" err="1"/>
              <a:t>components</a:t>
            </a:r>
            <a:r>
              <a:rPr lang="fi-FI" dirty="0"/>
              <a:t>. </a:t>
            </a:r>
          </a:p>
          <a:p>
            <a:endParaRPr lang="fi-FI" dirty="0">
              <a:solidFill>
                <a:srgbClr val="000000"/>
              </a:solidFill>
            </a:endParaRPr>
          </a:p>
          <a:p>
            <a:pPr>
              <a:lnSpc>
                <a:spcPct val="20000"/>
              </a:lnSpc>
            </a:pPr>
            <a:endParaRPr lang="fi-FI" dirty="0">
              <a:solidFill>
                <a:srgbClr val="000000"/>
              </a:solidFill>
            </a:endParaRPr>
          </a:p>
          <a:p>
            <a:r>
              <a:rPr lang="fi-FI" dirty="0">
                <a:solidFill>
                  <a:srgbClr val="000000"/>
                </a:solidFill>
              </a:rPr>
              <a:t>The </a:t>
            </a:r>
            <a:r>
              <a:rPr lang="fi-FI" dirty="0" err="1">
                <a:solidFill>
                  <a:srgbClr val="000000"/>
                </a:solidFill>
              </a:rPr>
              <a:t>total</a:t>
            </a:r>
            <a:r>
              <a:rPr lang="fi-FI" dirty="0">
                <a:solidFill>
                  <a:srgbClr val="000000"/>
                </a:solidFill>
              </a:rPr>
              <a:t> </a:t>
            </a:r>
            <a:r>
              <a:rPr lang="fi-FI" dirty="0" err="1">
                <a:solidFill>
                  <a:srgbClr val="000000"/>
                </a:solidFill>
              </a:rPr>
              <a:t>pension</a:t>
            </a:r>
            <a:r>
              <a:rPr lang="fi-FI" dirty="0">
                <a:solidFill>
                  <a:srgbClr val="000000"/>
                </a:solidFill>
              </a:rPr>
              <a:t> is a </a:t>
            </a:r>
            <a:r>
              <a:rPr lang="fi-FI" dirty="0" err="1">
                <a:solidFill>
                  <a:srgbClr val="000000"/>
                </a:solidFill>
              </a:rPr>
              <a:t>gross</a:t>
            </a:r>
            <a:r>
              <a:rPr lang="fi-FI" dirty="0">
                <a:solidFill>
                  <a:srgbClr val="000000"/>
                </a:solidFill>
              </a:rPr>
              <a:t> </a:t>
            </a:r>
            <a:r>
              <a:rPr lang="fi-FI" dirty="0" err="1">
                <a:solidFill>
                  <a:srgbClr val="000000"/>
                </a:solidFill>
              </a:rPr>
              <a:t>pension</a:t>
            </a:r>
            <a:r>
              <a:rPr lang="fi-FI" dirty="0">
                <a:solidFill>
                  <a:srgbClr val="000000"/>
                </a:solidFill>
              </a:rPr>
              <a:t>.</a:t>
            </a:r>
          </a:p>
          <a:p>
            <a:endParaRPr lang="fi-FI" dirty="0">
              <a:solidFill>
                <a:srgbClr val="000000"/>
              </a:solidFill>
            </a:endParaRPr>
          </a:p>
          <a:p>
            <a:r>
              <a:rPr lang="en-US" dirty="0"/>
              <a:t>Statistical database</a:t>
            </a:r>
          </a:p>
          <a:p>
            <a:r>
              <a:rPr lang="fi-FI" dirty="0">
                <a:hlinkClick r:id="rId3"/>
              </a:rPr>
              <a:t>https://tilastot.etk.fi/pxweb/en/ETK/ETK__110kaikki_elakkeensaajat__20elakkeensaajien_elake/elsael_1k01_laji.px</a:t>
            </a:r>
            <a:endParaRPr lang="fi-FI" dirty="0"/>
          </a:p>
          <a:p>
            <a:endParaRPr lang="fi-FI" dirty="0"/>
          </a:p>
          <a:p>
            <a:r>
              <a:rPr lang="fi-FI" dirty="0"/>
              <a:t>Statistical Yearbook of </a:t>
            </a:r>
            <a:r>
              <a:rPr lang="fi-FI" dirty="0" err="1"/>
              <a:t>Pensioners</a:t>
            </a:r>
            <a:r>
              <a:rPr lang="fi-FI" dirty="0"/>
              <a:t> in Finland</a:t>
            </a:r>
            <a:endParaRPr lang="en-US" dirty="0"/>
          </a:p>
          <a:p>
            <a:r>
              <a:rPr lang="en-US" dirty="0">
                <a:hlinkClick r:id="rId4"/>
              </a:rPr>
              <a:t>https://www.etk.fi/en/statistics-2/statistics/pension-recipients/all-pension-recipients/</a:t>
            </a:r>
            <a:endParaRPr lang="en-US" dirty="0"/>
          </a:p>
          <a:p>
            <a:endParaRPr lang="en-US" dirty="0"/>
          </a:p>
          <a:p>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18</a:t>
            </a:fld>
            <a:endParaRPr lang="fi-FI"/>
          </a:p>
        </p:txBody>
      </p:sp>
    </p:spTree>
    <p:extLst>
      <p:ext uri="{BB962C8B-B14F-4D97-AF65-F5344CB8AC3E}">
        <p14:creationId xmlns:p14="http://schemas.microsoft.com/office/powerpoint/2010/main" val="334302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4225969"/>
          </a:xfrm>
        </p:spPr>
        <p:txBody>
          <a:bodyPr/>
          <a:lstStyle/>
          <a:p>
            <a:r>
              <a:rPr lang="fi-FI" dirty="0"/>
              <a:t>Pension </a:t>
            </a:r>
            <a:r>
              <a:rPr lang="fi-FI" dirty="0" err="1"/>
              <a:t>recipients</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receive</a:t>
            </a:r>
            <a:r>
              <a:rPr lang="fi-FI" dirty="0"/>
              <a:t> an </a:t>
            </a:r>
            <a:r>
              <a:rPr lang="fi-FI" dirty="0" err="1"/>
              <a:t>old-age</a:t>
            </a:r>
            <a:r>
              <a:rPr lang="fi-FI" dirty="0"/>
              <a:t>, </a:t>
            </a:r>
            <a:r>
              <a:rPr lang="fi-FI" dirty="0" err="1"/>
              <a:t>disability</a:t>
            </a:r>
            <a:r>
              <a:rPr lang="fi-FI" dirty="0"/>
              <a:t> </a:t>
            </a:r>
            <a:r>
              <a:rPr lang="fi-FI" dirty="0" err="1"/>
              <a:t>or</a:t>
            </a:r>
            <a:r>
              <a:rPr lang="fi-FI" dirty="0"/>
              <a:t> a </a:t>
            </a:r>
            <a:r>
              <a:rPr lang="fi-FI" dirty="0" err="1"/>
              <a:t>special</a:t>
            </a:r>
            <a:r>
              <a:rPr lang="fi-FI" dirty="0"/>
              <a:t> </a:t>
            </a:r>
            <a:r>
              <a:rPr lang="fi-FI" dirty="0" err="1"/>
              <a:t>pension</a:t>
            </a:r>
            <a:r>
              <a:rPr lang="fi-FI" dirty="0"/>
              <a:t> for </a:t>
            </a:r>
            <a:r>
              <a:rPr lang="fi-FI" dirty="0" err="1"/>
              <a:t>farmers</a:t>
            </a:r>
            <a:r>
              <a:rPr lang="fi-FI" dirty="0"/>
              <a:t> </a:t>
            </a:r>
            <a:r>
              <a:rPr lang="fi-FI" dirty="0" err="1"/>
              <a:t>from</a:t>
            </a:r>
            <a:r>
              <a:rPr lang="fi-FI" dirty="0"/>
              <a:t> </a:t>
            </a:r>
            <a:r>
              <a:rPr lang="fi-FI" b="1" dirty="0"/>
              <a:t>the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 </a:t>
            </a:r>
            <a:r>
              <a:rPr lang="fi-FI" dirty="0" err="1"/>
              <a:t>Individuals</a:t>
            </a:r>
            <a:r>
              <a:rPr lang="fi-FI" dirty="0"/>
              <a:t> </a:t>
            </a:r>
            <a:r>
              <a:rPr lang="fi-FI" dirty="0" err="1"/>
              <a:t>who</a:t>
            </a:r>
            <a:r>
              <a:rPr lang="fi-FI" dirty="0"/>
              <a:t> </a:t>
            </a:r>
            <a:r>
              <a:rPr lang="fi-FI" dirty="0" err="1"/>
              <a:t>get</a:t>
            </a:r>
            <a:r>
              <a:rPr lang="fi-FI" dirty="0"/>
              <a:t> a </a:t>
            </a:r>
            <a:r>
              <a:rPr lang="fi-FI" dirty="0" err="1"/>
              <a:t>partial</a:t>
            </a:r>
            <a:r>
              <a:rPr lang="fi-FI" dirty="0"/>
              <a:t> </a:t>
            </a:r>
            <a:r>
              <a:rPr lang="fi-FI" dirty="0" err="1"/>
              <a:t>old-age</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included</a:t>
            </a:r>
            <a:r>
              <a:rPr lang="fi-FI" dirty="0"/>
              <a:t> in </a:t>
            </a:r>
            <a:r>
              <a:rPr lang="fi-FI" dirty="0" err="1"/>
              <a:t>the</a:t>
            </a:r>
            <a:r>
              <a:rPr lang="fi-FI" dirty="0"/>
              <a:t> </a:t>
            </a:r>
            <a:r>
              <a:rPr lang="fi-FI" dirty="0" err="1"/>
              <a:t>figures</a:t>
            </a:r>
            <a:r>
              <a:rPr lang="fi-FI" dirty="0"/>
              <a:t>. </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the </a:t>
            </a:r>
            <a:r>
              <a:rPr lang="fi-FI" dirty="0" err="1"/>
              <a:t>pension</a:t>
            </a:r>
            <a:r>
              <a:rPr lang="fi-FI" dirty="0"/>
              <a:t> in </a:t>
            </a:r>
            <a:r>
              <a:rPr lang="fi-FI" dirty="0" err="1"/>
              <a:t>one’s</a:t>
            </a:r>
            <a:r>
              <a:rPr lang="fi-FI" dirty="0"/>
              <a:t> </a:t>
            </a:r>
            <a:r>
              <a:rPr lang="fi-FI" dirty="0" err="1"/>
              <a:t>own</a:t>
            </a:r>
            <a:r>
              <a:rPr lang="fi-FI" dirty="0"/>
              <a:t> </a:t>
            </a:r>
            <a:r>
              <a:rPr lang="fi-FI" dirty="0" err="1"/>
              <a:t>right</a:t>
            </a:r>
            <a:r>
              <a:rPr lang="fi-FI" dirty="0"/>
              <a:t> and </a:t>
            </a:r>
            <a:r>
              <a:rPr lang="fi-FI" dirty="0" err="1"/>
              <a:t>survivors</a:t>
            </a:r>
            <a:r>
              <a:rPr lang="fi-FI" dirty="0"/>
              <a:t>’ </a:t>
            </a:r>
            <a:r>
              <a:rPr lang="fi-FI" dirty="0" err="1"/>
              <a:t>pension</a:t>
            </a:r>
            <a:r>
              <a:rPr lang="fi-FI" dirty="0"/>
              <a:t> </a:t>
            </a:r>
            <a:r>
              <a:rPr lang="fi-FI" dirty="0" err="1"/>
              <a:t>components</a:t>
            </a:r>
            <a:r>
              <a:rPr lang="fi-FI" dirty="0"/>
              <a:t>.</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a:t>
            </a:r>
            <a:r>
              <a:rPr lang="fi-FI" dirty="0" err="1"/>
              <a:t>earnings-related</a:t>
            </a:r>
            <a:r>
              <a:rPr lang="fi-FI" dirty="0"/>
              <a:t> </a:t>
            </a:r>
            <a:r>
              <a:rPr lang="fi-FI" dirty="0" err="1"/>
              <a:t>pension</a:t>
            </a:r>
            <a:r>
              <a:rPr lang="fi-FI" dirty="0"/>
              <a:t>, </a:t>
            </a:r>
            <a:r>
              <a:rPr lang="fi-FI" dirty="0" err="1"/>
              <a:t>national</a:t>
            </a:r>
            <a:r>
              <a:rPr lang="fi-FI" dirty="0"/>
              <a:t> </a:t>
            </a:r>
            <a:r>
              <a:rPr lang="fi-FI" dirty="0" err="1"/>
              <a:t>pension</a:t>
            </a:r>
            <a:r>
              <a:rPr lang="fi-FI" dirty="0"/>
              <a:t>, </a:t>
            </a:r>
            <a:r>
              <a:rPr lang="fi-FI" dirty="0" err="1"/>
              <a:t>guarantee</a:t>
            </a:r>
            <a:r>
              <a:rPr lang="fi-FI" dirty="0"/>
              <a:t> </a:t>
            </a:r>
            <a:r>
              <a:rPr lang="fi-FI" dirty="0" err="1"/>
              <a:t>pension</a:t>
            </a:r>
            <a:r>
              <a:rPr lang="fi-FI" dirty="0"/>
              <a:t> and </a:t>
            </a:r>
            <a:r>
              <a:rPr lang="fi-FI" dirty="0" err="1"/>
              <a:t>special</a:t>
            </a:r>
            <a:r>
              <a:rPr lang="fi-FI" dirty="0"/>
              <a:t> </a:t>
            </a:r>
            <a:r>
              <a:rPr lang="fi-FI" dirty="0" err="1"/>
              <a:t>protection</a:t>
            </a:r>
            <a:r>
              <a:rPr lang="fi-FI" dirty="0"/>
              <a:t> </a:t>
            </a:r>
            <a:r>
              <a:rPr lang="fi-FI" dirty="0" err="1"/>
              <a:t>pensions</a:t>
            </a:r>
            <a:r>
              <a:rPr lang="fi-FI" dirty="0"/>
              <a:t> </a:t>
            </a:r>
            <a:r>
              <a:rPr lang="fi-FI" dirty="0" err="1"/>
              <a:t>components</a:t>
            </a:r>
            <a:r>
              <a:rPr lang="fi-FI" dirty="0"/>
              <a:t> (</a:t>
            </a:r>
            <a:r>
              <a:rPr lang="fi-FI" dirty="0" err="1"/>
              <a:t>Occupational</a:t>
            </a:r>
            <a:r>
              <a:rPr lang="fi-FI" dirty="0"/>
              <a:t> </a:t>
            </a:r>
            <a:r>
              <a:rPr lang="fi-FI" dirty="0" err="1"/>
              <a:t>Accidents</a:t>
            </a:r>
            <a:r>
              <a:rPr lang="fi-FI" dirty="0"/>
              <a:t>, </a:t>
            </a:r>
            <a:r>
              <a:rPr lang="fi-FI" dirty="0" err="1"/>
              <a:t>Injuries</a:t>
            </a:r>
            <a:r>
              <a:rPr lang="fi-FI" dirty="0"/>
              <a:t> and </a:t>
            </a:r>
            <a:r>
              <a:rPr lang="fi-FI" dirty="0" err="1"/>
              <a:t>Diseases</a:t>
            </a:r>
            <a:r>
              <a:rPr lang="fi-FI" dirty="0"/>
              <a:t> Act, Motor </a:t>
            </a:r>
            <a:r>
              <a:rPr lang="fi-FI" dirty="0" err="1"/>
              <a:t>Liability</a:t>
            </a:r>
            <a:r>
              <a:rPr lang="fi-FI" dirty="0"/>
              <a:t> Insurance Act, Act on </a:t>
            </a:r>
            <a:r>
              <a:rPr lang="fi-FI" dirty="0" err="1"/>
              <a:t>Compensation</a:t>
            </a:r>
            <a:r>
              <a:rPr lang="fi-FI" dirty="0"/>
              <a:t> for </a:t>
            </a:r>
            <a:r>
              <a:rPr lang="fi-FI" dirty="0" err="1"/>
              <a:t>Military</a:t>
            </a:r>
            <a:r>
              <a:rPr lang="fi-FI" dirty="0"/>
              <a:t> </a:t>
            </a:r>
            <a:r>
              <a:rPr lang="fi-FI" dirty="0" err="1"/>
              <a:t>Accidents</a:t>
            </a:r>
            <a:r>
              <a:rPr lang="fi-FI" dirty="0"/>
              <a:t> and Service-</a:t>
            </a:r>
            <a:r>
              <a:rPr lang="fi-FI" dirty="0" err="1"/>
              <a:t>Related</a:t>
            </a:r>
            <a:r>
              <a:rPr lang="fi-FI" dirty="0"/>
              <a:t> </a:t>
            </a:r>
            <a:r>
              <a:rPr lang="fi-FI" dirty="0" err="1"/>
              <a:t>Illnesses</a:t>
            </a:r>
            <a:r>
              <a:rPr lang="fi-FI" dirty="0"/>
              <a:t>, Act on </a:t>
            </a:r>
            <a:r>
              <a:rPr lang="fi-FI" dirty="0" err="1"/>
              <a:t>Compensation</a:t>
            </a:r>
            <a:r>
              <a:rPr lang="fi-FI" dirty="0"/>
              <a:t> for </a:t>
            </a:r>
            <a:r>
              <a:rPr lang="fi-FI" dirty="0" err="1"/>
              <a:t>Accidents</a:t>
            </a:r>
            <a:r>
              <a:rPr lang="fi-FI" dirty="0"/>
              <a:t> and Service-</a:t>
            </a:r>
            <a:r>
              <a:rPr lang="fi-FI" dirty="0" err="1"/>
              <a:t>Related</a:t>
            </a:r>
            <a:r>
              <a:rPr lang="fi-FI" dirty="0"/>
              <a:t> </a:t>
            </a:r>
            <a:r>
              <a:rPr lang="fi-FI" dirty="0" err="1"/>
              <a:t>Illnesses</a:t>
            </a:r>
            <a:r>
              <a:rPr lang="fi-FI" dirty="0"/>
              <a:t> in </a:t>
            </a:r>
            <a:r>
              <a:rPr lang="fi-FI" dirty="0" err="1"/>
              <a:t>Crisis</a:t>
            </a:r>
            <a:r>
              <a:rPr lang="fi-FI" dirty="0"/>
              <a:t> Management </a:t>
            </a:r>
            <a:r>
              <a:rPr lang="fi-FI" dirty="0" err="1"/>
              <a:t>Duties</a:t>
            </a:r>
            <a:r>
              <a:rPr lang="fi-FI" dirty="0"/>
              <a:t> and </a:t>
            </a:r>
            <a:r>
              <a:rPr lang="fi-FI" dirty="0" err="1">
                <a:solidFill>
                  <a:srgbClr val="000000"/>
                </a:solidFill>
              </a:rPr>
              <a:t>the</a:t>
            </a:r>
            <a:r>
              <a:rPr lang="fi-FI" dirty="0">
                <a:solidFill>
                  <a:srgbClr val="000000"/>
                </a:solidFill>
              </a:rPr>
              <a:t> </a:t>
            </a:r>
            <a:r>
              <a:rPr lang="fi-FI" dirty="0" err="1">
                <a:solidFill>
                  <a:srgbClr val="000000"/>
                </a:solidFill>
              </a:rPr>
              <a:t>Compensation</a:t>
            </a:r>
            <a:r>
              <a:rPr lang="fi-FI" dirty="0">
                <a:solidFill>
                  <a:srgbClr val="000000"/>
                </a:solidFill>
              </a:rPr>
              <a:t> for </a:t>
            </a:r>
            <a:r>
              <a:rPr lang="fi-FI" dirty="0" err="1">
                <a:solidFill>
                  <a:srgbClr val="000000"/>
                </a:solidFill>
              </a:rPr>
              <a:t>Military</a:t>
            </a:r>
            <a:r>
              <a:rPr lang="fi-FI" dirty="0">
                <a:solidFill>
                  <a:srgbClr val="000000"/>
                </a:solidFill>
              </a:rPr>
              <a:t> </a:t>
            </a:r>
            <a:r>
              <a:rPr lang="fi-FI" dirty="0" err="1">
                <a:solidFill>
                  <a:srgbClr val="000000"/>
                </a:solidFill>
              </a:rPr>
              <a:t>Injuries</a:t>
            </a:r>
            <a:r>
              <a:rPr lang="fi-FI" dirty="0">
                <a:solidFill>
                  <a:srgbClr val="000000"/>
                </a:solidFill>
              </a:rPr>
              <a:t> Act).</a:t>
            </a:r>
            <a:endParaRPr lang="fi-FI" dirty="0"/>
          </a:p>
          <a:p>
            <a:endParaRPr lang="fi-FI" dirty="0"/>
          </a:p>
          <a:p>
            <a:r>
              <a:rPr lang="fi-FI" dirty="0">
                <a:solidFill>
                  <a:srgbClr val="000000"/>
                </a:solidFill>
              </a:rPr>
              <a:t>The </a:t>
            </a:r>
            <a:r>
              <a:rPr lang="fi-FI" dirty="0" err="1">
                <a:solidFill>
                  <a:srgbClr val="000000"/>
                </a:solidFill>
              </a:rPr>
              <a:t>total</a:t>
            </a:r>
            <a:r>
              <a:rPr lang="fi-FI" dirty="0">
                <a:solidFill>
                  <a:srgbClr val="000000"/>
                </a:solidFill>
              </a:rPr>
              <a:t> </a:t>
            </a:r>
            <a:r>
              <a:rPr lang="fi-FI" dirty="0" err="1">
                <a:solidFill>
                  <a:srgbClr val="000000"/>
                </a:solidFill>
              </a:rPr>
              <a:t>pension</a:t>
            </a:r>
            <a:r>
              <a:rPr lang="fi-FI" dirty="0">
                <a:solidFill>
                  <a:srgbClr val="000000"/>
                </a:solidFill>
              </a:rPr>
              <a:t> is a </a:t>
            </a:r>
            <a:r>
              <a:rPr lang="fi-FI" dirty="0" err="1">
                <a:solidFill>
                  <a:srgbClr val="000000"/>
                </a:solidFill>
              </a:rPr>
              <a:t>gross</a:t>
            </a:r>
            <a:r>
              <a:rPr lang="fi-FI" dirty="0">
                <a:solidFill>
                  <a:srgbClr val="000000"/>
                </a:solidFill>
              </a:rPr>
              <a:t> </a:t>
            </a:r>
            <a:r>
              <a:rPr lang="fi-FI" dirty="0" err="1">
                <a:solidFill>
                  <a:srgbClr val="000000"/>
                </a:solidFill>
              </a:rPr>
              <a:t>pension</a:t>
            </a:r>
            <a:r>
              <a:rPr lang="fi-FI" dirty="0">
                <a:solidFill>
                  <a:srgbClr val="000000"/>
                </a:solidFill>
              </a:rPr>
              <a:t>.</a:t>
            </a:r>
          </a:p>
          <a:p>
            <a:endParaRPr lang="fi-FI" dirty="0"/>
          </a:p>
          <a:p>
            <a:r>
              <a:rPr lang="fi-FI" dirty="0"/>
              <a:t>Statistical Yearbook of </a:t>
            </a:r>
            <a:r>
              <a:rPr lang="fi-FI" dirty="0" err="1"/>
              <a:t>Pensioners</a:t>
            </a:r>
            <a:r>
              <a:rPr lang="fi-FI" dirty="0"/>
              <a:t> in Finland</a:t>
            </a:r>
            <a:endParaRPr lang="en-US" dirty="0"/>
          </a:p>
          <a:p>
            <a:r>
              <a:rPr lang="fi-FI" dirty="0">
                <a:solidFill>
                  <a:srgbClr val="000000"/>
                </a:solidFill>
                <a:hlinkClick r:id="rId3"/>
              </a:rPr>
              <a:t>https://www.etk.fi/en/statistics-2/statistics/pension-recipients/all-pension-recipients/</a:t>
            </a:r>
            <a:endParaRPr lang="fi-FI" dirty="0">
              <a:solidFill>
                <a:srgbClr val="000000"/>
              </a:solidFill>
            </a:endParaRPr>
          </a:p>
          <a:p>
            <a:endParaRPr lang="fi-FI" dirty="0">
              <a:solidFill>
                <a:srgbClr val="000000"/>
              </a:solidFill>
            </a:endParaRP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19</a:t>
            </a:fld>
            <a:endParaRPr lang="fi-FI"/>
          </a:p>
        </p:txBody>
      </p:sp>
    </p:spTree>
    <p:extLst>
      <p:ext uri="{BB962C8B-B14F-4D97-AF65-F5344CB8AC3E}">
        <p14:creationId xmlns:p14="http://schemas.microsoft.com/office/powerpoint/2010/main" val="401630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Pension </a:t>
            </a:r>
            <a:r>
              <a:rPr lang="fi-FI" dirty="0" err="1"/>
              <a:t>recipients</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receive</a:t>
            </a:r>
            <a:r>
              <a:rPr lang="fi-FI" dirty="0"/>
              <a:t> an </a:t>
            </a:r>
            <a:r>
              <a:rPr lang="fi-FI" dirty="0" err="1"/>
              <a:t>old-age</a:t>
            </a:r>
            <a:r>
              <a:rPr lang="fi-FI" dirty="0"/>
              <a:t> </a:t>
            </a:r>
            <a:r>
              <a:rPr lang="fi-FI" dirty="0" err="1"/>
              <a:t>or</a:t>
            </a:r>
            <a:r>
              <a:rPr lang="fi-FI" dirty="0"/>
              <a:t> </a:t>
            </a:r>
            <a:r>
              <a:rPr lang="fi-FI" dirty="0" err="1"/>
              <a:t>disability</a:t>
            </a:r>
            <a:r>
              <a:rPr lang="fi-FI" dirty="0"/>
              <a:t> </a:t>
            </a:r>
            <a:r>
              <a:rPr lang="fi-FI" dirty="0" err="1"/>
              <a:t>pension</a:t>
            </a:r>
            <a:r>
              <a:rPr lang="fi-FI" dirty="0"/>
              <a:t> </a:t>
            </a:r>
            <a:r>
              <a:rPr lang="fi-FI" dirty="0" err="1"/>
              <a:t>from</a:t>
            </a:r>
            <a:r>
              <a:rPr lang="fi-FI" b="1" dirty="0"/>
              <a:t> </a:t>
            </a:r>
            <a:r>
              <a:rPr lang="fi-FI" b="1" dirty="0" err="1"/>
              <a:t>the</a:t>
            </a:r>
            <a:r>
              <a:rPr lang="fi-FI" b="1" dirty="0"/>
              <a:t> </a:t>
            </a:r>
            <a:r>
              <a:rPr lang="fi-FI" b="1" dirty="0" err="1"/>
              <a:t>statutory</a:t>
            </a:r>
            <a:r>
              <a:rPr lang="fi-FI" b="1" dirty="0"/>
              <a:t>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the </a:t>
            </a:r>
            <a:r>
              <a:rPr lang="fi-FI" dirty="0" err="1"/>
              <a:t>pension</a:t>
            </a:r>
            <a:r>
              <a:rPr lang="fi-FI" dirty="0"/>
              <a:t> in </a:t>
            </a:r>
            <a:r>
              <a:rPr lang="fi-FI" dirty="0" err="1"/>
              <a:t>one’s</a:t>
            </a:r>
            <a:r>
              <a:rPr lang="fi-FI" dirty="0"/>
              <a:t> </a:t>
            </a:r>
            <a:r>
              <a:rPr lang="fi-FI" dirty="0" err="1"/>
              <a:t>own</a:t>
            </a:r>
            <a:r>
              <a:rPr lang="fi-FI" dirty="0"/>
              <a:t> </a:t>
            </a:r>
            <a:r>
              <a:rPr lang="fi-FI" dirty="0" err="1"/>
              <a:t>right</a:t>
            </a:r>
            <a:r>
              <a:rPr lang="fi-FI" dirty="0"/>
              <a:t> and </a:t>
            </a:r>
            <a:r>
              <a:rPr lang="fi-FI" dirty="0" err="1"/>
              <a:t>survivors</a:t>
            </a:r>
            <a:r>
              <a:rPr lang="fi-FI" dirty="0"/>
              <a:t>’ </a:t>
            </a:r>
            <a:r>
              <a:rPr lang="fi-FI" dirty="0" err="1"/>
              <a:t>pension</a:t>
            </a:r>
            <a:r>
              <a:rPr lang="fi-FI" dirty="0"/>
              <a:t> </a:t>
            </a:r>
            <a:r>
              <a:rPr lang="fi-FI" dirty="0" err="1"/>
              <a:t>components</a:t>
            </a:r>
            <a:r>
              <a:rPr lang="fi-FI" dirty="0"/>
              <a:t>.</a:t>
            </a:r>
          </a:p>
          <a:p>
            <a:endParaRPr lang="fi-FI" dirty="0"/>
          </a:p>
          <a:p>
            <a:r>
              <a:rPr lang="fi-FI" dirty="0" err="1"/>
              <a:t>The</a:t>
            </a:r>
            <a:r>
              <a:rPr lang="fi-FI" dirty="0"/>
              <a:t> </a:t>
            </a:r>
            <a:r>
              <a:rPr lang="fi-FI" dirty="0" err="1"/>
              <a:t>total</a:t>
            </a:r>
            <a:r>
              <a:rPr lang="fi-FI" dirty="0"/>
              <a:t> </a:t>
            </a:r>
            <a:r>
              <a:rPr lang="fi-FI" dirty="0" err="1"/>
              <a:t>pension</a:t>
            </a:r>
            <a:r>
              <a:rPr lang="fi-FI" dirty="0"/>
              <a:t> </a:t>
            </a:r>
            <a:r>
              <a:rPr lang="fi-FI" dirty="0" err="1"/>
              <a:t>includes</a:t>
            </a:r>
            <a:r>
              <a:rPr lang="fi-FI" dirty="0"/>
              <a:t> </a:t>
            </a:r>
            <a:r>
              <a:rPr lang="fi-FI" dirty="0" err="1"/>
              <a:t>earnings-related</a:t>
            </a:r>
            <a:r>
              <a:rPr lang="fi-FI" dirty="0"/>
              <a:t> </a:t>
            </a:r>
            <a:r>
              <a:rPr lang="fi-FI" dirty="0" err="1"/>
              <a:t>pension</a:t>
            </a:r>
            <a:r>
              <a:rPr lang="fi-FI" dirty="0"/>
              <a:t>, </a:t>
            </a:r>
            <a:r>
              <a:rPr lang="fi-FI" dirty="0" err="1"/>
              <a:t>national</a:t>
            </a:r>
            <a:r>
              <a:rPr lang="fi-FI" dirty="0"/>
              <a:t> </a:t>
            </a:r>
            <a:r>
              <a:rPr lang="fi-FI" dirty="0" err="1"/>
              <a:t>pension</a:t>
            </a:r>
            <a:r>
              <a:rPr lang="fi-FI" dirty="0"/>
              <a:t>, </a:t>
            </a:r>
            <a:r>
              <a:rPr lang="fi-FI" dirty="0" err="1"/>
              <a:t>guarantee</a:t>
            </a:r>
            <a:r>
              <a:rPr lang="fi-FI" dirty="0"/>
              <a:t> </a:t>
            </a:r>
            <a:r>
              <a:rPr lang="fi-FI" dirty="0" err="1"/>
              <a:t>pension</a:t>
            </a:r>
            <a:r>
              <a:rPr lang="fi-FI" dirty="0"/>
              <a:t> and </a:t>
            </a:r>
            <a:r>
              <a:rPr lang="fi-FI" dirty="0" err="1"/>
              <a:t>special</a:t>
            </a:r>
            <a:r>
              <a:rPr lang="fi-FI" dirty="0"/>
              <a:t> </a:t>
            </a:r>
            <a:r>
              <a:rPr lang="fi-FI" dirty="0" err="1"/>
              <a:t>protection</a:t>
            </a:r>
            <a:r>
              <a:rPr lang="fi-FI" dirty="0"/>
              <a:t> </a:t>
            </a:r>
            <a:r>
              <a:rPr lang="fi-FI" dirty="0" err="1"/>
              <a:t>pensions</a:t>
            </a:r>
            <a:r>
              <a:rPr lang="fi-FI" dirty="0"/>
              <a:t> </a:t>
            </a:r>
            <a:r>
              <a:rPr lang="fi-FI" dirty="0" err="1"/>
              <a:t>components</a:t>
            </a:r>
            <a:r>
              <a:rPr lang="fi-FI" dirty="0"/>
              <a:t> (</a:t>
            </a:r>
            <a:r>
              <a:rPr lang="fi-FI" dirty="0" err="1"/>
              <a:t>Occupational</a:t>
            </a:r>
            <a:r>
              <a:rPr lang="fi-FI" dirty="0"/>
              <a:t> </a:t>
            </a:r>
            <a:r>
              <a:rPr lang="fi-FI" dirty="0" err="1"/>
              <a:t>Accidents</a:t>
            </a:r>
            <a:r>
              <a:rPr lang="fi-FI" dirty="0"/>
              <a:t>, </a:t>
            </a:r>
            <a:r>
              <a:rPr lang="fi-FI" dirty="0" err="1"/>
              <a:t>Injuries</a:t>
            </a:r>
            <a:r>
              <a:rPr lang="fi-FI" dirty="0"/>
              <a:t> and </a:t>
            </a:r>
            <a:r>
              <a:rPr lang="fi-FI" dirty="0" err="1"/>
              <a:t>Diseases</a:t>
            </a:r>
            <a:r>
              <a:rPr lang="fi-FI" dirty="0"/>
              <a:t> Act, Motor </a:t>
            </a:r>
            <a:r>
              <a:rPr lang="fi-FI" dirty="0" err="1"/>
              <a:t>Liability</a:t>
            </a:r>
            <a:r>
              <a:rPr lang="fi-FI" dirty="0"/>
              <a:t> Insurance Act, Act on </a:t>
            </a:r>
            <a:r>
              <a:rPr lang="fi-FI" dirty="0" err="1"/>
              <a:t>Compensation</a:t>
            </a:r>
            <a:r>
              <a:rPr lang="fi-FI" dirty="0"/>
              <a:t> for </a:t>
            </a:r>
            <a:r>
              <a:rPr lang="fi-FI" dirty="0" err="1"/>
              <a:t>Military</a:t>
            </a:r>
            <a:r>
              <a:rPr lang="fi-FI" dirty="0"/>
              <a:t> </a:t>
            </a:r>
            <a:r>
              <a:rPr lang="fi-FI" dirty="0" err="1"/>
              <a:t>Accidents</a:t>
            </a:r>
            <a:r>
              <a:rPr lang="fi-FI" dirty="0"/>
              <a:t> and Service-</a:t>
            </a:r>
            <a:r>
              <a:rPr lang="fi-FI" dirty="0" err="1"/>
              <a:t>Related</a:t>
            </a:r>
            <a:r>
              <a:rPr lang="fi-FI" dirty="0"/>
              <a:t> </a:t>
            </a:r>
            <a:r>
              <a:rPr lang="fi-FI" dirty="0" err="1"/>
              <a:t>Illnesses</a:t>
            </a:r>
            <a:r>
              <a:rPr lang="fi-FI" dirty="0"/>
              <a:t>, Act on </a:t>
            </a:r>
            <a:r>
              <a:rPr lang="fi-FI" dirty="0" err="1"/>
              <a:t>Compensation</a:t>
            </a:r>
            <a:r>
              <a:rPr lang="fi-FI" dirty="0"/>
              <a:t> for </a:t>
            </a:r>
            <a:r>
              <a:rPr lang="fi-FI" dirty="0" err="1"/>
              <a:t>Accidents</a:t>
            </a:r>
            <a:r>
              <a:rPr lang="fi-FI" dirty="0"/>
              <a:t> and Service-</a:t>
            </a:r>
            <a:r>
              <a:rPr lang="fi-FI" dirty="0" err="1"/>
              <a:t>Related</a:t>
            </a:r>
            <a:r>
              <a:rPr lang="fi-FI" dirty="0"/>
              <a:t> </a:t>
            </a:r>
            <a:r>
              <a:rPr lang="fi-FI" dirty="0" err="1"/>
              <a:t>Illnesses</a:t>
            </a:r>
            <a:r>
              <a:rPr lang="fi-FI" dirty="0"/>
              <a:t> in </a:t>
            </a:r>
            <a:r>
              <a:rPr lang="fi-FI" dirty="0" err="1"/>
              <a:t>Crisis</a:t>
            </a:r>
            <a:r>
              <a:rPr lang="fi-FI" dirty="0"/>
              <a:t> Management </a:t>
            </a:r>
            <a:r>
              <a:rPr lang="fi-FI" dirty="0" err="1"/>
              <a:t>Duties</a:t>
            </a:r>
            <a:r>
              <a:rPr lang="fi-FI" dirty="0"/>
              <a:t> and </a:t>
            </a:r>
            <a:r>
              <a:rPr lang="fi-FI" dirty="0" err="1">
                <a:solidFill>
                  <a:srgbClr val="000000"/>
                </a:solidFill>
              </a:rPr>
              <a:t>the</a:t>
            </a:r>
            <a:r>
              <a:rPr lang="fi-FI" dirty="0">
                <a:solidFill>
                  <a:srgbClr val="000000"/>
                </a:solidFill>
              </a:rPr>
              <a:t> </a:t>
            </a:r>
            <a:r>
              <a:rPr lang="fi-FI" dirty="0" err="1">
                <a:solidFill>
                  <a:srgbClr val="000000"/>
                </a:solidFill>
              </a:rPr>
              <a:t>Compensation</a:t>
            </a:r>
            <a:r>
              <a:rPr lang="fi-FI" dirty="0">
                <a:solidFill>
                  <a:srgbClr val="000000"/>
                </a:solidFill>
              </a:rPr>
              <a:t> for </a:t>
            </a:r>
            <a:r>
              <a:rPr lang="fi-FI" dirty="0" err="1">
                <a:solidFill>
                  <a:srgbClr val="000000"/>
                </a:solidFill>
              </a:rPr>
              <a:t>Military</a:t>
            </a:r>
            <a:r>
              <a:rPr lang="fi-FI" dirty="0">
                <a:solidFill>
                  <a:srgbClr val="000000"/>
                </a:solidFill>
              </a:rPr>
              <a:t> </a:t>
            </a:r>
            <a:r>
              <a:rPr lang="fi-FI" dirty="0" err="1">
                <a:solidFill>
                  <a:srgbClr val="000000"/>
                </a:solidFill>
              </a:rPr>
              <a:t>Injuries</a:t>
            </a:r>
            <a:r>
              <a:rPr lang="fi-FI" dirty="0">
                <a:solidFill>
                  <a:srgbClr val="000000"/>
                </a:solidFill>
              </a:rPr>
              <a:t> Act).</a:t>
            </a:r>
            <a:endParaRPr lang="fi-FI" dirty="0"/>
          </a:p>
          <a:p>
            <a:pPr>
              <a:lnSpc>
                <a:spcPct val="20000"/>
              </a:lnSpc>
            </a:pPr>
            <a:endParaRPr lang="fi-FI" dirty="0"/>
          </a:p>
          <a:p>
            <a:pPr>
              <a:lnSpc>
                <a:spcPct val="20000"/>
              </a:lnSpc>
              <a:defRPr/>
            </a:pPr>
            <a:endParaRPr lang="fi-FI" dirty="0"/>
          </a:p>
          <a:p>
            <a:pPr>
              <a:defRPr/>
            </a:pPr>
            <a:r>
              <a:rPr lang="fi-FI" dirty="0"/>
              <a:t>As of </a:t>
            </a:r>
            <a:r>
              <a:rPr lang="fi-FI" dirty="0" err="1"/>
              <a:t>year</a:t>
            </a:r>
            <a:r>
              <a:rPr lang="fi-FI" dirty="0"/>
              <a:t> 2008, </a:t>
            </a:r>
            <a:r>
              <a:rPr lang="fi-FI" dirty="0" err="1"/>
              <a:t>the</a:t>
            </a:r>
            <a:r>
              <a:rPr lang="fi-FI" dirty="0"/>
              <a:t> </a:t>
            </a:r>
            <a:r>
              <a:rPr lang="fi-FI" dirty="0" err="1"/>
              <a:t>total</a:t>
            </a:r>
            <a:r>
              <a:rPr lang="fi-FI" dirty="0"/>
              <a:t> </a:t>
            </a:r>
            <a:r>
              <a:rPr lang="fi-FI" dirty="0" err="1"/>
              <a:t>pension</a:t>
            </a:r>
            <a:r>
              <a:rPr lang="fi-FI" dirty="0"/>
              <a:t> no </a:t>
            </a:r>
            <a:r>
              <a:rPr lang="fi-FI" dirty="0" err="1"/>
              <a:t>longer</a:t>
            </a:r>
            <a:r>
              <a:rPr lang="fi-FI" dirty="0"/>
              <a:t> </a:t>
            </a:r>
            <a:r>
              <a:rPr lang="fi-FI" dirty="0" err="1"/>
              <a:t>includes</a:t>
            </a:r>
            <a:r>
              <a:rPr lang="fi-FI" dirty="0"/>
              <a:t> </a:t>
            </a:r>
            <a:r>
              <a:rPr lang="fi-FI" dirty="0" err="1"/>
              <a:t>pensioners</a:t>
            </a:r>
            <a:r>
              <a:rPr lang="fi-FI" dirty="0"/>
              <a:t>’ </a:t>
            </a:r>
            <a:r>
              <a:rPr lang="fi-FI" dirty="0" err="1"/>
              <a:t>housing</a:t>
            </a:r>
            <a:r>
              <a:rPr lang="fi-FI" dirty="0"/>
              <a:t> and </a:t>
            </a:r>
            <a:r>
              <a:rPr lang="fi-FI" dirty="0" err="1"/>
              <a:t>care</a:t>
            </a:r>
            <a:r>
              <a:rPr lang="fi-FI" dirty="0"/>
              <a:t> </a:t>
            </a:r>
            <a:r>
              <a:rPr lang="fi-FI" dirty="0" err="1"/>
              <a:t>allowance</a:t>
            </a:r>
            <a:r>
              <a:rPr lang="fi-FI" dirty="0"/>
              <a:t> </a:t>
            </a:r>
            <a:r>
              <a:rPr lang="fi-FI" dirty="0" err="1"/>
              <a:t>components</a:t>
            </a:r>
            <a:r>
              <a:rPr lang="fi-FI" dirty="0"/>
              <a:t>. As of 2011, </a:t>
            </a:r>
            <a:r>
              <a:rPr lang="fi-FI" dirty="0" err="1"/>
              <a:t>the</a:t>
            </a:r>
            <a:r>
              <a:rPr lang="fi-FI" dirty="0"/>
              <a:t> </a:t>
            </a:r>
            <a:r>
              <a:rPr lang="fi-FI" dirty="0" err="1"/>
              <a:t>total</a:t>
            </a:r>
            <a:r>
              <a:rPr lang="fi-FI" dirty="0"/>
              <a:t> </a:t>
            </a:r>
            <a:r>
              <a:rPr lang="fi-FI" dirty="0" err="1"/>
              <a:t>pension</a:t>
            </a:r>
            <a:r>
              <a:rPr lang="fi-FI" dirty="0"/>
              <a:t> </a:t>
            </a:r>
            <a:r>
              <a:rPr lang="fi-FI" dirty="0" err="1"/>
              <a:t>includes</a:t>
            </a:r>
            <a:r>
              <a:rPr lang="fi-FI" dirty="0"/>
              <a:t> the </a:t>
            </a:r>
            <a:r>
              <a:rPr lang="fi-FI" dirty="0" err="1"/>
              <a:t>guarantee</a:t>
            </a:r>
            <a:r>
              <a:rPr lang="fi-FI" dirty="0"/>
              <a:t> </a:t>
            </a:r>
            <a:r>
              <a:rPr lang="fi-FI" dirty="0" err="1"/>
              <a:t>pension</a:t>
            </a:r>
            <a:r>
              <a:rPr lang="fi-FI" dirty="0"/>
              <a:t> component.</a:t>
            </a:r>
          </a:p>
          <a:p>
            <a:pPr>
              <a:defRPr/>
            </a:pPr>
            <a:endParaRPr lang="fi-FI" dirty="0"/>
          </a:p>
          <a:p>
            <a:pPr>
              <a:lnSpc>
                <a:spcPct val="20000"/>
              </a:lnSpc>
            </a:pPr>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is a </a:t>
            </a:r>
            <a:r>
              <a:rPr lang="fi-FI" dirty="0" err="1"/>
              <a:t>gross</a:t>
            </a:r>
            <a:r>
              <a:rPr lang="fi-FI" dirty="0"/>
              <a:t> </a:t>
            </a:r>
            <a:r>
              <a:rPr lang="fi-FI" dirty="0" err="1"/>
              <a:t>pension</a:t>
            </a:r>
            <a:r>
              <a:rPr lang="fi-FI" dirty="0"/>
              <a:t>.</a:t>
            </a:r>
          </a:p>
          <a:p>
            <a:endParaRPr lang="fi-FI" dirty="0"/>
          </a:p>
          <a:p>
            <a:pPr>
              <a:lnSpc>
                <a:spcPct val="20000"/>
              </a:lnSpc>
            </a:pPr>
            <a:endParaRPr lang="fi-FI" dirty="0"/>
          </a:p>
          <a:p>
            <a:r>
              <a:rPr lang="fi-FI" dirty="0"/>
              <a:t>The </a:t>
            </a:r>
            <a:r>
              <a:rPr lang="fi-FI" dirty="0" err="1"/>
              <a:t>average</a:t>
            </a:r>
            <a:r>
              <a:rPr lang="fi-FI" dirty="0"/>
              <a:t> </a:t>
            </a:r>
            <a:r>
              <a:rPr lang="fi-FI" dirty="0" err="1"/>
              <a:t>earning</a:t>
            </a:r>
            <a:r>
              <a:rPr lang="fi-FI" dirty="0"/>
              <a:t> is </a:t>
            </a:r>
            <a:r>
              <a:rPr lang="fi-FI" dirty="0" err="1"/>
              <a:t>based</a:t>
            </a:r>
            <a:r>
              <a:rPr lang="fi-FI" dirty="0"/>
              <a:t> on the </a:t>
            </a:r>
            <a:r>
              <a:rPr lang="fi-FI" dirty="0" err="1"/>
              <a:t>Income</a:t>
            </a:r>
            <a:r>
              <a:rPr lang="fi-FI" dirty="0"/>
              <a:t> </a:t>
            </a:r>
            <a:r>
              <a:rPr lang="fi-FI" dirty="0" err="1"/>
              <a:t>distribution</a:t>
            </a:r>
            <a:r>
              <a:rPr lang="fi-FI" dirty="0"/>
              <a:t> </a:t>
            </a:r>
            <a:r>
              <a:rPr lang="fi-FI" dirty="0" err="1"/>
              <a:t>statistics</a:t>
            </a:r>
            <a:r>
              <a:rPr lang="fi-FI" dirty="0"/>
              <a:t> of </a:t>
            </a:r>
            <a:r>
              <a:rPr lang="fi-FI" dirty="0" err="1"/>
              <a:t>Statistics</a:t>
            </a:r>
            <a:r>
              <a:rPr lang="fi-FI" dirty="0"/>
              <a:t> Finland, </a:t>
            </a:r>
            <a:r>
              <a:rPr lang="fi-FI" dirty="0" err="1"/>
              <a:t>which</a:t>
            </a:r>
            <a:r>
              <a:rPr lang="fi-FI" dirty="0"/>
              <a:t> </a:t>
            </a:r>
            <a:r>
              <a:rPr lang="fi-FI" dirty="0" err="1"/>
              <a:t>contains</a:t>
            </a:r>
            <a:r>
              <a:rPr lang="fi-FI" dirty="0"/>
              <a:t> data on </a:t>
            </a:r>
            <a:r>
              <a:rPr lang="fi-FI" dirty="0" err="1"/>
              <a:t>average</a:t>
            </a:r>
            <a:r>
              <a:rPr lang="fi-FI" dirty="0"/>
              <a:t> </a:t>
            </a:r>
            <a:r>
              <a:rPr lang="fi-FI" dirty="0" err="1"/>
              <a:t>earned</a:t>
            </a:r>
            <a:r>
              <a:rPr lang="fi-FI" dirty="0"/>
              <a:t> and </a:t>
            </a:r>
            <a:r>
              <a:rPr lang="fi-FI" dirty="0" err="1"/>
              <a:t>entrepreneurial</a:t>
            </a:r>
            <a:r>
              <a:rPr lang="fi-FI" dirty="0"/>
              <a:t> </a:t>
            </a:r>
            <a:r>
              <a:rPr lang="fi-FI" dirty="0" err="1"/>
              <a:t>incomes</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20</a:t>
            </a:fld>
            <a:endParaRPr lang="fi-FI"/>
          </a:p>
        </p:txBody>
      </p:sp>
    </p:spTree>
    <p:extLst>
      <p:ext uri="{BB962C8B-B14F-4D97-AF65-F5344CB8AC3E}">
        <p14:creationId xmlns:p14="http://schemas.microsoft.com/office/powerpoint/2010/main" val="85171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a:t>
            </a:fld>
            <a:endParaRPr lang="fi-FI"/>
          </a:p>
        </p:txBody>
      </p:sp>
    </p:spTree>
    <p:extLst>
      <p:ext uri="{BB962C8B-B14F-4D97-AF65-F5344CB8AC3E}">
        <p14:creationId xmlns:p14="http://schemas.microsoft.com/office/powerpoint/2010/main" val="416547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hlinkClick r:id="rId3"/>
              </a:rPr>
              <a:t>https://www.etk.fi/en/forecasts/forecasts/long-term-projections/</a:t>
            </a:r>
            <a:endParaRPr lang="fi-FI" dirty="0"/>
          </a:p>
          <a:p>
            <a:endParaRPr lang="fi-FI" dirty="0"/>
          </a:p>
          <a:p>
            <a:r>
              <a:rPr lang="fi-FI" dirty="0"/>
              <a:t>Pension </a:t>
            </a:r>
            <a:r>
              <a:rPr lang="fi-FI" dirty="0" err="1"/>
              <a:t>recipients</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receive</a:t>
            </a:r>
            <a:r>
              <a:rPr lang="fi-FI" dirty="0"/>
              <a:t> </a:t>
            </a:r>
            <a:r>
              <a:rPr lang="fi-FI"/>
              <a:t>an old-age, </a:t>
            </a:r>
            <a:r>
              <a:rPr lang="fi-FI" dirty="0" err="1"/>
              <a:t>disability</a:t>
            </a:r>
            <a:r>
              <a:rPr lang="fi-FI" dirty="0"/>
              <a:t> </a:t>
            </a:r>
            <a:r>
              <a:rPr lang="fi-FI" dirty="0" err="1"/>
              <a:t>or</a:t>
            </a:r>
            <a:r>
              <a:rPr lang="fi-FI" dirty="0"/>
              <a:t> a </a:t>
            </a:r>
            <a:r>
              <a:rPr lang="fi-FI" dirty="0" err="1"/>
              <a:t>special</a:t>
            </a:r>
            <a:r>
              <a:rPr lang="fi-FI" dirty="0"/>
              <a:t> </a:t>
            </a:r>
            <a:r>
              <a:rPr lang="fi-FI" dirty="0" err="1"/>
              <a:t>farmer’s</a:t>
            </a:r>
            <a:r>
              <a:rPr lang="fi-FI" dirty="0"/>
              <a:t> </a:t>
            </a:r>
            <a:r>
              <a:rPr lang="fi-FI" dirty="0" err="1"/>
              <a:t>pension</a:t>
            </a:r>
            <a:r>
              <a:rPr lang="fi-FI" dirty="0"/>
              <a:t> </a:t>
            </a:r>
            <a:r>
              <a:rPr lang="fi-FI" dirty="0" err="1"/>
              <a:t>from</a:t>
            </a:r>
            <a:r>
              <a:rPr lang="fi-FI" dirty="0"/>
              <a:t> the </a:t>
            </a:r>
            <a:r>
              <a:rPr lang="fi-FI" dirty="0" err="1"/>
              <a:t>earnings-related</a:t>
            </a:r>
            <a:r>
              <a:rPr lang="fi-FI" dirty="0"/>
              <a:t> </a:t>
            </a:r>
            <a:r>
              <a:rPr lang="fi-FI" dirty="0" err="1"/>
              <a:t>or</a:t>
            </a:r>
            <a:r>
              <a:rPr lang="fi-FI" dirty="0"/>
              <a:t> national </a:t>
            </a:r>
            <a:r>
              <a:rPr lang="fi-FI" dirty="0" err="1"/>
              <a:t>pension</a:t>
            </a:r>
            <a:r>
              <a:rPr lang="fi-FI" dirty="0"/>
              <a:t> </a:t>
            </a:r>
            <a:r>
              <a:rPr lang="fi-FI" dirty="0" err="1"/>
              <a:t>scheme</a:t>
            </a:r>
            <a:r>
              <a:rPr lang="fi-FI" dirty="0"/>
              <a:t>.</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the </a:t>
            </a:r>
            <a:r>
              <a:rPr lang="fi-FI" dirty="0" err="1"/>
              <a:t>pension</a:t>
            </a:r>
            <a:r>
              <a:rPr lang="fi-FI" dirty="0"/>
              <a:t> in </a:t>
            </a:r>
            <a:r>
              <a:rPr lang="fi-FI" dirty="0" err="1"/>
              <a:t>one’s</a:t>
            </a:r>
            <a:r>
              <a:rPr lang="fi-FI" dirty="0"/>
              <a:t> </a:t>
            </a:r>
            <a:r>
              <a:rPr lang="fi-FI" dirty="0" err="1"/>
              <a:t>own</a:t>
            </a:r>
            <a:r>
              <a:rPr lang="fi-FI" dirty="0"/>
              <a:t> </a:t>
            </a:r>
            <a:r>
              <a:rPr lang="fi-FI" dirty="0" err="1"/>
              <a:t>right</a:t>
            </a:r>
            <a:r>
              <a:rPr lang="fi-FI" dirty="0"/>
              <a:t> and </a:t>
            </a:r>
            <a:r>
              <a:rPr lang="fi-FI" dirty="0" err="1"/>
              <a:t>survivors</a:t>
            </a:r>
            <a:r>
              <a:rPr lang="fi-FI" dirty="0"/>
              <a:t>’ </a:t>
            </a:r>
            <a:r>
              <a:rPr lang="fi-FI" dirty="0" err="1"/>
              <a:t>pension</a:t>
            </a:r>
            <a:r>
              <a:rPr lang="fi-FI" dirty="0"/>
              <a:t> </a:t>
            </a:r>
            <a:r>
              <a:rPr lang="fi-FI" dirty="0" err="1"/>
              <a:t>components</a:t>
            </a:r>
            <a:r>
              <a:rPr lang="fi-FI" dirty="0"/>
              <a:t>.</a:t>
            </a:r>
          </a:p>
          <a:p>
            <a:endParaRPr lang="fi-FI" dirty="0"/>
          </a:p>
          <a:p>
            <a:pPr>
              <a:lnSpc>
                <a:spcPct val="20000"/>
              </a:lnSpc>
            </a:pPr>
            <a:endParaRPr lang="fi-FI" dirty="0"/>
          </a:p>
          <a:p>
            <a:r>
              <a:rPr lang="fi-FI" dirty="0"/>
              <a:t>The </a:t>
            </a:r>
            <a:r>
              <a:rPr lang="fi-FI" dirty="0" err="1"/>
              <a:t>total</a:t>
            </a:r>
            <a:r>
              <a:rPr lang="fi-FI" dirty="0"/>
              <a:t> </a:t>
            </a:r>
            <a:r>
              <a:rPr lang="fi-FI" dirty="0" err="1"/>
              <a:t>pension</a:t>
            </a:r>
            <a:r>
              <a:rPr lang="fi-FI" dirty="0"/>
              <a:t> </a:t>
            </a:r>
            <a:r>
              <a:rPr lang="fi-FI" dirty="0" err="1"/>
              <a:t>includes</a:t>
            </a:r>
            <a:r>
              <a:rPr lang="fi-FI" dirty="0"/>
              <a:t> </a:t>
            </a:r>
            <a:r>
              <a:rPr lang="fi-FI" err="1"/>
              <a:t>earnings-related</a:t>
            </a:r>
            <a:r>
              <a:rPr lang="fi-FI"/>
              <a:t> pension, </a:t>
            </a:r>
            <a:r>
              <a:rPr lang="fi-FI" err="1"/>
              <a:t>national</a:t>
            </a:r>
            <a:r>
              <a:rPr lang="fi-FI"/>
              <a:t> pension, </a:t>
            </a:r>
            <a:r>
              <a:rPr lang="fi-FI" dirty="0" err="1"/>
              <a:t>guarantee</a:t>
            </a:r>
            <a:r>
              <a:rPr lang="fi-FI" dirty="0"/>
              <a:t> </a:t>
            </a:r>
            <a:r>
              <a:rPr lang="fi-FI" dirty="0" err="1"/>
              <a:t>pension</a:t>
            </a:r>
            <a:r>
              <a:rPr lang="fi-FI" dirty="0"/>
              <a:t> and </a:t>
            </a:r>
            <a:r>
              <a:rPr lang="fi-FI" dirty="0" err="1"/>
              <a:t>special</a:t>
            </a:r>
            <a:r>
              <a:rPr lang="fi-FI" dirty="0"/>
              <a:t> </a:t>
            </a:r>
            <a:r>
              <a:rPr lang="fi-FI" dirty="0" err="1"/>
              <a:t>protection</a:t>
            </a:r>
            <a:r>
              <a:rPr lang="fi-FI" dirty="0"/>
              <a:t> </a:t>
            </a:r>
            <a:r>
              <a:rPr lang="fi-FI" dirty="0" err="1"/>
              <a:t>pensions</a:t>
            </a:r>
            <a:r>
              <a:rPr lang="fi-FI" dirty="0"/>
              <a:t> </a:t>
            </a:r>
            <a:r>
              <a:rPr lang="fi-FI" dirty="0" err="1"/>
              <a:t>components</a:t>
            </a:r>
            <a:r>
              <a:rPr lang="fi-FI" dirty="0"/>
              <a:t> (</a:t>
            </a:r>
            <a:r>
              <a:rPr lang="fi-FI" err="1"/>
              <a:t>Occupational</a:t>
            </a:r>
            <a:r>
              <a:rPr lang="fi-FI"/>
              <a:t> Accidents, </a:t>
            </a:r>
            <a:r>
              <a:rPr lang="fi-FI" dirty="0" err="1"/>
              <a:t>Injuries</a:t>
            </a:r>
            <a:r>
              <a:rPr lang="fi-FI" dirty="0"/>
              <a:t> and </a:t>
            </a:r>
            <a:r>
              <a:rPr lang="fi-FI" err="1"/>
              <a:t>Diseases</a:t>
            </a:r>
            <a:r>
              <a:rPr lang="fi-FI"/>
              <a:t> Act, </a:t>
            </a:r>
            <a:r>
              <a:rPr lang="fi-FI" dirty="0"/>
              <a:t>Motor </a:t>
            </a:r>
            <a:r>
              <a:rPr lang="fi-FI" dirty="0" err="1"/>
              <a:t>Liability</a:t>
            </a:r>
            <a:r>
              <a:rPr lang="fi-FI" dirty="0"/>
              <a:t> </a:t>
            </a:r>
            <a:r>
              <a:rPr lang="fi-FI"/>
              <a:t>Insurance Act, </a:t>
            </a:r>
            <a:r>
              <a:rPr lang="fi-FI" dirty="0"/>
              <a:t>Act on </a:t>
            </a:r>
            <a:r>
              <a:rPr lang="fi-FI" dirty="0" err="1"/>
              <a:t>Compensation</a:t>
            </a:r>
            <a:r>
              <a:rPr lang="fi-FI" dirty="0"/>
              <a:t> for </a:t>
            </a:r>
            <a:r>
              <a:rPr lang="fi-FI" dirty="0" err="1"/>
              <a:t>Military</a:t>
            </a:r>
            <a:r>
              <a:rPr lang="fi-FI" dirty="0"/>
              <a:t> </a:t>
            </a:r>
            <a:r>
              <a:rPr lang="fi-FI" dirty="0" err="1"/>
              <a:t>Accidents</a:t>
            </a:r>
            <a:r>
              <a:rPr lang="fi-FI" dirty="0"/>
              <a:t> and </a:t>
            </a:r>
            <a:r>
              <a:rPr lang="fi-FI"/>
              <a:t>Service-</a:t>
            </a:r>
            <a:r>
              <a:rPr lang="fi-FI" err="1"/>
              <a:t>Related</a:t>
            </a:r>
            <a:r>
              <a:rPr lang="fi-FI"/>
              <a:t> Illnesses, </a:t>
            </a:r>
            <a:r>
              <a:rPr lang="fi-FI" dirty="0"/>
              <a:t>Act on </a:t>
            </a:r>
            <a:r>
              <a:rPr lang="fi-FI" dirty="0" err="1"/>
              <a:t>Compensation</a:t>
            </a:r>
            <a:r>
              <a:rPr lang="fi-FI" dirty="0"/>
              <a:t> for </a:t>
            </a:r>
            <a:r>
              <a:rPr lang="fi-FI" dirty="0" err="1"/>
              <a:t>Accidents</a:t>
            </a:r>
            <a:r>
              <a:rPr lang="fi-FI" dirty="0"/>
              <a:t> and Service-</a:t>
            </a:r>
            <a:r>
              <a:rPr lang="fi-FI" dirty="0" err="1"/>
              <a:t>Related</a:t>
            </a:r>
            <a:r>
              <a:rPr lang="fi-FI" dirty="0"/>
              <a:t> </a:t>
            </a:r>
            <a:r>
              <a:rPr lang="fi-FI" dirty="0" err="1"/>
              <a:t>Illnesses</a:t>
            </a:r>
            <a:r>
              <a:rPr lang="fi-FI" dirty="0"/>
              <a:t> in </a:t>
            </a:r>
            <a:r>
              <a:rPr lang="fi-FI" dirty="0" err="1"/>
              <a:t>Crisis</a:t>
            </a:r>
            <a:r>
              <a:rPr lang="fi-FI" dirty="0"/>
              <a:t> Management </a:t>
            </a:r>
            <a:r>
              <a:rPr lang="fi-FI" dirty="0" err="1"/>
              <a:t>Duties</a:t>
            </a:r>
            <a:r>
              <a:rPr lang="fi-FI" dirty="0"/>
              <a:t> and </a:t>
            </a:r>
            <a:r>
              <a:rPr lang="fi-FI" dirty="0" err="1">
                <a:solidFill>
                  <a:srgbClr val="000000"/>
                </a:solidFill>
              </a:rPr>
              <a:t>the</a:t>
            </a:r>
            <a:r>
              <a:rPr lang="fi-FI" dirty="0">
                <a:solidFill>
                  <a:srgbClr val="000000"/>
                </a:solidFill>
              </a:rPr>
              <a:t> </a:t>
            </a:r>
            <a:r>
              <a:rPr lang="fi-FI" dirty="0" err="1">
                <a:solidFill>
                  <a:srgbClr val="000000"/>
                </a:solidFill>
              </a:rPr>
              <a:t>Compensation</a:t>
            </a:r>
            <a:r>
              <a:rPr lang="fi-FI" dirty="0">
                <a:solidFill>
                  <a:srgbClr val="000000"/>
                </a:solidFill>
              </a:rPr>
              <a:t> for </a:t>
            </a:r>
            <a:r>
              <a:rPr lang="fi-FI" dirty="0" err="1">
                <a:solidFill>
                  <a:srgbClr val="000000"/>
                </a:solidFill>
              </a:rPr>
              <a:t>Military</a:t>
            </a:r>
            <a:r>
              <a:rPr lang="fi-FI" dirty="0">
                <a:solidFill>
                  <a:srgbClr val="000000"/>
                </a:solidFill>
              </a:rPr>
              <a:t> </a:t>
            </a:r>
            <a:r>
              <a:rPr lang="fi-FI" dirty="0" err="1">
                <a:solidFill>
                  <a:srgbClr val="000000"/>
                </a:solidFill>
              </a:rPr>
              <a:t>Injuries</a:t>
            </a:r>
            <a:r>
              <a:rPr lang="fi-FI" dirty="0">
                <a:solidFill>
                  <a:srgbClr val="000000"/>
                </a:solidFill>
              </a:rPr>
              <a:t> Act).</a:t>
            </a:r>
          </a:p>
          <a:p>
            <a:pPr>
              <a:lnSpc>
                <a:spcPct val="30000"/>
              </a:lnSpc>
              <a:defRPr/>
            </a:pPr>
            <a:endParaRPr lang="fi-FI" dirty="0"/>
          </a:p>
          <a:p>
            <a:pPr>
              <a:lnSpc>
                <a:spcPct val="20000"/>
              </a:lnSpc>
            </a:pPr>
            <a:endParaRPr lang="fi-FI" dirty="0"/>
          </a:p>
          <a:p>
            <a:pPr>
              <a:lnSpc>
                <a:spcPct val="20000"/>
              </a:lnSpc>
            </a:pPr>
            <a:endParaRPr lang="fi-FI" dirty="0"/>
          </a:p>
          <a:p>
            <a:r>
              <a:rPr lang="fi-FI" dirty="0"/>
              <a:t>The </a:t>
            </a:r>
            <a:r>
              <a:rPr lang="fi-FI" dirty="0" err="1"/>
              <a:t>average</a:t>
            </a:r>
            <a:r>
              <a:rPr lang="fi-FI" dirty="0"/>
              <a:t> </a:t>
            </a:r>
            <a:r>
              <a:rPr lang="fi-FI" dirty="0" err="1"/>
              <a:t>earning</a:t>
            </a:r>
            <a:r>
              <a:rPr lang="fi-FI" dirty="0"/>
              <a:t> is </a:t>
            </a:r>
            <a:r>
              <a:rPr lang="fi-FI" dirty="0" err="1"/>
              <a:t>based</a:t>
            </a:r>
            <a:r>
              <a:rPr lang="fi-FI" dirty="0"/>
              <a:t> on data on the </a:t>
            </a:r>
            <a:r>
              <a:rPr lang="fi-FI" dirty="0" err="1"/>
              <a:t>insured</a:t>
            </a:r>
            <a:r>
              <a:rPr lang="fi-FI" dirty="0"/>
              <a:t> </a:t>
            </a:r>
            <a:r>
              <a:rPr lang="fi-FI" dirty="0" err="1"/>
              <a:t>individuals</a:t>
            </a:r>
            <a:r>
              <a:rPr lang="fi-FI" dirty="0"/>
              <a:t>’ </a:t>
            </a:r>
            <a:r>
              <a:rPr lang="fi-FI" dirty="0" err="1"/>
              <a:t>income</a:t>
            </a:r>
            <a:r>
              <a:rPr lang="fi-FI" dirty="0"/>
              <a:t> </a:t>
            </a:r>
            <a:r>
              <a:rPr lang="fi-FI" dirty="0" err="1"/>
              <a:t>from</a:t>
            </a:r>
            <a:r>
              <a:rPr lang="fi-FI" dirty="0"/>
              <a:t> </a:t>
            </a:r>
            <a:r>
              <a:rPr lang="fi-FI" dirty="0" err="1"/>
              <a:t>work</a:t>
            </a:r>
            <a:r>
              <a:rPr lang="fi-FI" dirty="0"/>
              <a:t> and the </a:t>
            </a:r>
            <a:r>
              <a:rPr lang="fi-FI" dirty="0" err="1"/>
              <a:t>number</a:t>
            </a:r>
            <a:r>
              <a:rPr lang="fi-FI" dirty="0"/>
              <a:t> of </a:t>
            </a:r>
            <a:r>
              <a:rPr lang="fi-FI" dirty="0" err="1"/>
              <a:t>insured</a:t>
            </a:r>
            <a:r>
              <a:rPr lang="fi-FI" dirty="0"/>
              <a:t> in the </a:t>
            </a:r>
            <a:r>
              <a:rPr lang="fi-FI" dirty="0" err="1"/>
              <a:t>earnings</a:t>
            </a:r>
            <a:r>
              <a:rPr lang="fi-FI" dirty="0"/>
              <a:t> and </a:t>
            </a:r>
            <a:r>
              <a:rPr lang="fi-FI" dirty="0" err="1"/>
              <a:t>accrual</a:t>
            </a:r>
            <a:r>
              <a:rPr lang="fi-FI" dirty="0"/>
              <a:t> </a:t>
            </a:r>
            <a:r>
              <a:rPr lang="fi-FI" dirty="0" err="1"/>
              <a:t>register</a:t>
            </a:r>
            <a:r>
              <a:rPr lang="fi-FI" dirty="0"/>
              <a:t> of the </a:t>
            </a:r>
            <a:r>
              <a:rPr lang="fi-FI" dirty="0" err="1"/>
              <a:t>earnings-related</a:t>
            </a:r>
            <a:r>
              <a:rPr lang="fi-FI" dirty="0"/>
              <a:t> </a:t>
            </a:r>
            <a:r>
              <a:rPr lang="fi-FI" dirty="0" err="1"/>
              <a:t>pension</a:t>
            </a:r>
            <a:r>
              <a:rPr lang="fi-FI" dirty="0"/>
              <a:t> </a:t>
            </a:r>
            <a:r>
              <a:rPr lang="fi-FI" dirty="0" err="1"/>
              <a:t>system</a:t>
            </a:r>
            <a:r>
              <a:rPr lang="fi-FI" dirty="0"/>
              <a:t>.</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21</a:t>
            </a:fld>
            <a:endParaRPr lang="fi-FI"/>
          </a:p>
        </p:txBody>
      </p:sp>
    </p:spTree>
    <p:extLst>
      <p:ext uri="{BB962C8B-B14F-4D97-AF65-F5344CB8AC3E}">
        <p14:creationId xmlns:p14="http://schemas.microsoft.com/office/powerpoint/2010/main" val="2119856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22</a:t>
            </a:fld>
            <a:endParaRPr lang="fi-FI"/>
          </a:p>
        </p:txBody>
      </p:sp>
    </p:spTree>
    <p:extLst>
      <p:ext uri="{BB962C8B-B14F-4D97-AF65-F5344CB8AC3E}">
        <p14:creationId xmlns:p14="http://schemas.microsoft.com/office/powerpoint/2010/main" val="384850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Part-time</a:t>
            </a:r>
            <a:r>
              <a:rPr lang="fi-FI" dirty="0"/>
              <a:t> </a:t>
            </a:r>
            <a:r>
              <a:rPr lang="fi-FI" dirty="0" err="1"/>
              <a:t>pensions</a:t>
            </a:r>
            <a:r>
              <a:rPr lang="fi-FI" dirty="0"/>
              <a:t> 18 </a:t>
            </a:r>
            <a:r>
              <a:rPr lang="fi-FI" dirty="0" err="1"/>
              <a:t>mill</a:t>
            </a:r>
            <a:r>
              <a:rPr lang="fi-FI" dirty="0"/>
              <a:t>.€, </a:t>
            </a:r>
            <a:r>
              <a:rPr lang="fi-FI" dirty="0" err="1"/>
              <a:t>special</a:t>
            </a:r>
            <a:r>
              <a:rPr lang="fi-FI" dirty="0"/>
              <a:t> </a:t>
            </a:r>
            <a:r>
              <a:rPr lang="fi-FI" dirty="0" err="1"/>
              <a:t>pensions</a:t>
            </a:r>
            <a:r>
              <a:rPr lang="fi-FI" dirty="0"/>
              <a:t> for </a:t>
            </a:r>
            <a:r>
              <a:rPr lang="fi-FI" dirty="0" err="1"/>
              <a:t>farmers</a:t>
            </a:r>
            <a:r>
              <a:rPr lang="fi-FI" dirty="0"/>
              <a:t> 46 </a:t>
            </a:r>
            <a:r>
              <a:rPr lang="fi-FI" dirty="0" err="1"/>
              <a:t>mill</a:t>
            </a:r>
            <a:r>
              <a:rPr lang="fi-FI" dirty="0"/>
              <a:t>.€.</a:t>
            </a:r>
          </a:p>
          <a:p>
            <a:endParaRPr lang="fi-FI" dirty="0"/>
          </a:p>
          <a:p>
            <a:pPr>
              <a:lnSpc>
                <a:spcPct val="20000"/>
              </a:lnSpc>
            </a:pPr>
            <a:endParaRPr lang="fi-FI" dirty="0"/>
          </a:p>
          <a:p>
            <a:endParaRPr lang="fi-FI" dirty="0"/>
          </a:p>
          <a:p>
            <a:r>
              <a:rPr lang="en-US" dirty="0"/>
              <a:t>Statistical database</a:t>
            </a:r>
          </a:p>
          <a:p>
            <a:r>
              <a:rPr lang="fi-FI" dirty="0">
                <a:hlinkClick r:id="rId3"/>
              </a:rPr>
              <a:t>https://tilastot.etk.fi/pxweb/en/ETK/ETK__140elakemenot/emeno03_laji.px</a:t>
            </a:r>
            <a:endParaRPr lang="fi-FI" dirty="0"/>
          </a:p>
          <a:p>
            <a:endParaRPr lang="en-US" dirty="0"/>
          </a:p>
          <a:p>
            <a:endParaRPr lang="en-US"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23</a:t>
            </a:fld>
            <a:endParaRPr lang="fi-FI"/>
          </a:p>
        </p:txBody>
      </p:sp>
    </p:spTree>
    <p:extLst>
      <p:ext uri="{BB962C8B-B14F-4D97-AF65-F5344CB8AC3E}">
        <p14:creationId xmlns:p14="http://schemas.microsoft.com/office/powerpoint/2010/main" val="3545915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The </a:t>
            </a:r>
            <a:r>
              <a:rPr lang="fi-FI" dirty="0" err="1"/>
              <a:t>total</a:t>
            </a:r>
            <a:r>
              <a:rPr lang="fi-FI" dirty="0"/>
              <a:t> </a:t>
            </a:r>
            <a:r>
              <a:rPr lang="fi-FI" dirty="0" err="1"/>
              <a:t>pension</a:t>
            </a:r>
            <a:r>
              <a:rPr lang="fi-FI" dirty="0"/>
              <a:t> </a:t>
            </a:r>
            <a:r>
              <a:rPr lang="fi-FI" dirty="0" err="1"/>
              <a:t>expenditure</a:t>
            </a:r>
            <a:r>
              <a:rPr lang="fi-FI" dirty="0"/>
              <a:t> </a:t>
            </a:r>
            <a:r>
              <a:rPr lang="fi-FI" dirty="0" err="1"/>
              <a:t>includes</a:t>
            </a:r>
            <a:r>
              <a:rPr lang="fi-FI" dirty="0"/>
              <a:t> </a:t>
            </a:r>
            <a:r>
              <a:rPr lang="fi-FI" dirty="0" err="1"/>
              <a:t>old-age</a:t>
            </a:r>
            <a:r>
              <a:rPr lang="fi-FI" dirty="0"/>
              <a:t>, </a:t>
            </a:r>
            <a:r>
              <a:rPr lang="fi-FI" dirty="0" err="1"/>
              <a:t>disability</a:t>
            </a:r>
            <a:r>
              <a:rPr lang="fi-FI" dirty="0"/>
              <a:t>, </a:t>
            </a:r>
            <a:r>
              <a:rPr lang="fi-FI" dirty="0" err="1"/>
              <a:t>unemployment</a:t>
            </a:r>
            <a:r>
              <a:rPr lang="fi-FI" dirty="0"/>
              <a:t>  </a:t>
            </a:r>
            <a:br>
              <a:rPr lang="fi-FI" dirty="0"/>
            </a:br>
            <a:r>
              <a:rPr lang="fi-FI" dirty="0"/>
              <a:t>(2014), </a:t>
            </a:r>
            <a:r>
              <a:rPr lang="fi-FI" dirty="0" err="1"/>
              <a:t>survivors</a:t>
            </a:r>
            <a:r>
              <a:rPr lang="fi-FI" dirty="0"/>
              <a:t>’ and </a:t>
            </a:r>
            <a:r>
              <a:rPr lang="fi-FI" dirty="0" err="1"/>
              <a:t>part-time</a:t>
            </a:r>
            <a:r>
              <a:rPr lang="fi-FI" dirty="0"/>
              <a:t> </a:t>
            </a:r>
            <a:r>
              <a:rPr lang="fi-FI" dirty="0" err="1"/>
              <a:t>pensions</a:t>
            </a:r>
            <a:r>
              <a:rPr lang="fi-FI" dirty="0"/>
              <a:t>, as </a:t>
            </a:r>
            <a:r>
              <a:rPr lang="fi-FI" dirty="0" err="1"/>
              <a:t>well</a:t>
            </a:r>
            <a:r>
              <a:rPr lang="fi-FI" dirty="0"/>
              <a:t> as </a:t>
            </a:r>
            <a:r>
              <a:rPr lang="fi-FI" dirty="0" err="1"/>
              <a:t>special</a:t>
            </a:r>
            <a:r>
              <a:rPr lang="fi-FI" dirty="0"/>
              <a:t> </a:t>
            </a:r>
            <a:r>
              <a:rPr lang="fi-FI" dirty="0" err="1"/>
              <a:t>pensions</a:t>
            </a:r>
            <a:r>
              <a:rPr lang="fi-FI" dirty="0"/>
              <a:t> for </a:t>
            </a:r>
            <a:r>
              <a:rPr lang="fi-FI" dirty="0" err="1"/>
              <a:t>farmers</a:t>
            </a:r>
            <a:r>
              <a:rPr lang="fi-FI" dirty="0"/>
              <a:t>, </a:t>
            </a:r>
            <a:r>
              <a:rPr lang="fi-FI" dirty="0" err="1"/>
              <a:t>paid</a:t>
            </a:r>
            <a:r>
              <a:rPr lang="fi-FI" dirty="0"/>
              <a:t> </a:t>
            </a:r>
            <a:r>
              <a:rPr lang="fi-FI" dirty="0" err="1"/>
              <a:t>from</a:t>
            </a:r>
            <a:r>
              <a:rPr lang="fi-FI" dirty="0"/>
              <a:t> </a:t>
            </a:r>
            <a:r>
              <a:rPr lang="fi-FI" dirty="0" err="1"/>
              <a:t>different</a:t>
            </a:r>
            <a:r>
              <a:rPr lang="fi-FI" dirty="0"/>
              <a:t> </a:t>
            </a:r>
            <a:r>
              <a:rPr lang="fi-FI" dirty="0" err="1"/>
              <a:t>pension</a:t>
            </a:r>
            <a:r>
              <a:rPr lang="fi-FI" dirty="0"/>
              <a:t> </a:t>
            </a:r>
            <a:r>
              <a:rPr lang="fi-FI" dirty="0" err="1"/>
              <a:t>systems</a:t>
            </a:r>
            <a:r>
              <a:rPr lang="fi-FI" dirty="0"/>
              <a:t>.</a:t>
            </a:r>
          </a:p>
          <a:p>
            <a:endParaRPr lang="fi-FI" dirty="0"/>
          </a:p>
          <a:p>
            <a:pPr>
              <a:lnSpc>
                <a:spcPct val="20000"/>
              </a:lnSpc>
            </a:pPr>
            <a:endParaRPr lang="fi-FI" dirty="0"/>
          </a:p>
          <a:p>
            <a:pPr>
              <a:defRPr/>
            </a:pPr>
            <a:r>
              <a:rPr lang="fi-FI" dirty="0" err="1"/>
              <a:t>Kela’s</a:t>
            </a:r>
            <a:r>
              <a:rPr lang="fi-FI" dirty="0"/>
              <a:t> </a:t>
            </a:r>
            <a:r>
              <a:rPr lang="fi-FI" dirty="0" err="1"/>
              <a:t>pension</a:t>
            </a:r>
            <a:r>
              <a:rPr lang="fi-FI" dirty="0"/>
              <a:t> </a:t>
            </a:r>
            <a:r>
              <a:rPr lang="fi-FI" dirty="0" err="1"/>
              <a:t>expenditure</a:t>
            </a:r>
            <a:r>
              <a:rPr lang="fi-FI" dirty="0"/>
              <a:t> </a:t>
            </a:r>
            <a:r>
              <a:rPr lang="fi-FI" dirty="0" err="1"/>
              <a:t>includes</a:t>
            </a:r>
            <a:r>
              <a:rPr lang="fi-FI" dirty="0"/>
              <a:t> </a:t>
            </a:r>
            <a:r>
              <a:rPr lang="fi-FI" dirty="0" err="1"/>
              <a:t>national</a:t>
            </a:r>
            <a:r>
              <a:rPr lang="fi-FI" dirty="0"/>
              <a:t> </a:t>
            </a:r>
            <a:r>
              <a:rPr lang="fi-FI" dirty="0" err="1"/>
              <a:t>pensions</a:t>
            </a:r>
            <a:r>
              <a:rPr lang="fi-FI" dirty="0"/>
              <a:t>, </a:t>
            </a:r>
            <a:r>
              <a:rPr lang="fi-FI" dirty="0" err="1"/>
              <a:t>guarantee</a:t>
            </a:r>
            <a:r>
              <a:rPr lang="fi-FI" dirty="0"/>
              <a:t> </a:t>
            </a:r>
            <a:r>
              <a:rPr lang="fi-FI" dirty="0" err="1"/>
              <a:t>pensions</a:t>
            </a:r>
            <a:r>
              <a:rPr lang="fi-FI" dirty="0"/>
              <a:t>, </a:t>
            </a:r>
            <a:r>
              <a:rPr lang="fi-FI" dirty="0" err="1"/>
              <a:t>front-veterans</a:t>
            </a:r>
            <a:r>
              <a:rPr lang="fi-FI" dirty="0"/>
              <a:t> </a:t>
            </a:r>
            <a:r>
              <a:rPr lang="fi-FI" dirty="0" err="1"/>
              <a:t>supplements</a:t>
            </a:r>
            <a:r>
              <a:rPr lang="fi-FI" dirty="0"/>
              <a:t> and </a:t>
            </a:r>
            <a:r>
              <a:rPr lang="fi-FI" dirty="0" err="1"/>
              <a:t>child</a:t>
            </a:r>
            <a:r>
              <a:rPr lang="fi-FI" dirty="0"/>
              <a:t> </a:t>
            </a:r>
            <a:r>
              <a:rPr lang="fi-FI" dirty="0" err="1"/>
              <a:t>increases</a:t>
            </a:r>
            <a:r>
              <a:rPr lang="fi-FI" dirty="0"/>
              <a:t>.</a:t>
            </a:r>
          </a:p>
          <a:p>
            <a:pPr>
              <a:defRPr/>
            </a:pPr>
            <a:endParaRPr lang="fi-FI" dirty="0"/>
          </a:p>
          <a:p>
            <a:pPr>
              <a:lnSpc>
                <a:spcPct val="20000"/>
              </a:lnSpc>
              <a:defRPr/>
            </a:pPr>
            <a:endParaRPr lang="fi-FI" dirty="0"/>
          </a:p>
          <a:p>
            <a:r>
              <a:rPr lang="fi-FI" dirty="0" err="1"/>
              <a:t>Special</a:t>
            </a:r>
            <a:r>
              <a:rPr lang="fi-FI" dirty="0"/>
              <a:t> </a:t>
            </a:r>
            <a:r>
              <a:rPr lang="fi-FI" dirty="0" err="1"/>
              <a:t>protection</a:t>
            </a:r>
            <a:r>
              <a:rPr lang="fi-FI" dirty="0"/>
              <a:t> </a:t>
            </a:r>
            <a:r>
              <a:rPr lang="fi-FI" dirty="0" err="1"/>
              <a:t>pensions</a:t>
            </a:r>
            <a:r>
              <a:rPr lang="fi-FI" dirty="0"/>
              <a:t> = </a:t>
            </a:r>
            <a:r>
              <a:rPr lang="fi-FI" dirty="0" err="1"/>
              <a:t>Occupational</a:t>
            </a:r>
            <a:r>
              <a:rPr lang="fi-FI" dirty="0"/>
              <a:t> </a:t>
            </a:r>
            <a:r>
              <a:rPr lang="fi-FI" dirty="0" err="1"/>
              <a:t>Accidents</a:t>
            </a:r>
            <a:r>
              <a:rPr lang="fi-FI" dirty="0"/>
              <a:t>, </a:t>
            </a:r>
            <a:r>
              <a:rPr lang="fi-FI" dirty="0" err="1"/>
              <a:t>Injuries</a:t>
            </a:r>
            <a:r>
              <a:rPr lang="fi-FI" dirty="0"/>
              <a:t> and </a:t>
            </a:r>
            <a:r>
              <a:rPr lang="fi-FI" dirty="0" err="1"/>
              <a:t>Diseases</a:t>
            </a:r>
            <a:r>
              <a:rPr lang="fi-FI" dirty="0"/>
              <a:t> Act, Motor </a:t>
            </a:r>
            <a:r>
              <a:rPr lang="fi-FI" dirty="0" err="1"/>
              <a:t>Liability</a:t>
            </a:r>
            <a:r>
              <a:rPr lang="fi-FI" dirty="0"/>
              <a:t> Insurance Act, Act on </a:t>
            </a:r>
            <a:r>
              <a:rPr lang="fi-FI" dirty="0" err="1"/>
              <a:t>Compensation</a:t>
            </a:r>
            <a:r>
              <a:rPr lang="fi-FI" dirty="0"/>
              <a:t> for </a:t>
            </a:r>
            <a:r>
              <a:rPr lang="fi-FI" dirty="0" err="1"/>
              <a:t>Military</a:t>
            </a:r>
            <a:r>
              <a:rPr lang="fi-FI" dirty="0"/>
              <a:t> </a:t>
            </a:r>
            <a:r>
              <a:rPr lang="fi-FI" dirty="0" err="1"/>
              <a:t>Accidents</a:t>
            </a:r>
            <a:r>
              <a:rPr lang="fi-FI" dirty="0"/>
              <a:t> and Service-</a:t>
            </a:r>
            <a:r>
              <a:rPr lang="fi-FI" dirty="0" err="1"/>
              <a:t>Related</a:t>
            </a:r>
            <a:r>
              <a:rPr lang="fi-FI" dirty="0"/>
              <a:t> </a:t>
            </a:r>
            <a:r>
              <a:rPr lang="fi-FI" dirty="0" err="1"/>
              <a:t>Illnesses</a:t>
            </a:r>
            <a:r>
              <a:rPr lang="fi-FI" dirty="0"/>
              <a:t>, Act on </a:t>
            </a:r>
            <a:r>
              <a:rPr lang="fi-FI" dirty="0" err="1"/>
              <a:t>Compensation</a:t>
            </a:r>
            <a:r>
              <a:rPr lang="fi-FI" dirty="0"/>
              <a:t> for </a:t>
            </a:r>
            <a:r>
              <a:rPr lang="fi-FI" dirty="0" err="1"/>
              <a:t>Accidents</a:t>
            </a:r>
            <a:r>
              <a:rPr lang="fi-FI" dirty="0"/>
              <a:t> and Service-</a:t>
            </a:r>
            <a:r>
              <a:rPr lang="fi-FI" dirty="0" err="1"/>
              <a:t>Related</a:t>
            </a:r>
            <a:r>
              <a:rPr lang="fi-FI" dirty="0"/>
              <a:t> </a:t>
            </a:r>
            <a:r>
              <a:rPr lang="fi-FI" dirty="0" err="1"/>
              <a:t>Illnesses</a:t>
            </a:r>
            <a:r>
              <a:rPr lang="fi-FI" dirty="0"/>
              <a:t> in </a:t>
            </a:r>
            <a:r>
              <a:rPr lang="fi-FI" dirty="0" err="1"/>
              <a:t>Crisis</a:t>
            </a:r>
            <a:r>
              <a:rPr lang="fi-FI" dirty="0"/>
              <a:t> Management </a:t>
            </a:r>
            <a:r>
              <a:rPr lang="fi-FI" dirty="0" err="1"/>
              <a:t>Duties</a:t>
            </a:r>
            <a:r>
              <a:rPr lang="fi-FI" dirty="0"/>
              <a:t> and </a:t>
            </a:r>
            <a:r>
              <a:rPr lang="fi-FI" dirty="0" err="1">
                <a:solidFill>
                  <a:srgbClr val="000000"/>
                </a:solidFill>
              </a:rPr>
              <a:t>the</a:t>
            </a:r>
            <a:r>
              <a:rPr lang="fi-FI" dirty="0">
                <a:solidFill>
                  <a:srgbClr val="000000"/>
                </a:solidFill>
              </a:rPr>
              <a:t> </a:t>
            </a:r>
            <a:r>
              <a:rPr lang="fi-FI" dirty="0" err="1">
                <a:solidFill>
                  <a:srgbClr val="000000"/>
                </a:solidFill>
              </a:rPr>
              <a:t>Compensation</a:t>
            </a:r>
            <a:r>
              <a:rPr lang="fi-FI" dirty="0">
                <a:solidFill>
                  <a:srgbClr val="000000"/>
                </a:solidFill>
              </a:rPr>
              <a:t> for </a:t>
            </a:r>
            <a:r>
              <a:rPr lang="fi-FI" dirty="0" err="1">
                <a:solidFill>
                  <a:srgbClr val="000000"/>
                </a:solidFill>
              </a:rPr>
              <a:t>Military</a:t>
            </a:r>
            <a:r>
              <a:rPr lang="fi-FI" dirty="0">
                <a:solidFill>
                  <a:srgbClr val="000000"/>
                </a:solidFill>
              </a:rPr>
              <a:t> </a:t>
            </a:r>
            <a:r>
              <a:rPr lang="fi-FI" dirty="0" err="1">
                <a:solidFill>
                  <a:srgbClr val="000000"/>
                </a:solidFill>
              </a:rPr>
              <a:t>Injuries</a:t>
            </a:r>
            <a:r>
              <a:rPr lang="fi-FI" dirty="0">
                <a:solidFill>
                  <a:srgbClr val="000000"/>
                </a:solidFill>
              </a:rPr>
              <a:t> Act.</a:t>
            </a:r>
          </a:p>
          <a:p>
            <a:endParaRPr lang="en-US" dirty="0"/>
          </a:p>
          <a:p>
            <a:r>
              <a:rPr lang="en-US" dirty="0"/>
              <a:t>Statistical database</a:t>
            </a:r>
          </a:p>
          <a:p>
            <a:r>
              <a:rPr lang="fi-FI" dirty="0">
                <a:hlinkClick r:id="rId3"/>
              </a:rPr>
              <a:t>https://tilastot.etk.fi/pxweb/en/ETK/ETK__140elakemenot/emeno01_koko.px</a:t>
            </a:r>
            <a:endParaRPr lang="fi-FI" dirty="0"/>
          </a:p>
          <a:p>
            <a:endParaRPr lang="en-US" dirty="0"/>
          </a:p>
          <a:p>
            <a:endParaRPr lang="en-US" dirty="0"/>
          </a:p>
          <a:p>
            <a:endParaRPr lang="en-US" dirty="0"/>
          </a:p>
          <a:p>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24</a:t>
            </a:fld>
            <a:endParaRPr lang="fi-FI"/>
          </a:p>
        </p:txBody>
      </p:sp>
    </p:spTree>
    <p:extLst>
      <p:ext uri="{BB962C8B-B14F-4D97-AF65-F5344CB8AC3E}">
        <p14:creationId xmlns:p14="http://schemas.microsoft.com/office/powerpoint/2010/main" val="3578313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hlinkClick r:id="rId3"/>
              </a:rPr>
              <a:t>https://www.etk.fi/en/forecasts/forecasts/long-term-projections/</a:t>
            </a:r>
            <a:endParaRPr lang="fi-FI" dirty="0"/>
          </a:p>
          <a:p>
            <a:endParaRPr lang="fi-FI" dirty="0"/>
          </a:p>
          <a:p>
            <a:r>
              <a:rPr lang="fi-FI" dirty="0" err="1"/>
              <a:t>Kela’s</a:t>
            </a:r>
            <a:r>
              <a:rPr lang="fi-FI" dirty="0"/>
              <a:t> </a:t>
            </a:r>
            <a:r>
              <a:rPr lang="fi-FI" dirty="0" err="1"/>
              <a:t>pension</a:t>
            </a:r>
            <a:r>
              <a:rPr lang="fi-FI" dirty="0"/>
              <a:t> </a:t>
            </a:r>
            <a:r>
              <a:rPr lang="fi-FI" dirty="0" err="1"/>
              <a:t>expenditure</a:t>
            </a:r>
            <a:r>
              <a:rPr lang="fi-FI" dirty="0"/>
              <a:t> </a:t>
            </a:r>
            <a:r>
              <a:rPr lang="fi-FI" dirty="0" err="1"/>
              <a:t>includes</a:t>
            </a:r>
            <a:r>
              <a:rPr lang="fi-FI" dirty="0"/>
              <a:t> national and </a:t>
            </a:r>
            <a:r>
              <a:rPr lang="fi-FI" dirty="0" err="1"/>
              <a:t>guarantee</a:t>
            </a:r>
            <a:r>
              <a:rPr lang="fi-FI" dirty="0"/>
              <a:t> </a:t>
            </a:r>
            <a:r>
              <a:rPr lang="fi-FI" dirty="0" err="1"/>
              <a:t>pensions</a:t>
            </a:r>
            <a:r>
              <a:rPr lang="fi-FI" dirty="0"/>
              <a:t>.</a:t>
            </a:r>
          </a:p>
          <a:p>
            <a:endParaRPr lang="fi-FI" dirty="0"/>
          </a:p>
          <a:p>
            <a:pPr>
              <a:lnSpc>
                <a:spcPct val="20000"/>
              </a:lnSpc>
            </a:pPr>
            <a:endParaRPr lang="fi-FI" dirty="0"/>
          </a:p>
          <a:p>
            <a:r>
              <a:rPr lang="fi-FI" dirty="0" err="1"/>
              <a:t>Special</a:t>
            </a:r>
            <a:r>
              <a:rPr lang="fi-FI" dirty="0"/>
              <a:t> </a:t>
            </a:r>
            <a:r>
              <a:rPr lang="fi-FI" dirty="0" err="1"/>
              <a:t>protection</a:t>
            </a:r>
            <a:r>
              <a:rPr lang="fi-FI" dirty="0"/>
              <a:t> = </a:t>
            </a:r>
            <a:r>
              <a:rPr lang="fi-FI" err="1"/>
              <a:t>Occupational</a:t>
            </a:r>
            <a:r>
              <a:rPr lang="fi-FI"/>
              <a:t> Accidents, </a:t>
            </a:r>
            <a:r>
              <a:rPr lang="fi-FI" dirty="0" err="1"/>
              <a:t>Injuries</a:t>
            </a:r>
            <a:r>
              <a:rPr lang="fi-FI" dirty="0"/>
              <a:t> and </a:t>
            </a:r>
            <a:r>
              <a:rPr lang="fi-FI" err="1"/>
              <a:t>Diseases</a:t>
            </a:r>
            <a:r>
              <a:rPr lang="fi-FI"/>
              <a:t> Act, </a:t>
            </a:r>
            <a:r>
              <a:rPr lang="fi-FI" dirty="0"/>
              <a:t>Motor </a:t>
            </a:r>
            <a:r>
              <a:rPr lang="fi-FI" dirty="0" err="1"/>
              <a:t>Liability</a:t>
            </a:r>
            <a:r>
              <a:rPr lang="fi-FI" dirty="0"/>
              <a:t> </a:t>
            </a:r>
            <a:r>
              <a:rPr lang="fi-FI"/>
              <a:t>Insurance Act, </a:t>
            </a:r>
            <a:r>
              <a:rPr lang="fi-FI" dirty="0"/>
              <a:t>Act on </a:t>
            </a:r>
            <a:r>
              <a:rPr lang="fi-FI" dirty="0" err="1"/>
              <a:t>Compensation</a:t>
            </a:r>
            <a:r>
              <a:rPr lang="fi-FI" dirty="0"/>
              <a:t> for </a:t>
            </a:r>
            <a:r>
              <a:rPr lang="fi-FI" dirty="0" err="1"/>
              <a:t>Military</a:t>
            </a:r>
            <a:r>
              <a:rPr lang="fi-FI" dirty="0"/>
              <a:t> </a:t>
            </a:r>
            <a:r>
              <a:rPr lang="fi-FI" dirty="0" err="1"/>
              <a:t>Accidents</a:t>
            </a:r>
            <a:r>
              <a:rPr lang="fi-FI" dirty="0"/>
              <a:t> and </a:t>
            </a:r>
            <a:r>
              <a:rPr lang="fi-FI"/>
              <a:t>Service-</a:t>
            </a:r>
            <a:r>
              <a:rPr lang="fi-FI" err="1"/>
              <a:t>Related</a:t>
            </a:r>
            <a:r>
              <a:rPr lang="fi-FI"/>
              <a:t> Illnesses, </a:t>
            </a:r>
            <a:r>
              <a:rPr lang="fi-FI" dirty="0"/>
              <a:t>Act on </a:t>
            </a:r>
            <a:r>
              <a:rPr lang="fi-FI" dirty="0" err="1"/>
              <a:t>Compensation</a:t>
            </a:r>
            <a:r>
              <a:rPr lang="fi-FI" dirty="0"/>
              <a:t> for </a:t>
            </a:r>
            <a:r>
              <a:rPr lang="fi-FI" dirty="0" err="1"/>
              <a:t>Accidents</a:t>
            </a:r>
            <a:r>
              <a:rPr lang="fi-FI" dirty="0"/>
              <a:t> and Service-</a:t>
            </a:r>
            <a:r>
              <a:rPr lang="fi-FI" dirty="0" err="1"/>
              <a:t>Related</a:t>
            </a:r>
            <a:r>
              <a:rPr lang="fi-FI" dirty="0"/>
              <a:t> </a:t>
            </a:r>
            <a:r>
              <a:rPr lang="fi-FI" dirty="0" err="1"/>
              <a:t>Illnesses</a:t>
            </a:r>
            <a:r>
              <a:rPr lang="fi-FI" dirty="0"/>
              <a:t> in </a:t>
            </a:r>
            <a:r>
              <a:rPr lang="fi-FI" dirty="0" err="1"/>
              <a:t>Crisis</a:t>
            </a:r>
            <a:r>
              <a:rPr lang="fi-FI" dirty="0"/>
              <a:t> Management </a:t>
            </a:r>
            <a:r>
              <a:rPr lang="fi-FI" dirty="0" err="1"/>
              <a:t>Duties</a:t>
            </a:r>
            <a:r>
              <a:rPr lang="fi-FI" dirty="0"/>
              <a:t> and </a:t>
            </a:r>
            <a:r>
              <a:rPr lang="fi-FI" dirty="0" err="1">
                <a:solidFill>
                  <a:srgbClr val="000000"/>
                </a:solidFill>
              </a:rPr>
              <a:t>the</a:t>
            </a:r>
            <a:r>
              <a:rPr lang="fi-FI" dirty="0">
                <a:solidFill>
                  <a:srgbClr val="000000"/>
                </a:solidFill>
              </a:rPr>
              <a:t> </a:t>
            </a:r>
            <a:r>
              <a:rPr lang="fi-FI" dirty="0" err="1">
                <a:solidFill>
                  <a:srgbClr val="000000"/>
                </a:solidFill>
              </a:rPr>
              <a:t>Compensation</a:t>
            </a:r>
            <a:r>
              <a:rPr lang="fi-FI" dirty="0">
                <a:solidFill>
                  <a:srgbClr val="000000"/>
                </a:solidFill>
              </a:rPr>
              <a:t> for </a:t>
            </a:r>
            <a:r>
              <a:rPr lang="fi-FI" dirty="0" err="1">
                <a:solidFill>
                  <a:srgbClr val="000000"/>
                </a:solidFill>
              </a:rPr>
              <a:t>Military</a:t>
            </a:r>
            <a:r>
              <a:rPr lang="fi-FI" dirty="0">
                <a:solidFill>
                  <a:srgbClr val="000000"/>
                </a:solidFill>
              </a:rPr>
              <a:t> </a:t>
            </a:r>
            <a:r>
              <a:rPr lang="fi-FI" dirty="0" err="1">
                <a:solidFill>
                  <a:srgbClr val="000000"/>
                </a:solidFill>
              </a:rPr>
              <a:t>Injuries</a:t>
            </a:r>
            <a:r>
              <a:rPr lang="fi-FI" dirty="0">
                <a:solidFill>
                  <a:srgbClr val="000000"/>
                </a:solidFill>
              </a:rPr>
              <a:t> Act.</a:t>
            </a:r>
            <a:endParaRPr lang="fi-FI" dirty="0"/>
          </a:p>
          <a:p>
            <a:endParaRPr lang="fi-FI" dirty="0"/>
          </a:p>
          <a:p>
            <a:r>
              <a:rPr lang="fi-FI" dirty="0"/>
              <a:t>VEKL: Act on </a:t>
            </a:r>
            <a:r>
              <a:rPr lang="fi-FI" dirty="0" err="1"/>
              <a:t>Compensation</a:t>
            </a:r>
            <a:r>
              <a:rPr lang="fi-FI" dirty="0"/>
              <a:t> for Pension </a:t>
            </a:r>
            <a:r>
              <a:rPr lang="fi-FI" dirty="0" err="1"/>
              <a:t>Accrual</a:t>
            </a:r>
            <a:r>
              <a:rPr lang="fi-FI" dirty="0"/>
              <a:t> </a:t>
            </a:r>
            <a:r>
              <a:rPr lang="fi-FI" dirty="0" err="1"/>
              <a:t>from</a:t>
            </a:r>
            <a:r>
              <a:rPr lang="fi-FI" dirty="0"/>
              <a:t> State </a:t>
            </a:r>
            <a:r>
              <a:rPr lang="fi-FI" dirty="0" err="1"/>
              <a:t>Funds</a:t>
            </a:r>
            <a:r>
              <a:rPr lang="fi-FI" dirty="0"/>
              <a:t> for </a:t>
            </a:r>
            <a:r>
              <a:rPr lang="fi-FI" dirty="0" err="1"/>
              <a:t>Periods</a:t>
            </a:r>
            <a:r>
              <a:rPr lang="fi-FI" dirty="0"/>
              <a:t> of </a:t>
            </a:r>
            <a:r>
              <a:rPr lang="fi-FI" dirty="0" err="1"/>
              <a:t>Childcare</a:t>
            </a:r>
            <a:r>
              <a:rPr lang="fi-FI" dirty="0"/>
              <a:t> and </a:t>
            </a:r>
            <a:r>
              <a:rPr lang="fi-FI" dirty="0" err="1"/>
              <a:t>Periods</a:t>
            </a:r>
            <a:r>
              <a:rPr lang="fi-FI" dirty="0"/>
              <a:t> of </a:t>
            </a:r>
            <a:r>
              <a:rPr lang="fi-FI" dirty="0" err="1"/>
              <a:t>Study</a:t>
            </a:r>
            <a:endParaRPr lang="fi-FI" dirty="0"/>
          </a:p>
          <a:p>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0BFF4739-A7F8-4941-9D4B-58F3C8C589E6}" type="slidenum">
              <a:rPr lang="fi-FI" smtClean="0"/>
              <a:t>25</a:t>
            </a:fld>
            <a:endParaRPr lang="fi-FI"/>
          </a:p>
        </p:txBody>
      </p:sp>
    </p:spTree>
    <p:extLst>
      <p:ext uri="{BB962C8B-B14F-4D97-AF65-F5344CB8AC3E}">
        <p14:creationId xmlns:p14="http://schemas.microsoft.com/office/powerpoint/2010/main" val="2172797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hlinkClick r:id="rId3"/>
              </a:rPr>
              <a:t>https://www.etk.fi/en/forecasts/forecasts/long-term-projections/</a:t>
            </a:r>
            <a:endParaRPr lang="fi-FI" dirty="0"/>
          </a:p>
          <a:p>
            <a:endParaRPr lang="fi-FI" dirty="0"/>
          </a:p>
          <a:p>
            <a:r>
              <a:rPr lang="fi-FI" dirty="0"/>
              <a:t>The </a:t>
            </a:r>
            <a:r>
              <a:rPr lang="fi-FI" dirty="0" err="1"/>
              <a:t>realised</a:t>
            </a:r>
            <a:r>
              <a:rPr lang="fi-FI" dirty="0"/>
              <a:t> and </a:t>
            </a:r>
            <a:r>
              <a:rPr lang="fi-FI" dirty="0" err="1"/>
              <a:t>projected</a:t>
            </a:r>
            <a:r>
              <a:rPr lang="fi-FI" dirty="0"/>
              <a:t> </a:t>
            </a:r>
            <a:r>
              <a:rPr lang="fi-FI" dirty="0" err="1"/>
              <a:t>development</a:t>
            </a:r>
            <a:r>
              <a:rPr lang="fi-FI" dirty="0"/>
              <a:t> of </a:t>
            </a:r>
            <a:r>
              <a:rPr lang="fi-FI" dirty="0" err="1"/>
              <a:t>private-sector</a:t>
            </a:r>
            <a:r>
              <a:rPr lang="fi-FI" dirty="0"/>
              <a:t> </a:t>
            </a:r>
            <a:r>
              <a:rPr lang="fi-FI" dirty="0" err="1"/>
              <a:t>employees</a:t>
            </a:r>
            <a:r>
              <a:rPr lang="fi-FI" dirty="0"/>
              <a:t>’ </a:t>
            </a:r>
            <a:r>
              <a:rPr lang="fi-FI" dirty="0" err="1"/>
              <a:t>pension</a:t>
            </a:r>
            <a:r>
              <a:rPr lang="fi-FI" dirty="0"/>
              <a:t> </a:t>
            </a:r>
            <a:r>
              <a:rPr lang="fi-FI" dirty="0" err="1"/>
              <a:t>expenditure</a:t>
            </a:r>
            <a:r>
              <a:rPr lang="fi-FI" dirty="0"/>
              <a:t> and </a:t>
            </a:r>
            <a:r>
              <a:rPr lang="fi-FI" dirty="0" err="1"/>
              <a:t>contributions</a:t>
            </a:r>
            <a:r>
              <a:rPr lang="fi-FI" dirty="0"/>
              <a:t> in proportion to the </a:t>
            </a:r>
            <a:r>
              <a:rPr lang="fi-FI" dirty="0" err="1"/>
              <a:t>equivalent</a:t>
            </a:r>
            <a:r>
              <a:rPr lang="fi-FI" dirty="0"/>
              <a:t> </a:t>
            </a:r>
            <a:r>
              <a:rPr lang="fi-FI" dirty="0" err="1"/>
              <a:t>wage</a:t>
            </a:r>
            <a:r>
              <a:rPr lang="fi-FI" dirty="0"/>
              <a:t> </a:t>
            </a:r>
            <a:r>
              <a:rPr lang="fi-FI" dirty="0" err="1"/>
              <a:t>sum</a:t>
            </a:r>
            <a:r>
              <a:rPr lang="fi-FI" dirty="0"/>
              <a:t>. </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26</a:t>
            </a:fld>
            <a:endParaRPr lang="fi-FI"/>
          </a:p>
        </p:txBody>
      </p:sp>
    </p:spTree>
    <p:extLst>
      <p:ext uri="{BB962C8B-B14F-4D97-AF65-F5344CB8AC3E}">
        <p14:creationId xmlns:p14="http://schemas.microsoft.com/office/powerpoint/2010/main" val="2795973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27</a:t>
            </a:fld>
            <a:endParaRPr lang="fi-FI"/>
          </a:p>
        </p:txBody>
      </p:sp>
    </p:spTree>
    <p:extLst>
      <p:ext uri="{BB962C8B-B14F-4D97-AF65-F5344CB8AC3E}">
        <p14:creationId xmlns:p14="http://schemas.microsoft.com/office/powerpoint/2010/main" val="3080142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The </a:t>
            </a:r>
            <a:r>
              <a:rPr lang="fi-FI" dirty="0" err="1"/>
              <a:t>figures</a:t>
            </a:r>
            <a:r>
              <a:rPr lang="fi-FI" dirty="0"/>
              <a:t> in the </a:t>
            </a:r>
            <a:r>
              <a:rPr lang="fi-FI" dirty="0" err="1"/>
              <a:t>graph</a:t>
            </a:r>
            <a:r>
              <a:rPr lang="fi-FI" dirty="0"/>
              <a:t> </a:t>
            </a:r>
            <a:r>
              <a:rPr lang="fi-FI" dirty="0" err="1"/>
              <a:t>indicate</a:t>
            </a:r>
            <a:r>
              <a:rPr lang="fi-FI" dirty="0"/>
              <a:t> the status of </a:t>
            </a:r>
            <a:r>
              <a:rPr lang="fi-FI" dirty="0" err="1"/>
              <a:t>individuals</a:t>
            </a:r>
            <a:r>
              <a:rPr lang="fi-FI" dirty="0"/>
              <a:t> </a:t>
            </a:r>
            <a:r>
              <a:rPr lang="fi-FI" dirty="0" err="1"/>
              <a:t>covered</a:t>
            </a:r>
            <a:r>
              <a:rPr lang="fi-FI" dirty="0"/>
              <a:t> </a:t>
            </a:r>
            <a:r>
              <a:rPr lang="fi-FI" dirty="0" err="1"/>
              <a:t>by</a:t>
            </a:r>
            <a:r>
              <a:rPr lang="fi-FI" dirty="0"/>
              <a:t> the </a:t>
            </a:r>
            <a:r>
              <a:rPr lang="fi-FI" dirty="0" err="1"/>
              <a:t>earnings-related</a:t>
            </a:r>
            <a:r>
              <a:rPr lang="fi-FI" dirty="0"/>
              <a:t> </a:t>
            </a:r>
            <a:r>
              <a:rPr lang="fi-FI" dirty="0" err="1"/>
              <a:t>pension</a:t>
            </a:r>
            <a:r>
              <a:rPr lang="fi-FI" dirty="0"/>
              <a:t> </a:t>
            </a:r>
            <a:r>
              <a:rPr lang="fi-FI" dirty="0" err="1"/>
              <a:t>scheme</a:t>
            </a:r>
            <a:r>
              <a:rPr lang="fi-FI" dirty="0"/>
              <a:t> at the </a:t>
            </a:r>
            <a:r>
              <a:rPr lang="fi-FI" dirty="0" err="1"/>
              <a:t>time</a:t>
            </a:r>
            <a:r>
              <a:rPr lang="fi-FI" dirty="0"/>
              <a:t> of </a:t>
            </a:r>
            <a:r>
              <a:rPr lang="fi-FI" dirty="0" err="1"/>
              <a:t>section</a:t>
            </a:r>
            <a:r>
              <a:rPr lang="fi-FI" dirty="0"/>
              <a:t> (31 </a:t>
            </a:r>
            <a:r>
              <a:rPr lang="fi-FI" dirty="0" err="1"/>
              <a:t>December</a:t>
            </a:r>
            <a:r>
              <a:rPr lang="fi-FI" dirty="0"/>
              <a:t>).</a:t>
            </a:r>
          </a:p>
          <a:p>
            <a:endParaRPr lang="fi-FI" dirty="0"/>
          </a:p>
          <a:p>
            <a:r>
              <a:rPr lang="en-US" dirty="0"/>
              <a:t>Statistical database</a:t>
            </a:r>
          </a:p>
          <a:p>
            <a:r>
              <a:rPr lang="fi-FI" dirty="0">
                <a:hlinkClick r:id="rId3"/>
              </a:rPr>
              <a:t>https://tilastot.etk.fi/pxweb/en/ETK/ETK__170vakuutetut__10tyoelakevakuutetut/vak01_piiri.px</a:t>
            </a:r>
            <a:endParaRPr lang="fi-FI" dirty="0"/>
          </a:p>
          <a:p>
            <a:endParaRPr lang="fi-FI" dirty="0"/>
          </a:p>
          <a:p>
            <a:r>
              <a:rPr lang="en-US" dirty="0">
                <a:latin typeface="Calibri" panose="020F0502020204030204" pitchFamily="34" charset="0"/>
              </a:rPr>
              <a:t>Persons insured for an earnings-related pension in Finland</a:t>
            </a:r>
          </a:p>
          <a:p>
            <a:r>
              <a:rPr lang="en-US" dirty="0">
                <a:latin typeface="Calibri" panose="020F0502020204030204" pitchFamily="34" charset="0"/>
                <a:hlinkClick r:id="rId4"/>
              </a:rPr>
              <a:t>https://www.etk.fi/en/statistics-2/statistics/insured-persons/</a:t>
            </a:r>
            <a:endParaRPr lang="en-US" dirty="0">
              <a:latin typeface="Calibri" panose="020F0502020204030204" pitchFamily="34" charset="0"/>
            </a:endParaRPr>
          </a:p>
          <a:p>
            <a:endParaRPr lang="en-US" dirty="0">
              <a:latin typeface="Calibri" panose="020F0502020204030204" pitchFamily="34" charset="0"/>
            </a:endParaRPr>
          </a:p>
          <a:p>
            <a:endParaRPr lang="fi-FI" dirty="0"/>
          </a:p>
          <a:p>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28</a:t>
            </a:fld>
            <a:endParaRPr lang="fi-FI"/>
          </a:p>
        </p:txBody>
      </p:sp>
    </p:spTree>
    <p:extLst>
      <p:ext uri="{BB962C8B-B14F-4D97-AF65-F5344CB8AC3E}">
        <p14:creationId xmlns:p14="http://schemas.microsoft.com/office/powerpoint/2010/main" val="3141208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548168" cy="4724732"/>
          </a:xfrm>
        </p:spPr>
        <p:txBody>
          <a:bodyPr/>
          <a:lstStyle/>
          <a:p>
            <a:r>
              <a:rPr lang="fi-FI" dirty="0"/>
              <a:t>The </a:t>
            </a:r>
            <a:r>
              <a:rPr lang="fi-FI" dirty="0" err="1"/>
              <a:t>figures</a:t>
            </a:r>
            <a:r>
              <a:rPr lang="fi-FI" dirty="0"/>
              <a:t> </a:t>
            </a:r>
            <a:r>
              <a:rPr lang="fi-FI" dirty="0" err="1"/>
              <a:t>depict</a:t>
            </a:r>
            <a:r>
              <a:rPr lang="fi-FI" dirty="0"/>
              <a:t> the </a:t>
            </a:r>
            <a:r>
              <a:rPr lang="fi-FI" dirty="0" err="1"/>
              <a:t>number</a:t>
            </a:r>
            <a:r>
              <a:rPr lang="fi-FI" dirty="0"/>
              <a:t> of </a:t>
            </a:r>
            <a:r>
              <a:rPr lang="fi-FI" dirty="0" err="1"/>
              <a:t>individuals</a:t>
            </a:r>
            <a:r>
              <a:rPr lang="fi-FI" dirty="0"/>
              <a:t> in </a:t>
            </a:r>
            <a:r>
              <a:rPr lang="fi-FI" dirty="0" err="1"/>
              <a:t>employment</a:t>
            </a:r>
            <a:r>
              <a:rPr lang="fi-FI" dirty="0"/>
              <a:t> </a:t>
            </a:r>
            <a:r>
              <a:rPr lang="fi-FI" dirty="0" err="1"/>
              <a:t>or</a:t>
            </a:r>
            <a:r>
              <a:rPr lang="fi-FI" dirty="0"/>
              <a:t> </a:t>
            </a:r>
            <a:r>
              <a:rPr lang="fi-FI" dirty="0" err="1"/>
              <a:t>self-employment</a:t>
            </a:r>
            <a:r>
              <a:rPr lang="fi-FI" dirty="0"/>
              <a:t> on 31 </a:t>
            </a:r>
            <a:r>
              <a:rPr lang="fi-FI" dirty="0" err="1"/>
              <a:t>December</a:t>
            </a:r>
            <a:r>
              <a:rPr lang="fi-FI" dirty="0"/>
              <a:t>.</a:t>
            </a:r>
          </a:p>
          <a:p>
            <a:pPr>
              <a:lnSpc>
                <a:spcPct val="20000"/>
              </a:lnSpc>
            </a:pPr>
            <a:endParaRPr lang="en-GB" dirty="0">
              <a:solidFill>
                <a:srgbClr val="023588"/>
              </a:solidFill>
            </a:endParaRPr>
          </a:p>
          <a:p>
            <a:r>
              <a:rPr lang="en-GB" dirty="0"/>
              <a:t>A person may be insured under several different pension acts simultaneously. In the total amount </a:t>
            </a:r>
            <a:r>
              <a:rPr lang="fi-FI" dirty="0"/>
              <a:t>(2.4 </a:t>
            </a:r>
            <a:r>
              <a:rPr lang="fi-FI" dirty="0" err="1"/>
              <a:t>million</a:t>
            </a:r>
            <a:r>
              <a:rPr lang="fi-FI" dirty="0"/>
              <a:t>), </a:t>
            </a:r>
            <a:r>
              <a:rPr lang="fi-FI" dirty="0" err="1"/>
              <a:t>each</a:t>
            </a:r>
            <a:r>
              <a:rPr lang="fi-FI" dirty="0"/>
              <a:t> </a:t>
            </a:r>
            <a:r>
              <a:rPr lang="fi-FI" dirty="0" err="1"/>
              <a:t>individual</a:t>
            </a:r>
            <a:r>
              <a:rPr lang="fi-FI" dirty="0"/>
              <a:t> is </a:t>
            </a:r>
            <a:r>
              <a:rPr lang="fi-FI" dirty="0" err="1"/>
              <a:t>counted</a:t>
            </a:r>
            <a:r>
              <a:rPr lang="fi-FI" dirty="0"/>
              <a:t> </a:t>
            </a:r>
            <a:r>
              <a:rPr lang="fi-FI" dirty="0" err="1"/>
              <a:t>only</a:t>
            </a:r>
            <a:r>
              <a:rPr lang="fi-FI" dirty="0"/>
              <a:t> </a:t>
            </a:r>
            <a:r>
              <a:rPr lang="fi-FI" dirty="0" err="1"/>
              <a:t>once</a:t>
            </a:r>
            <a:r>
              <a:rPr lang="fi-FI" dirty="0"/>
              <a:t>.</a:t>
            </a:r>
          </a:p>
          <a:p>
            <a:endParaRPr lang="fi-FI" dirty="0"/>
          </a:p>
          <a:p>
            <a:pPr>
              <a:lnSpc>
                <a:spcPct val="20000"/>
              </a:lnSpc>
            </a:pPr>
            <a:endParaRPr lang="fi-FI" dirty="0"/>
          </a:p>
          <a:p>
            <a:r>
              <a:rPr lang="fi-FI" dirty="0" err="1"/>
              <a:t>JuEL</a:t>
            </a:r>
            <a:r>
              <a:rPr lang="fi-FI" dirty="0"/>
              <a:t> (</a:t>
            </a:r>
            <a:r>
              <a:rPr lang="fi-FI" dirty="0" err="1"/>
              <a:t>Municipal</a:t>
            </a:r>
            <a:r>
              <a:rPr lang="fi-FI" dirty="0"/>
              <a:t> </a:t>
            </a:r>
            <a:r>
              <a:rPr lang="fi-FI" dirty="0" err="1"/>
              <a:t>Sector</a:t>
            </a:r>
            <a:r>
              <a:rPr lang="fi-FI" dirty="0"/>
              <a:t>)  </a:t>
            </a:r>
            <a:r>
              <a:rPr lang="fi-FI" dirty="0" err="1"/>
              <a:t>covers</a:t>
            </a:r>
            <a:r>
              <a:rPr lang="fi-FI" dirty="0"/>
              <a:t> 34,000  </a:t>
            </a:r>
            <a:r>
              <a:rPr lang="fi-FI" dirty="0" err="1"/>
              <a:t>elected</a:t>
            </a:r>
            <a:r>
              <a:rPr lang="fi-FI" dirty="0"/>
              <a:t> </a:t>
            </a:r>
            <a:r>
              <a:rPr lang="fi-FI" dirty="0" err="1"/>
              <a:t>officials</a:t>
            </a:r>
            <a:r>
              <a:rPr lang="fi-FI" dirty="0"/>
              <a:t>, </a:t>
            </a:r>
            <a:r>
              <a:rPr lang="fi-FI" dirty="0" err="1"/>
              <a:t>family</a:t>
            </a:r>
            <a:r>
              <a:rPr lang="fi-FI" dirty="0"/>
              <a:t> </a:t>
            </a:r>
            <a:r>
              <a:rPr lang="fi-FI" dirty="0" err="1"/>
              <a:t>caregivers</a:t>
            </a:r>
            <a:r>
              <a:rPr lang="fi-FI" dirty="0"/>
              <a:t>, </a:t>
            </a:r>
            <a:r>
              <a:rPr lang="fi-FI" dirty="0" err="1"/>
              <a:t>private</a:t>
            </a:r>
            <a:r>
              <a:rPr lang="fi-FI" dirty="0"/>
              <a:t> </a:t>
            </a:r>
            <a:r>
              <a:rPr lang="fi-FI" dirty="0" err="1"/>
              <a:t>care-providers</a:t>
            </a:r>
            <a:r>
              <a:rPr lang="fi-FI" dirty="0"/>
              <a:t> etc.</a:t>
            </a:r>
          </a:p>
          <a:p>
            <a:pPr>
              <a:lnSpc>
                <a:spcPct val="20000"/>
              </a:lnSpc>
            </a:pPr>
            <a:endParaRPr lang="fi-FI" dirty="0"/>
          </a:p>
          <a:p>
            <a:r>
              <a:rPr lang="fi-FI" dirty="0" err="1"/>
              <a:t>JuEL</a:t>
            </a:r>
            <a:r>
              <a:rPr lang="fi-FI" dirty="0"/>
              <a:t> (State) </a:t>
            </a:r>
            <a:r>
              <a:rPr lang="fi-FI" dirty="0" err="1"/>
              <a:t>covers</a:t>
            </a:r>
            <a:r>
              <a:rPr lang="fi-FI" dirty="0"/>
              <a:t>  10,000 </a:t>
            </a:r>
            <a:r>
              <a:rPr lang="fi-FI" dirty="0" err="1"/>
              <a:t>elected</a:t>
            </a:r>
            <a:r>
              <a:rPr lang="fi-FI" dirty="0"/>
              <a:t> </a:t>
            </a:r>
            <a:r>
              <a:rPr lang="fi-FI" dirty="0" err="1"/>
              <a:t>officials</a:t>
            </a:r>
            <a:r>
              <a:rPr lang="fi-FI" dirty="0"/>
              <a:t>, </a:t>
            </a:r>
            <a:r>
              <a:rPr lang="fi-FI" dirty="0" err="1"/>
              <a:t>consultants</a:t>
            </a:r>
            <a:r>
              <a:rPr lang="fi-FI" dirty="0"/>
              <a:t> etc.</a:t>
            </a:r>
          </a:p>
          <a:p>
            <a:endParaRPr lang="fi-FI" dirty="0"/>
          </a:p>
          <a:p>
            <a:r>
              <a:rPr lang="en-GB" dirty="0" err="1"/>
              <a:t>TyEL</a:t>
            </a:r>
            <a:r>
              <a:rPr lang="en-GB" dirty="0"/>
              <a:t> = Employees Pensions Act</a:t>
            </a:r>
          </a:p>
          <a:p>
            <a:r>
              <a:rPr lang="en-GB" dirty="0"/>
              <a:t>MEL = Seafarer’s Pensions Act</a:t>
            </a:r>
          </a:p>
          <a:p>
            <a:r>
              <a:rPr lang="en-GB" dirty="0"/>
              <a:t>YEL = Self-employed Persons’ Pensions Act</a:t>
            </a:r>
          </a:p>
          <a:p>
            <a:r>
              <a:rPr lang="en-GB" dirty="0" err="1"/>
              <a:t>MyEL</a:t>
            </a:r>
            <a:r>
              <a:rPr lang="en-GB" dirty="0"/>
              <a:t> = Farmers’ Pensions Act</a:t>
            </a:r>
          </a:p>
          <a:p>
            <a:endParaRPr lang="en-GB" dirty="0"/>
          </a:p>
          <a:p>
            <a:r>
              <a:rPr lang="en-GB" dirty="0" err="1"/>
              <a:t>JuEL</a:t>
            </a:r>
            <a:r>
              <a:rPr lang="en-GB" dirty="0"/>
              <a:t>= Public Sector Pensions Act (Municipal Sector, State, Church)</a:t>
            </a:r>
          </a:p>
          <a:p>
            <a:r>
              <a:rPr lang="en-GB" dirty="0" err="1"/>
              <a:t>OrtKL</a:t>
            </a:r>
            <a:r>
              <a:rPr lang="en-GB" dirty="0"/>
              <a:t> = Orthodox Church Act</a:t>
            </a:r>
          </a:p>
          <a:p>
            <a:r>
              <a:rPr lang="en-GB" dirty="0"/>
              <a:t>SP = Pension regulation for the Bank of Finland</a:t>
            </a:r>
          </a:p>
          <a:p>
            <a:r>
              <a:rPr lang="en-GB" dirty="0"/>
              <a:t>Pension regulation for the regional government of </a:t>
            </a:r>
            <a:r>
              <a:rPr lang="en-GB" dirty="0" err="1"/>
              <a:t>Åland</a:t>
            </a:r>
            <a:endParaRPr lang="en-GB" dirty="0"/>
          </a:p>
          <a:p>
            <a:endParaRPr lang="en-GB" dirty="0"/>
          </a:p>
          <a:p>
            <a:r>
              <a:rPr lang="en-US" dirty="0"/>
              <a:t>Statistical database</a:t>
            </a:r>
          </a:p>
          <a:p>
            <a:r>
              <a:rPr lang="fi-FI" dirty="0">
                <a:hlinkClick r:id="rId3"/>
              </a:rPr>
              <a:t>https://tilastot.etk.fi/pxweb/en/ETK/ETK__170vakuutetut__10tyoelakevakuutetut/vak01_piiri.px</a:t>
            </a:r>
            <a:endParaRPr lang="fi-FI" dirty="0"/>
          </a:p>
          <a:p>
            <a:endParaRPr lang="fi-FI" dirty="0"/>
          </a:p>
          <a:p>
            <a:r>
              <a:rPr lang="en-US" dirty="0">
                <a:latin typeface="Calibri" panose="020F0502020204030204" pitchFamily="34" charset="0"/>
              </a:rPr>
              <a:t>Persons insured for an earnings-related pension in Finland</a:t>
            </a:r>
          </a:p>
          <a:p>
            <a:r>
              <a:rPr lang="en-US" dirty="0">
                <a:latin typeface="Calibri" panose="020F0502020204030204" pitchFamily="34" charset="0"/>
                <a:hlinkClick r:id="rId4"/>
              </a:rPr>
              <a:t>https://www.etk.fi/en/statistics-2/statistics/insured-persons/</a:t>
            </a:r>
            <a:endParaRPr lang="en-US" dirty="0">
              <a:latin typeface="Calibri" panose="020F0502020204030204" pitchFamily="34" charset="0"/>
            </a:endParaRPr>
          </a:p>
          <a:p>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29</a:t>
            </a:fld>
            <a:endParaRPr lang="fi-FI"/>
          </a:p>
        </p:txBody>
      </p:sp>
    </p:spTree>
    <p:extLst>
      <p:ext uri="{BB962C8B-B14F-4D97-AF65-F5344CB8AC3E}">
        <p14:creationId xmlns:p14="http://schemas.microsoft.com/office/powerpoint/2010/main" val="578561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30</a:t>
            </a:fld>
            <a:endParaRPr lang="fi-FI"/>
          </a:p>
        </p:txBody>
      </p:sp>
    </p:spTree>
    <p:extLst>
      <p:ext uri="{BB962C8B-B14F-4D97-AF65-F5344CB8AC3E}">
        <p14:creationId xmlns:p14="http://schemas.microsoft.com/office/powerpoint/2010/main" val="93872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National </a:t>
            </a:r>
            <a:r>
              <a:rPr lang="fi-FI" dirty="0" err="1"/>
              <a:t>pension</a:t>
            </a:r>
            <a:r>
              <a:rPr lang="fi-FI" dirty="0"/>
              <a:t> in proportion to </a:t>
            </a:r>
            <a:r>
              <a:rPr lang="fi-FI" dirty="0" err="1"/>
              <a:t>premium</a:t>
            </a:r>
            <a:r>
              <a:rPr lang="fi-FI" dirty="0"/>
              <a:t> </a:t>
            </a:r>
            <a:r>
              <a:rPr lang="fi-FI" dirty="0" err="1"/>
              <a:t>income</a:t>
            </a:r>
            <a:r>
              <a:rPr lang="fi-FI" dirty="0"/>
              <a:t> and </a:t>
            </a:r>
            <a:r>
              <a:rPr lang="fi-FI" dirty="0" err="1"/>
              <a:t>expenditure</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a:t>
            </a:fld>
            <a:endParaRPr lang="fi-FI"/>
          </a:p>
        </p:txBody>
      </p:sp>
    </p:spTree>
    <p:extLst>
      <p:ext uri="{BB962C8B-B14F-4D97-AF65-F5344CB8AC3E}">
        <p14:creationId xmlns:p14="http://schemas.microsoft.com/office/powerpoint/2010/main" val="142079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Part-time</a:t>
            </a:r>
            <a:r>
              <a:rPr lang="fi-FI" dirty="0"/>
              <a:t> </a:t>
            </a:r>
            <a:r>
              <a:rPr lang="fi-FI" dirty="0" err="1"/>
              <a:t>pension</a:t>
            </a:r>
            <a:r>
              <a:rPr lang="fi-FI" dirty="0"/>
              <a:t> 1,000, </a:t>
            </a:r>
            <a:r>
              <a:rPr lang="fi-FI" dirty="0" err="1"/>
              <a:t>special</a:t>
            </a:r>
            <a:r>
              <a:rPr lang="fi-FI" dirty="0"/>
              <a:t> </a:t>
            </a:r>
            <a:r>
              <a:rPr lang="fi-FI" dirty="0" err="1"/>
              <a:t>pension</a:t>
            </a:r>
            <a:r>
              <a:rPr lang="fi-FI" dirty="0"/>
              <a:t> for </a:t>
            </a:r>
            <a:r>
              <a:rPr lang="fi-FI" dirty="0" err="1"/>
              <a:t>farmers</a:t>
            </a:r>
            <a:r>
              <a:rPr lang="fi-FI" dirty="0"/>
              <a:t> (</a:t>
            </a:r>
            <a:r>
              <a:rPr lang="fi-FI" dirty="0" err="1"/>
              <a:t>farm</a:t>
            </a:r>
            <a:r>
              <a:rPr lang="fi-FI" dirty="0"/>
              <a:t> </a:t>
            </a:r>
            <a:r>
              <a:rPr lang="fi-FI" dirty="0" err="1"/>
              <a:t>closure</a:t>
            </a:r>
            <a:r>
              <a:rPr lang="fi-FI" dirty="0"/>
              <a:t> </a:t>
            </a:r>
            <a:r>
              <a:rPr lang="fi-FI" dirty="0" err="1"/>
              <a:t>pension</a:t>
            </a:r>
            <a:r>
              <a:rPr lang="fi-FI" dirty="0"/>
              <a:t> and </a:t>
            </a:r>
            <a:r>
              <a:rPr lang="fi-FI" dirty="0" err="1"/>
              <a:t>farmers</a:t>
            </a:r>
            <a:r>
              <a:rPr lang="fi-FI" dirty="0"/>
              <a:t>’ </a:t>
            </a:r>
            <a:r>
              <a:rPr lang="fi-FI" dirty="0" err="1"/>
              <a:t>early</a:t>
            </a:r>
            <a:r>
              <a:rPr lang="fi-FI" dirty="0"/>
              <a:t> </a:t>
            </a:r>
            <a:r>
              <a:rPr lang="fi-FI" dirty="0" err="1"/>
              <a:t>retirement</a:t>
            </a:r>
            <a:r>
              <a:rPr lang="fi-FI" dirty="0"/>
              <a:t> </a:t>
            </a:r>
            <a:r>
              <a:rPr lang="fi-FI" dirty="0" err="1"/>
              <a:t>aid</a:t>
            </a:r>
            <a:r>
              <a:rPr lang="fi-FI" dirty="0"/>
              <a:t>) 10,000, </a:t>
            </a:r>
            <a:r>
              <a:rPr lang="fi-FI" dirty="0" err="1"/>
              <a:t>orphan’s</a:t>
            </a:r>
            <a:r>
              <a:rPr lang="fi-FI" dirty="0"/>
              <a:t> </a:t>
            </a:r>
            <a:r>
              <a:rPr lang="fi-FI" dirty="0" err="1"/>
              <a:t>pension</a:t>
            </a:r>
            <a:r>
              <a:rPr lang="fi-FI" dirty="0"/>
              <a:t> 16,000.</a:t>
            </a:r>
          </a:p>
          <a:p>
            <a:endParaRPr lang="fi-FI" dirty="0"/>
          </a:p>
          <a:p>
            <a:pPr>
              <a:lnSpc>
                <a:spcPct val="20000"/>
              </a:lnSpc>
            </a:pPr>
            <a:endParaRPr lang="fi-FI" dirty="0"/>
          </a:p>
          <a:p>
            <a:r>
              <a:rPr lang="fi-FI" dirty="0"/>
              <a:t>The </a:t>
            </a:r>
            <a:r>
              <a:rPr lang="fi-FI" dirty="0" err="1"/>
              <a:t>figures</a:t>
            </a:r>
            <a:r>
              <a:rPr lang="fi-FI" dirty="0"/>
              <a:t> </a:t>
            </a:r>
            <a:r>
              <a:rPr lang="fi-FI" dirty="0" err="1"/>
              <a:t>include</a:t>
            </a:r>
            <a:r>
              <a:rPr lang="fi-FI" dirty="0"/>
              <a:t> </a:t>
            </a:r>
            <a:r>
              <a:rPr lang="fi-FI" dirty="0" err="1"/>
              <a:t>all</a:t>
            </a:r>
            <a:r>
              <a:rPr lang="fi-FI" dirty="0"/>
              <a:t> </a:t>
            </a:r>
            <a:r>
              <a:rPr lang="fi-FI" dirty="0" err="1"/>
              <a:t>individuals</a:t>
            </a:r>
            <a:r>
              <a:rPr lang="fi-FI" dirty="0"/>
              <a:t> </a:t>
            </a:r>
            <a:r>
              <a:rPr lang="fi-FI" dirty="0" err="1"/>
              <a:t>receiving</a:t>
            </a:r>
            <a:r>
              <a:rPr lang="fi-FI" dirty="0"/>
              <a:t> a </a:t>
            </a:r>
            <a:r>
              <a:rPr lang="fi-FI" dirty="0" err="1"/>
              <a:t>pension</a:t>
            </a:r>
            <a:r>
              <a:rPr lang="fi-FI" dirty="0"/>
              <a:t> </a:t>
            </a:r>
            <a:r>
              <a:rPr lang="fi-FI" dirty="0" err="1"/>
              <a:t>from</a:t>
            </a:r>
            <a:r>
              <a:rPr lang="fi-FI" dirty="0"/>
              <a:t> </a:t>
            </a:r>
            <a:r>
              <a:rPr lang="fi-FI" b="1" dirty="0"/>
              <a:t>the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a:t>
            </a:r>
          </a:p>
          <a:p>
            <a:endParaRPr lang="fi-FI" dirty="0"/>
          </a:p>
          <a:p>
            <a:pPr>
              <a:lnSpc>
                <a:spcPct val="20000"/>
              </a:lnSpc>
            </a:pPr>
            <a:endParaRPr lang="fi-FI" dirty="0"/>
          </a:p>
          <a:p>
            <a:r>
              <a:rPr lang="fi-FI" dirty="0"/>
              <a:t>1,556,000 </a:t>
            </a:r>
            <a:r>
              <a:rPr lang="fi-FI" dirty="0" err="1"/>
              <a:t>pension</a:t>
            </a:r>
            <a:r>
              <a:rPr lang="fi-FI" dirty="0"/>
              <a:t> </a:t>
            </a:r>
            <a:r>
              <a:rPr lang="fi-FI" dirty="0" err="1"/>
              <a:t>recpients</a:t>
            </a:r>
            <a:r>
              <a:rPr lang="fi-FI" dirty="0"/>
              <a:t> </a:t>
            </a:r>
            <a:r>
              <a:rPr lang="fi-FI" dirty="0" err="1"/>
              <a:t>resided</a:t>
            </a:r>
            <a:r>
              <a:rPr lang="fi-FI" dirty="0"/>
              <a:t> in Finland </a:t>
            </a:r>
            <a:r>
              <a:rPr lang="fi-FI" dirty="0" err="1"/>
              <a:t>while</a:t>
            </a:r>
            <a:r>
              <a:rPr lang="fi-FI" dirty="0"/>
              <a:t> 57,000 </a:t>
            </a:r>
            <a:r>
              <a:rPr lang="fi-FI" dirty="0" err="1"/>
              <a:t>resided</a:t>
            </a:r>
            <a:r>
              <a:rPr lang="fi-FI" dirty="0"/>
              <a:t> </a:t>
            </a:r>
            <a:r>
              <a:rPr lang="fi-FI" dirty="0" err="1"/>
              <a:t>abroad</a:t>
            </a:r>
            <a:r>
              <a:rPr lang="fi-FI" dirty="0"/>
              <a:t>. </a:t>
            </a:r>
          </a:p>
          <a:p>
            <a:endParaRPr lang="fi-FI" dirty="0"/>
          </a:p>
          <a:p>
            <a:r>
              <a:rPr lang="en-US" dirty="0"/>
              <a:t>Statistical database</a:t>
            </a:r>
          </a:p>
          <a:p>
            <a:r>
              <a:rPr lang="fi-FI" dirty="0">
                <a:hlinkClick r:id="rId3"/>
              </a:rPr>
              <a:t>https://tilastot.etk.fi/pxweb/en/ETK/ETK__110kaikki_elakkeensaajat__20elakkeensaajien_elake/elsael_1k01_laji.px</a:t>
            </a:r>
            <a:endParaRPr lang="fi-FI" dirty="0"/>
          </a:p>
          <a:p>
            <a:endParaRPr lang="fi-FI" dirty="0"/>
          </a:p>
          <a:p>
            <a:r>
              <a:rPr lang="fi-FI" dirty="0"/>
              <a:t>Statistical Yearbook of </a:t>
            </a:r>
            <a:r>
              <a:rPr lang="fi-FI" dirty="0" err="1"/>
              <a:t>Pensioners</a:t>
            </a:r>
            <a:r>
              <a:rPr lang="fi-FI" dirty="0"/>
              <a:t> in Finland</a:t>
            </a:r>
            <a:endParaRPr lang="en-US" dirty="0"/>
          </a:p>
          <a:p>
            <a:r>
              <a:rPr lang="en-US" dirty="0">
                <a:hlinkClick r:id="rId4"/>
              </a:rPr>
              <a:t>https://www.etk.fi/en/statistics-2/statistics/pension-recipients/all-pension-recipients/</a:t>
            </a:r>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31</a:t>
            </a:fld>
            <a:endParaRPr lang="fi-FI"/>
          </a:p>
        </p:txBody>
      </p:sp>
    </p:spTree>
    <p:extLst>
      <p:ext uri="{BB962C8B-B14F-4D97-AF65-F5344CB8AC3E}">
        <p14:creationId xmlns:p14="http://schemas.microsoft.com/office/powerpoint/2010/main" val="78463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58704"/>
            <a:ext cx="5435600" cy="3910489"/>
          </a:xfrm>
        </p:spPr>
        <p:txBody>
          <a:bodyPr/>
          <a:lstStyle/>
          <a:p>
            <a:pPr>
              <a:lnSpc>
                <a:spcPct val="30000"/>
              </a:lnSpc>
            </a:pPr>
            <a:endParaRPr lang="fi-FI" dirty="0"/>
          </a:p>
          <a:p>
            <a:r>
              <a:rPr lang="fi-FI" dirty="0"/>
              <a:t>The </a:t>
            </a:r>
            <a:r>
              <a:rPr lang="fi-FI" dirty="0" err="1"/>
              <a:t>figures</a:t>
            </a:r>
            <a:r>
              <a:rPr lang="fi-FI" dirty="0"/>
              <a:t> in the </a:t>
            </a:r>
            <a:r>
              <a:rPr lang="fi-FI" dirty="0" err="1"/>
              <a:t>graph</a:t>
            </a:r>
            <a:r>
              <a:rPr lang="fi-FI" dirty="0"/>
              <a:t> </a:t>
            </a:r>
            <a:r>
              <a:rPr lang="fi-FI" dirty="0" err="1"/>
              <a:t>include</a:t>
            </a:r>
            <a:r>
              <a:rPr lang="fi-FI" dirty="0"/>
              <a:t> </a:t>
            </a:r>
            <a:r>
              <a:rPr lang="fi-FI" dirty="0" err="1"/>
              <a:t>all</a:t>
            </a:r>
            <a:r>
              <a:rPr lang="fi-FI" dirty="0"/>
              <a:t> </a:t>
            </a:r>
            <a:r>
              <a:rPr lang="fi-FI" dirty="0" err="1"/>
              <a:t>pension</a:t>
            </a:r>
            <a:r>
              <a:rPr lang="fi-FI" dirty="0"/>
              <a:t> </a:t>
            </a:r>
            <a:r>
              <a:rPr lang="fi-FI" dirty="0" err="1"/>
              <a:t>recipients</a:t>
            </a:r>
            <a:r>
              <a:rPr lang="fi-FI" dirty="0"/>
              <a:t> </a:t>
            </a:r>
            <a:r>
              <a:rPr lang="fi-FI" dirty="0" err="1"/>
              <a:t>residing</a:t>
            </a:r>
            <a:r>
              <a:rPr lang="fi-FI" dirty="0"/>
              <a:t> in Finland </a:t>
            </a:r>
            <a:r>
              <a:rPr lang="fi-FI" dirty="0" err="1"/>
              <a:t>receiving</a:t>
            </a:r>
            <a:r>
              <a:rPr lang="fi-FI" dirty="0"/>
              <a:t> </a:t>
            </a:r>
            <a:r>
              <a:rPr lang="fi-FI" dirty="0" err="1"/>
              <a:t>pension</a:t>
            </a:r>
            <a:r>
              <a:rPr lang="fi-FI" dirty="0"/>
              <a:t> </a:t>
            </a:r>
            <a:r>
              <a:rPr lang="fi-FI" dirty="0" err="1"/>
              <a:t>from</a:t>
            </a:r>
            <a:r>
              <a:rPr lang="fi-FI" dirty="0"/>
              <a:t> </a:t>
            </a:r>
            <a:r>
              <a:rPr lang="fi-FI" dirty="0" err="1"/>
              <a:t>the</a:t>
            </a:r>
            <a:r>
              <a:rPr lang="fi-FI" dirty="0"/>
              <a:t> </a:t>
            </a:r>
            <a:r>
              <a:rPr lang="fi-FI" b="1" dirty="0" err="1"/>
              <a:t>statutory</a:t>
            </a:r>
            <a:r>
              <a:rPr lang="fi-FI" b="1" dirty="0"/>
              <a:t>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a:t>
            </a:r>
          </a:p>
          <a:p>
            <a:pPr>
              <a:lnSpc>
                <a:spcPct val="30000"/>
              </a:lnSpc>
            </a:pPr>
            <a:endParaRPr lang="fi-FI" dirty="0"/>
          </a:p>
          <a:p>
            <a:endParaRPr lang="en-US" dirty="0"/>
          </a:p>
          <a:p>
            <a:r>
              <a:rPr lang="en-US" dirty="0"/>
              <a:t>Statistical database</a:t>
            </a:r>
          </a:p>
          <a:p>
            <a:r>
              <a:rPr lang="fi-FI" dirty="0">
                <a:hlinkClick r:id="rId3"/>
              </a:rPr>
              <a:t>https://tilastot.etk.fi/pxweb/en/ETK/ETK__110kaikki_elakkeensaajat__10elakkeensaajien_lkm/elsa_k04_rak.px</a:t>
            </a:r>
            <a:endParaRPr lang="fi-FI" dirty="0"/>
          </a:p>
          <a:p>
            <a:endParaRPr lang="fi-FI" dirty="0"/>
          </a:p>
          <a:p>
            <a:r>
              <a:rPr lang="fi-FI" dirty="0"/>
              <a:t>Statistical Yearbook of </a:t>
            </a:r>
            <a:r>
              <a:rPr lang="fi-FI" dirty="0" err="1"/>
              <a:t>Pensioners</a:t>
            </a:r>
            <a:r>
              <a:rPr lang="fi-FI" dirty="0"/>
              <a:t> in Finland</a:t>
            </a:r>
            <a:endParaRPr lang="en-US" dirty="0"/>
          </a:p>
          <a:p>
            <a:r>
              <a:rPr lang="en-US" dirty="0">
                <a:hlinkClick r:id="rId4"/>
              </a:rPr>
              <a:t>https://www.etk.fi/en/statistics-2/statistics/pension-recipients/all-pension-recipients/</a:t>
            </a:r>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32</a:t>
            </a:fld>
            <a:endParaRPr lang="fi-FI"/>
          </a:p>
        </p:txBody>
      </p:sp>
    </p:spTree>
    <p:extLst>
      <p:ext uri="{BB962C8B-B14F-4D97-AF65-F5344CB8AC3E}">
        <p14:creationId xmlns:p14="http://schemas.microsoft.com/office/powerpoint/2010/main" val="20029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Pension </a:t>
            </a:r>
            <a:r>
              <a:rPr lang="fi-FI" dirty="0" err="1"/>
              <a:t>recipients</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receive</a:t>
            </a:r>
            <a:r>
              <a:rPr lang="fi-FI" dirty="0"/>
              <a:t> an </a:t>
            </a:r>
            <a:r>
              <a:rPr lang="fi-FI" dirty="0" err="1"/>
              <a:t>old-age</a:t>
            </a:r>
            <a:r>
              <a:rPr lang="fi-FI" dirty="0"/>
              <a:t>, </a:t>
            </a:r>
            <a:r>
              <a:rPr lang="fi-FI" dirty="0" err="1"/>
              <a:t>disability</a:t>
            </a:r>
            <a:r>
              <a:rPr lang="fi-FI" dirty="0"/>
              <a:t>, </a:t>
            </a:r>
            <a:r>
              <a:rPr lang="fi-FI" dirty="0" err="1"/>
              <a:t>survivors</a:t>
            </a:r>
            <a:r>
              <a:rPr lang="fi-FI" dirty="0"/>
              <a:t>’ and </a:t>
            </a:r>
            <a:r>
              <a:rPr lang="fi-FI" dirty="0" err="1"/>
              <a:t>part-time</a:t>
            </a:r>
            <a:r>
              <a:rPr lang="fi-FI" dirty="0"/>
              <a:t> </a:t>
            </a:r>
            <a:r>
              <a:rPr lang="fi-FI" dirty="0" err="1"/>
              <a:t>pension</a:t>
            </a:r>
            <a:r>
              <a:rPr lang="fi-FI" dirty="0"/>
              <a:t>, as </a:t>
            </a:r>
            <a:r>
              <a:rPr lang="fi-FI" dirty="0" err="1"/>
              <a:t>well</a:t>
            </a:r>
            <a:r>
              <a:rPr lang="fi-FI" dirty="0"/>
              <a:t> as </a:t>
            </a:r>
            <a:r>
              <a:rPr lang="fi-FI" dirty="0" err="1"/>
              <a:t>farmer’s</a:t>
            </a:r>
            <a:r>
              <a:rPr lang="fi-FI" dirty="0"/>
              <a:t> </a:t>
            </a:r>
            <a:r>
              <a:rPr lang="fi-FI" dirty="0" err="1"/>
              <a:t>special</a:t>
            </a:r>
            <a:r>
              <a:rPr lang="fi-FI" dirty="0"/>
              <a:t> </a:t>
            </a:r>
            <a:r>
              <a:rPr lang="fi-FI" dirty="0" err="1"/>
              <a:t>pension</a:t>
            </a:r>
            <a:r>
              <a:rPr lang="fi-FI" dirty="0"/>
              <a:t>, </a:t>
            </a:r>
            <a:r>
              <a:rPr lang="fi-FI" dirty="0" err="1"/>
              <a:t>paid</a:t>
            </a:r>
            <a:r>
              <a:rPr lang="fi-FI" dirty="0"/>
              <a:t> </a:t>
            </a:r>
            <a:r>
              <a:rPr lang="fi-FI" dirty="0" err="1"/>
              <a:t>from</a:t>
            </a:r>
            <a:r>
              <a:rPr lang="fi-FI" dirty="0"/>
              <a:t> </a:t>
            </a:r>
            <a:r>
              <a:rPr lang="fi-FI" b="1" dirty="0"/>
              <a:t>the </a:t>
            </a:r>
            <a:r>
              <a:rPr lang="fi-FI" b="1" dirty="0" err="1"/>
              <a:t>statutory</a:t>
            </a:r>
            <a:r>
              <a:rPr lang="fi-FI" b="1" dirty="0"/>
              <a:t>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dirty="0"/>
              <a:t>.</a:t>
            </a:r>
          </a:p>
          <a:p>
            <a:pPr>
              <a:lnSpc>
                <a:spcPct val="20000"/>
              </a:lnSpc>
            </a:pPr>
            <a:endParaRPr lang="fi-FI" dirty="0"/>
          </a:p>
          <a:p>
            <a:r>
              <a:rPr lang="fi-FI" dirty="0" err="1"/>
              <a:t>Population</a:t>
            </a:r>
            <a:r>
              <a:rPr lang="fi-FI" dirty="0"/>
              <a:t>: </a:t>
            </a:r>
            <a:r>
              <a:rPr lang="fi-FI" dirty="0" err="1"/>
              <a:t>Population</a:t>
            </a:r>
            <a:r>
              <a:rPr lang="fi-FI" dirty="0"/>
              <a:t> </a:t>
            </a:r>
            <a:r>
              <a:rPr lang="fi-FI" dirty="0" err="1"/>
              <a:t>insured</a:t>
            </a:r>
            <a:r>
              <a:rPr lang="fi-FI" dirty="0"/>
              <a:t> </a:t>
            </a:r>
            <a:r>
              <a:rPr lang="fi-FI" dirty="0" err="1"/>
              <a:t>by</a:t>
            </a:r>
            <a:r>
              <a:rPr lang="fi-FI" dirty="0"/>
              <a:t> Kela</a:t>
            </a:r>
          </a:p>
          <a:p>
            <a:endParaRPr lang="fi-FI" dirty="0"/>
          </a:p>
          <a:p>
            <a:r>
              <a:rPr lang="en-US" dirty="0"/>
              <a:t>Statistical database</a:t>
            </a:r>
          </a:p>
          <a:p>
            <a:r>
              <a:rPr lang="fi-FI" dirty="0">
                <a:hlinkClick r:id="rId3"/>
              </a:rPr>
              <a:t>https://tilastot.etk.fi/pxweb/en/ETK/ETK__110kaikki_elakkeensaajat__10elakkeensaajien_lkm/elsa_k02_laji.px</a:t>
            </a:r>
            <a:endParaRPr lang="fi-FI" dirty="0"/>
          </a:p>
          <a:p>
            <a:endParaRPr lang="fi-FI" dirty="0"/>
          </a:p>
          <a:p>
            <a:r>
              <a:rPr lang="fi-FI" dirty="0"/>
              <a:t>Statistical Yearbook of </a:t>
            </a:r>
            <a:r>
              <a:rPr lang="fi-FI" dirty="0" err="1"/>
              <a:t>Pensioners</a:t>
            </a:r>
            <a:r>
              <a:rPr lang="fi-FI" dirty="0"/>
              <a:t> in Finland</a:t>
            </a:r>
            <a:endParaRPr lang="en-US" dirty="0"/>
          </a:p>
          <a:p>
            <a:r>
              <a:rPr lang="en-US" dirty="0">
                <a:hlinkClick r:id="rId4"/>
              </a:rPr>
              <a:t>https://www.etk.fi/en/statistics-2/statistics/pension-recipients/all-pension-recipients/</a:t>
            </a:r>
            <a:endParaRPr lang="en-US" dirty="0"/>
          </a:p>
          <a:p>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33</a:t>
            </a:fld>
            <a:endParaRPr lang="fi-FI"/>
          </a:p>
        </p:txBody>
      </p:sp>
    </p:spTree>
    <p:extLst>
      <p:ext uri="{BB962C8B-B14F-4D97-AF65-F5344CB8AC3E}">
        <p14:creationId xmlns:p14="http://schemas.microsoft.com/office/powerpoint/2010/main" val="403070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a:t>The </a:t>
            </a:r>
            <a:r>
              <a:rPr lang="fi-FI" dirty="0" err="1"/>
              <a:t>figures</a:t>
            </a:r>
            <a:r>
              <a:rPr lang="fi-FI" dirty="0"/>
              <a:t> </a:t>
            </a:r>
            <a:r>
              <a:rPr lang="fi-FI" dirty="0" err="1"/>
              <a:t>include</a:t>
            </a:r>
            <a:r>
              <a:rPr lang="fi-FI" dirty="0"/>
              <a:t> </a:t>
            </a:r>
            <a:r>
              <a:rPr lang="fi-FI" dirty="0" err="1"/>
              <a:t>individuals</a:t>
            </a:r>
            <a:r>
              <a:rPr lang="fi-FI" dirty="0"/>
              <a:t> </a:t>
            </a:r>
            <a:r>
              <a:rPr lang="fi-FI" dirty="0" err="1"/>
              <a:t>residing</a:t>
            </a:r>
            <a:r>
              <a:rPr lang="fi-FI" dirty="0"/>
              <a:t> in Finland </a:t>
            </a:r>
            <a:r>
              <a:rPr lang="fi-FI" dirty="0" err="1"/>
              <a:t>who</a:t>
            </a:r>
            <a:r>
              <a:rPr lang="fi-FI" dirty="0"/>
              <a:t> </a:t>
            </a:r>
            <a:r>
              <a:rPr lang="fi-FI" dirty="0" err="1"/>
              <a:t>have</a:t>
            </a:r>
            <a:r>
              <a:rPr lang="fi-FI" dirty="0"/>
              <a:t> </a:t>
            </a:r>
            <a:r>
              <a:rPr lang="fi-FI" dirty="0" err="1"/>
              <a:t>received</a:t>
            </a:r>
            <a:r>
              <a:rPr lang="fi-FI" dirty="0"/>
              <a:t> a </a:t>
            </a:r>
            <a:r>
              <a:rPr lang="fi-FI" dirty="0" err="1"/>
              <a:t>disability</a:t>
            </a:r>
            <a:r>
              <a:rPr lang="fi-FI" dirty="0"/>
              <a:t> </a:t>
            </a:r>
            <a:r>
              <a:rPr lang="fi-FI" dirty="0" err="1"/>
              <a:t>pension</a:t>
            </a:r>
            <a:r>
              <a:rPr lang="fi-FI" dirty="0"/>
              <a:t> </a:t>
            </a:r>
            <a:r>
              <a:rPr lang="fi-FI" dirty="0" err="1"/>
              <a:t>from</a:t>
            </a:r>
            <a:r>
              <a:rPr lang="fi-FI" dirty="0"/>
              <a:t> </a:t>
            </a:r>
            <a:r>
              <a:rPr lang="fi-FI" b="1" dirty="0" err="1"/>
              <a:t>the</a:t>
            </a:r>
            <a:r>
              <a:rPr lang="fi-FI" b="1" dirty="0"/>
              <a:t> </a:t>
            </a:r>
            <a:r>
              <a:rPr lang="fi-FI" b="1" dirty="0" err="1"/>
              <a:t>statutory</a:t>
            </a:r>
            <a:r>
              <a:rPr lang="fi-FI" b="1" dirty="0"/>
              <a:t> </a:t>
            </a:r>
            <a:r>
              <a:rPr lang="fi-FI" b="1" dirty="0" err="1"/>
              <a:t>earnings-related</a:t>
            </a:r>
            <a:r>
              <a:rPr lang="fi-FI" b="1" dirty="0"/>
              <a:t> </a:t>
            </a:r>
            <a:r>
              <a:rPr lang="fi-FI" b="1" dirty="0" err="1"/>
              <a:t>or</a:t>
            </a:r>
            <a:r>
              <a:rPr lang="fi-FI" b="1" dirty="0"/>
              <a:t> national </a:t>
            </a:r>
            <a:r>
              <a:rPr lang="fi-FI" b="1" dirty="0" err="1"/>
              <a:t>pension</a:t>
            </a:r>
            <a:r>
              <a:rPr lang="fi-FI" b="1" dirty="0"/>
              <a:t> </a:t>
            </a:r>
            <a:r>
              <a:rPr lang="fi-FI" b="1" dirty="0" err="1"/>
              <a:t>scheme</a:t>
            </a:r>
            <a:r>
              <a:rPr lang="fi-FI" b="1" dirty="0"/>
              <a:t>.</a:t>
            </a:r>
            <a:endParaRPr lang="fi-FI" dirty="0"/>
          </a:p>
          <a:p>
            <a:pPr>
              <a:lnSpc>
                <a:spcPct val="30000"/>
              </a:lnSpc>
            </a:pPr>
            <a:endParaRPr lang="fi-FI" dirty="0"/>
          </a:p>
          <a:p>
            <a:r>
              <a:rPr lang="fi-FI" dirty="0"/>
              <a:t>The </a:t>
            </a:r>
            <a:r>
              <a:rPr lang="fi-FI" dirty="0" err="1"/>
              <a:t>disability</a:t>
            </a:r>
            <a:r>
              <a:rPr lang="fi-FI" dirty="0"/>
              <a:t> </a:t>
            </a:r>
            <a:r>
              <a:rPr lang="fi-FI" dirty="0" err="1"/>
              <a:t>pensions</a:t>
            </a:r>
            <a:r>
              <a:rPr lang="fi-FI" dirty="0"/>
              <a:t> </a:t>
            </a:r>
            <a:r>
              <a:rPr lang="fi-FI" dirty="0" err="1"/>
              <a:t>include</a:t>
            </a:r>
            <a:r>
              <a:rPr lang="fi-FI" dirty="0"/>
              <a:t> the </a:t>
            </a:r>
            <a:r>
              <a:rPr lang="fi-FI" dirty="0" err="1"/>
              <a:t>actual</a:t>
            </a:r>
            <a:r>
              <a:rPr lang="fi-FI" dirty="0"/>
              <a:t> </a:t>
            </a:r>
            <a:r>
              <a:rPr lang="fi-FI" dirty="0" err="1"/>
              <a:t>disability</a:t>
            </a:r>
            <a:r>
              <a:rPr lang="fi-FI" dirty="0"/>
              <a:t> </a:t>
            </a:r>
            <a:r>
              <a:rPr lang="fi-FI" dirty="0" err="1"/>
              <a:t>pensions</a:t>
            </a:r>
            <a:r>
              <a:rPr lang="fi-FI" dirty="0"/>
              <a:t> and the </a:t>
            </a:r>
            <a:r>
              <a:rPr lang="fi-FI" dirty="0" err="1"/>
              <a:t>individual</a:t>
            </a:r>
            <a:r>
              <a:rPr lang="fi-FI" dirty="0"/>
              <a:t> </a:t>
            </a:r>
            <a:r>
              <a:rPr lang="fi-FI" dirty="0" err="1"/>
              <a:t>early</a:t>
            </a:r>
            <a:r>
              <a:rPr lang="fi-FI" dirty="0"/>
              <a:t> </a:t>
            </a:r>
            <a:r>
              <a:rPr lang="fi-FI" dirty="0" err="1"/>
              <a:t>retirement</a:t>
            </a:r>
            <a:r>
              <a:rPr lang="fi-FI" dirty="0"/>
              <a:t> </a:t>
            </a:r>
            <a:r>
              <a:rPr lang="fi-FI" dirty="0" err="1"/>
              <a:t>pensions</a:t>
            </a:r>
            <a:r>
              <a:rPr lang="fi-FI" dirty="0"/>
              <a:t> (in 2010) and as of 2018 </a:t>
            </a:r>
            <a:r>
              <a:rPr lang="fi-FI" dirty="0" err="1"/>
              <a:t>the</a:t>
            </a:r>
            <a:r>
              <a:rPr lang="fi-FI" dirty="0"/>
              <a:t> </a:t>
            </a:r>
            <a:r>
              <a:rPr lang="fi-FI" dirty="0" err="1"/>
              <a:t>years</a:t>
            </a:r>
            <a:r>
              <a:rPr lang="fi-FI" dirty="0"/>
              <a:t>-of-</a:t>
            </a:r>
            <a:r>
              <a:rPr lang="fi-FI" dirty="0" err="1"/>
              <a:t>service</a:t>
            </a:r>
            <a:r>
              <a:rPr lang="fi-FI" dirty="0"/>
              <a:t> </a:t>
            </a:r>
            <a:r>
              <a:rPr lang="fi-FI" dirty="0" err="1"/>
              <a:t>pensions</a:t>
            </a:r>
            <a:r>
              <a:rPr lang="fi-FI" dirty="0"/>
              <a:t>.</a:t>
            </a:r>
          </a:p>
          <a:p>
            <a:pPr>
              <a:lnSpc>
                <a:spcPct val="20000"/>
              </a:lnSpc>
            </a:pPr>
            <a:endParaRPr lang="fi-FI" dirty="0"/>
          </a:p>
          <a:p>
            <a:r>
              <a:rPr lang="fi-FI" dirty="0" err="1"/>
              <a:t>Actual</a:t>
            </a:r>
            <a:r>
              <a:rPr lang="fi-FI" dirty="0"/>
              <a:t> </a:t>
            </a:r>
            <a:r>
              <a:rPr lang="fi-FI" dirty="0" err="1"/>
              <a:t>disability</a:t>
            </a:r>
            <a:r>
              <a:rPr lang="fi-FI" dirty="0"/>
              <a:t> </a:t>
            </a:r>
            <a:r>
              <a:rPr lang="fi-FI" dirty="0" err="1"/>
              <a:t>pension</a:t>
            </a:r>
            <a:r>
              <a:rPr lang="fi-FI" dirty="0"/>
              <a:t>: A </a:t>
            </a:r>
            <a:r>
              <a:rPr lang="fi-FI" dirty="0" err="1"/>
              <a:t>pension</a:t>
            </a:r>
            <a:r>
              <a:rPr lang="fi-FI" dirty="0"/>
              <a:t> </a:t>
            </a:r>
            <a:r>
              <a:rPr lang="fi-FI" dirty="0" err="1"/>
              <a:t>granted</a:t>
            </a:r>
            <a:r>
              <a:rPr lang="fi-FI" dirty="0"/>
              <a:t> </a:t>
            </a:r>
            <a:r>
              <a:rPr lang="fi-FI" dirty="0" err="1"/>
              <a:t>until</a:t>
            </a:r>
            <a:r>
              <a:rPr lang="fi-FI" dirty="0"/>
              <a:t> </a:t>
            </a:r>
            <a:r>
              <a:rPr lang="fi-FI" dirty="0" err="1"/>
              <a:t>further</a:t>
            </a:r>
            <a:r>
              <a:rPr lang="fi-FI" dirty="0"/>
              <a:t> </a:t>
            </a:r>
            <a:r>
              <a:rPr lang="fi-FI" dirty="0" err="1"/>
              <a:t>notice</a:t>
            </a:r>
            <a:r>
              <a:rPr lang="fi-FI" dirty="0"/>
              <a:t> </a:t>
            </a:r>
            <a:r>
              <a:rPr lang="fi-FI" dirty="0" err="1"/>
              <a:t>or</a:t>
            </a:r>
            <a:r>
              <a:rPr lang="fi-FI" dirty="0"/>
              <a:t> a </a:t>
            </a:r>
            <a:r>
              <a:rPr lang="fi-FI" dirty="0" err="1"/>
              <a:t>cash</a:t>
            </a:r>
            <a:r>
              <a:rPr lang="fi-FI" dirty="0"/>
              <a:t> </a:t>
            </a:r>
            <a:r>
              <a:rPr lang="fi-FI" dirty="0" err="1"/>
              <a:t>rehabilitation</a:t>
            </a:r>
            <a:r>
              <a:rPr lang="fi-FI" dirty="0"/>
              <a:t> </a:t>
            </a:r>
            <a:r>
              <a:rPr lang="fi-FI" dirty="0" err="1"/>
              <a:t>benefit</a:t>
            </a:r>
            <a:r>
              <a:rPr lang="fi-FI" dirty="0"/>
              <a:t> (</a:t>
            </a:r>
            <a:r>
              <a:rPr lang="fi-FI" dirty="0" err="1"/>
              <a:t>fixed-term</a:t>
            </a:r>
            <a:r>
              <a:rPr lang="fi-FI" dirty="0"/>
              <a:t> </a:t>
            </a:r>
            <a:r>
              <a:rPr lang="fi-FI" dirty="0" err="1"/>
              <a:t>disability</a:t>
            </a:r>
            <a:r>
              <a:rPr lang="fi-FI" dirty="0"/>
              <a:t> </a:t>
            </a:r>
            <a:r>
              <a:rPr lang="fi-FI" dirty="0" err="1"/>
              <a:t>pension</a:t>
            </a:r>
            <a:r>
              <a:rPr lang="fi-FI" dirty="0"/>
              <a:t>). </a:t>
            </a:r>
            <a:r>
              <a:rPr lang="fi-FI" dirty="0" err="1"/>
              <a:t>Both</a:t>
            </a:r>
            <a:r>
              <a:rPr lang="fi-FI" dirty="0"/>
              <a:t> </a:t>
            </a:r>
            <a:r>
              <a:rPr lang="fi-FI" dirty="0" err="1"/>
              <a:t>can</a:t>
            </a:r>
            <a:r>
              <a:rPr lang="fi-FI" dirty="0"/>
              <a:t> </a:t>
            </a:r>
            <a:r>
              <a:rPr lang="fi-FI" dirty="0" err="1"/>
              <a:t>be</a:t>
            </a:r>
            <a:r>
              <a:rPr lang="fi-FI" dirty="0"/>
              <a:t> </a:t>
            </a:r>
            <a:r>
              <a:rPr lang="fi-FI" dirty="0" err="1"/>
              <a:t>granted</a:t>
            </a:r>
            <a:r>
              <a:rPr lang="fi-FI" dirty="0"/>
              <a:t> </a:t>
            </a:r>
            <a:r>
              <a:rPr lang="fi-FI" dirty="0" err="1"/>
              <a:t>allso</a:t>
            </a:r>
            <a:r>
              <a:rPr lang="fi-FI" dirty="0"/>
              <a:t> to the </a:t>
            </a:r>
            <a:r>
              <a:rPr lang="fi-FI" dirty="0" err="1"/>
              <a:t>amount</a:t>
            </a:r>
            <a:r>
              <a:rPr lang="fi-FI" dirty="0"/>
              <a:t> of a </a:t>
            </a:r>
            <a:r>
              <a:rPr lang="fi-FI" dirty="0" err="1"/>
              <a:t>partial</a:t>
            </a:r>
            <a:r>
              <a:rPr lang="fi-FI" dirty="0"/>
              <a:t> </a:t>
            </a:r>
            <a:r>
              <a:rPr lang="fi-FI" dirty="0" err="1"/>
              <a:t>pension</a:t>
            </a:r>
            <a:r>
              <a:rPr lang="fi-FI" dirty="0"/>
              <a:t> in the </a:t>
            </a:r>
            <a:r>
              <a:rPr lang="fi-FI" dirty="0" err="1"/>
              <a:t>earnings-related</a:t>
            </a:r>
            <a:r>
              <a:rPr lang="fi-FI" dirty="0"/>
              <a:t> </a:t>
            </a:r>
            <a:r>
              <a:rPr lang="fi-FI" dirty="0" err="1"/>
              <a:t>pension</a:t>
            </a:r>
            <a:r>
              <a:rPr lang="fi-FI" dirty="0"/>
              <a:t> </a:t>
            </a:r>
            <a:r>
              <a:rPr lang="fi-FI" dirty="0" err="1"/>
              <a:t>scheme</a:t>
            </a:r>
            <a:r>
              <a:rPr lang="fi-FI" dirty="0"/>
              <a:t>.</a:t>
            </a:r>
          </a:p>
          <a:p>
            <a:endParaRPr lang="fi-FI" dirty="0"/>
          </a:p>
          <a:p>
            <a:r>
              <a:rPr lang="en-US" dirty="0"/>
              <a:t>Statistical database</a:t>
            </a:r>
          </a:p>
          <a:p>
            <a:r>
              <a:rPr lang="fi-FI" dirty="0">
                <a:hlinkClick r:id="rId3"/>
              </a:rPr>
              <a:t>https://tilastot.etk.fi/pxweb/en/ETK/ETK__110kaikki_elakkeensaajat__10elakkeensaajien_lkm/elsa_k10_tk_diag.px</a:t>
            </a:r>
            <a:endParaRPr lang="fi-FI" dirty="0"/>
          </a:p>
          <a:p>
            <a:endParaRPr lang="fi-FI" dirty="0"/>
          </a:p>
          <a:p>
            <a:r>
              <a:rPr lang="fi-FI" dirty="0"/>
              <a:t>Statistical Yearbook of </a:t>
            </a:r>
            <a:r>
              <a:rPr lang="fi-FI" dirty="0" err="1"/>
              <a:t>Pensioners</a:t>
            </a:r>
            <a:r>
              <a:rPr lang="fi-FI" dirty="0"/>
              <a:t> in Finland</a:t>
            </a:r>
            <a:endParaRPr lang="en-US" dirty="0"/>
          </a:p>
          <a:p>
            <a:r>
              <a:rPr lang="en-US" dirty="0">
                <a:hlinkClick r:id="rId4"/>
              </a:rPr>
              <a:t>https://www.etk.fi/en/statistics-2/statistics/pension-recipients/all-pension-recipients/</a:t>
            </a:r>
            <a:endParaRPr lang="en-US" dirty="0"/>
          </a:p>
          <a:p>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34</a:t>
            </a:fld>
            <a:endParaRPr lang="fi-FI"/>
          </a:p>
        </p:txBody>
      </p:sp>
    </p:spTree>
    <p:extLst>
      <p:ext uri="{BB962C8B-B14F-4D97-AF65-F5344CB8AC3E}">
        <p14:creationId xmlns:p14="http://schemas.microsoft.com/office/powerpoint/2010/main" val="3991046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35</a:t>
            </a:fld>
            <a:endParaRPr lang="fi-FI"/>
          </a:p>
        </p:txBody>
      </p:sp>
    </p:spTree>
    <p:extLst>
      <p:ext uri="{BB962C8B-B14F-4D97-AF65-F5344CB8AC3E}">
        <p14:creationId xmlns:p14="http://schemas.microsoft.com/office/powerpoint/2010/main" val="155761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a:p>
            <a:r>
              <a:rPr lang="fi-FI" dirty="0" err="1"/>
              <a:t>The</a:t>
            </a:r>
            <a:r>
              <a:rPr lang="fi-FI" dirty="0"/>
              <a:t> </a:t>
            </a:r>
            <a:r>
              <a:rPr lang="fi-FI" dirty="0" err="1"/>
              <a:t>numbers</a:t>
            </a:r>
            <a:r>
              <a:rPr lang="fi-FI" dirty="0"/>
              <a:t> in </a:t>
            </a:r>
            <a:r>
              <a:rPr lang="fi-FI" dirty="0" err="1"/>
              <a:t>the</a:t>
            </a:r>
            <a:r>
              <a:rPr lang="fi-FI" dirty="0"/>
              <a:t> </a:t>
            </a:r>
            <a:r>
              <a:rPr lang="fi-FI" dirty="0" err="1"/>
              <a:t>figure</a:t>
            </a:r>
            <a:r>
              <a:rPr lang="fi-FI" dirty="0"/>
              <a:t> </a:t>
            </a:r>
            <a:r>
              <a:rPr lang="fi-FI" dirty="0" err="1"/>
              <a:t>refer</a:t>
            </a:r>
            <a:r>
              <a:rPr lang="fi-FI" dirty="0"/>
              <a:t> to </a:t>
            </a:r>
            <a:r>
              <a:rPr lang="fi-FI" dirty="0" err="1"/>
              <a:t>new</a:t>
            </a:r>
            <a:r>
              <a:rPr lang="fi-FI" dirty="0"/>
              <a:t> </a:t>
            </a:r>
            <a:r>
              <a:rPr lang="fi-FI" dirty="0" err="1"/>
              <a:t>retirees</a:t>
            </a:r>
            <a:r>
              <a:rPr lang="fi-FI" dirty="0"/>
              <a:t> on a </a:t>
            </a:r>
            <a:r>
              <a:rPr lang="fi-FI" b="1" dirty="0" err="1"/>
              <a:t>statutory</a:t>
            </a:r>
            <a:r>
              <a:rPr lang="fi-FI" b="1" dirty="0"/>
              <a:t> </a:t>
            </a:r>
            <a:r>
              <a:rPr lang="fi-FI" b="1" dirty="0" err="1"/>
              <a:t>earnings-related</a:t>
            </a:r>
            <a:r>
              <a:rPr lang="fi-FI" b="1" dirty="0"/>
              <a:t> </a:t>
            </a:r>
            <a:r>
              <a:rPr lang="fi-FI" b="1" dirty="0" err="1"/>
              <a:t>pension</a:t>
            </a:r>
            <a:r>
              <a:rPr lang="fi-FI" dirty="0"/>
              <a:t>.</a:t>
            </a:r>
          </a:p>
          <a:p>
            <a:endParaRPr lang="fi-FI" dirty="0"/>
          </a:p>
          <a:p>
            <a:r>
              <a:rPr lang="fi-FI" dirty="0"/>
              <a:t>New </a:t>
            </a:r>
            <a:r>
              <a:rPr lang="fi-FI" dirty="0" err="1"/>
              <a:t>retirees</a:t>
            </a:r>
            <a:r>
              <a:rPr lang="fi-FI" dirty="0"/>
              <a:t> on </a:t>
            </a:r>
            <a:r>
              <a:rPr lang="fi-FI" dirty="0" err="1"/>
              <a:t>the</a:t>
            </a:r>
            <a:r>
              <a:rPr lang="fi-FI" dirty="0"/>
              <a:t> </a:t>
            </a:r>
            <a:r>
              <a:rPr lang="fi-FI" dirty="0" err="1"/>
              <a:t>old-age</a:t>
            </a:r>
            <a:r>
              <a:rPr lang="fi-FI" dirty="0"/>
              <a:t> </a:t>
            </a:r>
            <a:r>
              <a:rPr lang="fi-FI" dirty="0" err="1"/>
              <a:t>pension</a:t>
            </a:r>
            <a:r>
              <a:rPr lang="fi-FI" dirty="0"/>
              <a:t> </a:t>
            </a:r>
            <a:r>
              <a:rPr lang="fi-FI" dirty="0" err="1"/>
              <a:t>includes</a:t>
            </a:r>
            <a:r>
              <a:rPr lang="fi-FI" dirty="0"/>
              <a:t> </a:t>
            </a:r>
            <a:r>
              <a:rPr lang="fi-FI" dirty="0" err="1"/>
              <a:t>only</a:t>
            </a:r>
            <a:r>
              <a:rPr lang="fi-FI" dirty="0"/>
              <a:t> </a:t>
            </a:r>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a:t>
            </a:r>
            <a:r>
              <a:rPr lang="fi-FI" dirty="0" err="1"/>
              <a:t>directly</a:t>
            </a:r>
            <a:r>
              <a:rPr lang="fi-FI" dirty="0"/>
              <a:t> on an </a:t>
            </a:r>
            <a:r>
              <a:rPr lang="fi-FI" dirty="0" err="1"/>
              <a:t>old-age</a:t>
            </a:r>
            <a:r>
              <a:rPr lang="fi-FI" dirty="0"/>
              <a:t> </a:t>
            </a:r>
            <a:r>
              <a:rPr lang="fi-FI" dirty="0" err="1"/>
              <a:t>pension</a:t>
            </a:r>
            <a:r>
              <a:rPr lang="fi-FI" dirty="0"/>
              <a:t> </a:t>
            </a:r>
            <a:r>
              <a:rPr lang="fi-FI" dirty="0" err="1"/>
              <a:t>or</a:t>
            </a:r>
            <a:r>
              <a:rPr lang="fi-FI" dirty="0"/>
              <a:t> </a:t>
            </a:r>
            <a:r>
              <a:rPr lang="fi-FI" dirty="0" err="1"/>
              <a:t>whose</a:t>
            </a:r>
            <a:r>
              <a:rPr lang="fi-FI" dirty="0"/>
              <a:t> </a:t>
            </a:r>
            <a:r>
              <a:rPr lang="fi-FI" dirty="0" err="1"/>
              <a:t>part-time</a:t>
            </a:r>
            <a:r>
              <a:rPr lang="fi-FI" dirty="0"/>
              <a:t> </a:t>
            </a:r>
            <a:r>
              <a:rPr lang="fi-FI" dirty="0" err="1"/>
              <a:t>pension</a:t>
            </a:r>
            <a:r>
              <a:rPr lang="fi-FI" dirty="0"/>
              <a:t> </a:t>
            </a:r>
            <a:r>
              <a:rPr lang="fi-FI" dirty="0" err="1"/>
              <a:t>has</a:t>
            </a:r>
            <a:r>
              <a:rPr lang="fi-FI" dirty="0"/>
              <a:t> </a:t>
            </a:r>
            <a:r>
              <a:rPr lang="fi-FI" dirty="0" err="1"/>
              <a:t>been</a:t>
            </a:r>
            <a:r>
              <a:rPr lang="fi-FI" dirty="0"/>
              <a:t> </a:t>
            </a:r>
            <a:r>
              <a:rPr lang="fi-FI" dirty="0" err="1"/>
              <a:t>converted</a:t>
            </a:r>
            <a:r>
              <a:rPr lang="fi-FI" dirty="0"/>
              <a:t> to an </a:t>
            </a:r>
            <a:r>
              <a:rPr lang="fi-FI" dirty="0" err="1"/>
              <a:t>old-age</a:t>
            </a:r>
            <a:r>
              <a:rPr lang="fi-FI" dirty="0"/>
              <a:t> </a:t>
            </a:r>
            <a:r>
              <a:rPr lang="fi-FI" dirty="0" err="1"/>
              <a:t>pension</a:t>
            </a:r>
            <a:r>
              <a:rPr lang="fi-FI" dirty="0"/>
              <a:t>.</a:t>
            </a:r>
          </a:p>
          <a:p>
            <a:endParaRPr lang="fi-FI" dirty="0"/>
          </a:p>
          <a:p>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t>
            </a:r>
            <a:r>
              <a:rPr lang="fi-FI" dirty="0" err="1"/>
              <a:t>the</a:t>
            </a:r>
            <a:r>
              <a:rPr lang="fi-FI" dirty="0"/>
              <a:t> </a:t>
            </a:r>
            <a:r>
              <a:rPr lang="fi-FI" dirty="0" err="1"/>
              <a:t>partial</a:t>
            </a:r>
            <a:r>
              <a:rPr lang="fi-FI" dirty="0"/>
              <a:t> </a:t>
            </a:r>
            <a:r>
              <a:rPr lang="fi-FI" dirty="0" err="1"/>
              <a:t>old-age</a:t>
            </a:r>
            <a:r>
              <a:rPr lang="fi-FI" dirty="0"/>
              <a:t> </a:t>
            </a:r>
            <a:r>
              <a:rPr lang="fi-FI" dirty="0" err="1"/>
              <a:t>pension</a:t>
            </a:r>
            <a:r>
              <a:rPr lang="fi-FI" dirty="0"/>
              <a:t> (</a:t>
            </a:r>
            <a:r>
              <a:rPr lang="fi-FI" dirty="0" err="1"/>
              <a:t>taking</a:t>
            </a:r>
            <a:r>
              <a:rPr lang="fi-FI" dirty="0"/>
              <a:t> out 25% </a:t>
            </a:r>
            <a:r>
              <a:rPr lang="fi-FI" dirty="0" err="1"/>
              <a:t>or</a:t>
            </a:r>
            <a:r>
              <a:rPr lang="fi-FI" dirty="0"/>
              <a:t> 50% of </a:t>
            </a:r>
            <a:r>
              <a:rPr lang="fi-FI" dirty="0" err="1"/>
              <a:t>their</a:t>
            </a:r>
            <a:r>
              <a:rPr lang="fi-FI" dirty="0"/>
              <a:t> </a:t>
            </a:r>
            <a:r>
              <a:rPr lang="fi-FI" dirty="0" err="1"/>
              <a:t>accrued</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considered</a:t>
            </a:r>
            <a:r>
              <a:rPr lang="fi-FI" dirty="0"/>
              <a:t> </a:t>
            </a:r>
            <a:r>
              <a:rPr lang="fi-FI" dirty="0" err="1"/>
              <a:t>new</a:t>
            </a:r>
            <a:r>
              <a:rPr lang="fi-FI" dirty="0"/>
              <a:t> </a:t>
            </a:r>
            <a:r>
              <a:rPr lang="fi-FI" dirty="0" err="1"/>
              <a:t>retirees</a:t>
            </a:r>
            <a:r>
              <a:rPr lang="fi-FI" dirty="0"/>
              <a:t>. </a:t>
            </a:r>
            <a:r>
              <a:rPr lang="fi-FI" dirty="0" err="1"/>
              <a:t>They</a:t>
            </a:r>
            <a:r>
              <a:rPr lang="fi-FI" dirty="0"/>
              <a:t> </a:t>
            </a:r>
            <a:r>
              <a:rPr lang="fi-FI" dirty="0" err="1"/>
              <a:t>will</a:t>
            </a:r>
            <a:r>
              <a:rPr lang="fi-FI" dirty="0"/>
              <a:t> </a:t>
            </a:r>
            <a:r>
              <a:rPr lang="fi-FI" dirty="0" err="1"/>
              <a:t>be</a:t>
            </a:r>
            <a:r>
              <a:rPr lang="fi-FI" dirty="0"/>
              <a:t> </a:t>
            </a:r>
            <a:r>
              <a:rPr lang="fi-FI" dirty="0" err="1"/>
              <a:t>included</a:t>
            </a:r>
            <a:r>
              <a:rPr lang="fi-FI" dirty="0"/>
              <a:t> in </a:t>
            </a:r>
            <a:r>
              <a:rPr lang="fi-FI" dirty="0" err="1"/>
              <a:t>the</a:t>
            </a:r>
            <a:r>
              <a:rPr lang="fi-FI" dirty="0"/>
              <a:t> </a:t>
            </a:r>
            <a:r>
              <a:rPr lang="fi-FI" dirty="0" err="1"/>
              <a:t>figure</a:t>
            </a:r>
            <a:r>
              <a:rPr lang="fi-FI" dirty="0"/>
              <a:t> for </a:t>
            </a:r>
            <a:r>
              <a:rPr lang="fi-FI" dirty="0" err="1"/>
              <a:t>new</a:t>
            </a:r>
            <a:r>
              <a:rPr lang="fi-FI" dirty="0"/>
              <a:t> </a:t>
            </a:r>
            <a:r>
              <a:rPr lang="fi-FI" dirty="0" err="1"/>
              <a:t>retirees</a:t>
            </a:r>
            <a:r>
              <a:rPr lang="fi-FI" dirty="0"/>
              <a:t> on an </a:t>
            </a:r>
            <a:r>
              <a:rPr lang="fi-FI" dirty="0" err="1"/>
              <a:t>old-age</a:t>
            </a:r>
            <a:r>
              <a:rPr lang="fi-FI" dirty="0"/>
              <a:t> </a:t>
            </a:r>
            <a:r>
              <a:rPr lang="fi-FI" dirty="0" err="1"/>
              <a:t>pension</a:t>
            </a:r>
            <a:r>
              <a:rPr lang="fi-FI" dirty="0"/>
              <a:t> </a:t>
            </a:r>
            <a:r>
              <a:rPr lang="fi-FI" dirty="0" err="1"/>
              <a:t>when</a:t>
            </a:r>
            <a:r>
              <a:rPr lang="fi-FI" dirty="0"/>
              <a:t> </a:t>
            </a:r>
            <a:r>
              <a:rPr lang="fi-FI" dirty="0" err="1"/>
              <a:t>they</a:t>
            </a:r>
            <a:r>
              <a:rPr lang="fi-FI" dirty="0"/>
              <a:t> </a:t>
            </a:r>
            <a:r>
              <a:rPr lang="fi-FI" dirty="0" err="1"/>
              <a:t>retire</a:t>
            </a:r>
            <a:r>
              <a:rPr lang="fi-FI" dirty="0"/>
              <a:t> on a </a:t>
            </a:r>
            <a:r>
              <a:rPr lang="fi-FI" dirty="0" err="1"/>
              <a:t>full</a:t>
            </a:r>
            <a:r>
              <a:rPr lang="fi-FI" dirty="0"/>
              <a:t> </a:t>
            </a:r>
            <a:r>
              <a:rPr lang="fi-FI" dirty="0" err="1"/>
              <a:t>old-age</a:t>
            </a:r>
            <a:r>
              <a:rPr lang="fi-FI" dirty="0"/>
              <a:t> </a:t>
            </a:r>
            <a:r>
              <a:rPr lang="fi-FI" dirty="0" err="1"/>
              <a:t>pension</a:t>
            </a:r>
            <a:r>
              <a:rPr lang="fi-FI" dirty="0"/>
              <a:t>.</a:t>
            </a:r>
          </a:p>
          <a:p>
            <a:endParaRPr lang="fi-FI" dirty="0"/>
          </a:p>
          <a:p>
            <a:r>
              <a:rPr lang="en-US" dirty="0"/>
              <a:t>Statistical database</a:t>
            </a:r>
          </a:p>
          <a:p>
            <a:r>
              <a:rPr lang="fi-FI" dirty="0">
                <a:hlinkClick r:id="rId3"/>
              </a:rPr>
              <a:t>https://tilastot.etk.fi/pxweb/en/ETK/ETK__120tyoelakkeensaajat__40tyoelakkeelle_siirtyneiden_lkm/elsi_t01_laji.px</a:t>
            </a:r>
            <a:endParaRPr lang="fi-FI" dirty="0"/>
          </a:p>
          <a:p>
            <a:endParaRPr lang="fi-FI" u="sng" dirty="0"/>
          </a:p>
          <a:p>
            <a:r>
              <a:rPr lang="fi-FI" dirty="0" err="1">
                <a:latin typeface="Calibri" panose="020F0502020204030204" pitchFamily="34" charset="0"/>
              </a:rPr>
              <a:t>Earnings-related</a:t>
            </a:r>
            <a:r>
              <a:rPr lang="fi-FI" dirty="0">
                <a:latin typeface="Calibri" panose="020F0502020204030204" pitchFamily="34" charset="0"/>
              </a:rPr>
              <a:t> </a:t>
            </a:r>
            <a:r>
              <a:rPr lang="fi-FI" dirty="0" err="1">
                <a:latin typeface="Calibri" panose="020F0502020204030204" pitchFamily="34" charset="0"/>
              </a:rPr>
              <a:t>pension</a:t>
            </a:r>
            <a:r>
              <a:rPr lang="fi-FI" dirty="0">
                <a:latin typeface="Calibri" panose="020F0502020204030204" pitchFamily="34" charset="0"/>
              </a:rPr>
              <a:t> </a:t>
            </a:r>
            <a:r>
              <a:rPr lang="fi-FI" dirty="0" err="1">
                <a:latin typeface="Calibri" panose="020F0502020204030204" pitchFamily="34" charset="0"/>
              </a:rPr>
              <a:t>recipients</a:t>
            </a:r>
            <a:r>
              <a:rPr lang="fi-FI" dirty="0">
                <a:latin typeface="Calibri" panose="020F0502020204030204" pitchFamily="34" charset="0"/>
              </a:rPr>
              <a:t> in Finland</a:t>
            </a:r>
          </a:p>
          <a:p>
            <a:r>
              <a:rPr lang="en-US" u="sng" dirty="0">
                <a:latin typeface="Calibri" panose="020F0502020204030204" pitchFamily="34" charset="0"/>
                <a:hlinkClick r:id="rId4"/>
              </a:rPr>
              <a:t>https://www.etk.fi/en/statistics-2/statistics/pension-recipients/earnings-related-pension-recipients/</a:t>
            </a:r>
            <a:endParaRPr lang="en-US" u="sng" dirty="0">
              <a:latin typeface="Calibri" panose="020F0502020204030204" pitchFamily="34" charset="0"/>
            </a:endParaRPr>
          </a:p>
          <a:p>
            <a:endParaRPr lang="en-US" u="sng" dirty="0">
              <a:latin typeface="Calibri" panose="020F0502020204030204" pitchFamily="34" charset="0"/>
            </a:endParaRPr>
          </a:p>
          <a:p>
            <a:endParaRPr lang="en-US" dirty="0"/>
          </a:p>
          <a:p>
            <a:endParaRPr lang="fi-FI" dirty="0"/>
          </a:p>
          <a:p>
            <a:endParaRPr lang="fi-FI" dirty="0"/>
          </a:p>
          <a:p>
            <a:endParaRPr lang="fi-FI" dirty="0">
              <a:solidFill>
                <a:srgbClr val="FF0000"/>
              </a:solidFill>
            </a:endParaRP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36</a:t>
            </a:fld>
            <a:endParaRPr lang="fi-FI"/>
          </a:p>
        </p:txBody>
      </p:sp>
    </p:spTree>
    <p:extLst>
      <p:ext uri="{BB962C8B-B14F-4D97-AF65-F5344CB8AC3E}">
        <p14:creationId xmlns:p14="http://schemas.microsoft.com/office/powerpoint/2010/main" val="2363716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The </a:t>
            </a:r>
            <a:r>
              <a:rPr lang="fi-FI" dirty="0" err="1"/>
              <a:t>figures</a:t>
            </a:r>
            <a:r>
              <a:rPr lang="fi-FI" dirty="0"/>
              <a:t> in the </a:t>
            </a:r>
            <a:r>
              <a:rPr lang="fi-FI" dirty="0" err="1"/>
              <a:t>graph</a:t>
            </a:r>
            <a:r>
              <a:rPr lang="fi-FI" dirty="0"/>
              <a:t> </a:t>
            </a:r>
            <a:r>
              <a:rPr lang="fi-FI" dirty="0" err="1"/>
              <a:t>concerns</a:t>
            </a:r>
            <a:r>
              <a:rPr lang="fi-FI" dirty="0"/>
              <a:t> </a:t>
            </a:r>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t>
            </a:r>
            <a:r>
              <a:rPr lang="fi-FI" b="1" dirty="0"/>
              <a:t>a </a:t>
            </a:r>
            <a:r>
              <a:rPr lang="fi-FI" b="1" dirty="0" err="1"/>
              <a:t>statutory</a:t>
            </a:r>
            <a:r>
              <a:rPr lang="fi-FI" b="1" dirty="0"/>
              <a:t> </a:t>
            </a:r>
            <a:r>
              <a:rPr lang="fi-FI" b="1" dirty="0" err="1"/>
              <a:t>earnings-related</a:t>
            </a:r>
            <a:r>
              <a:rPr lang="fi-FI" b="1" dirty="0"/>
              <a:t> </a:t>
            </a:r>
            <a:r>
              <a:rPr lang="fi-FI" b="1" dirty="0" err="1"/>
              <a:t>pension</a:t>
            </a:r>
            <a:r>
              <a:rPr lang="fi-FI" dirty="0"/>
              <a:t>.</a:t>
            </a:r>
          </a:p>
          <a:p>
            <a:pPr>
              <a:lnSpc>
                <a:spcPct val="20000"/>
              </a:lnSpc>
            </a:pPr>
            <a:endParaRPr lang="fi-FI" dirty="0"/>
          </a:p>
          <a:p>
            <a:r>
              <a:rPr lang="fi-FI" dirty="0"/>
              <a:t>The </a:t>
            </a:r>
            <a:r>
              <a:rPr lang="fi-FI" dirty="0" err="1"/>
              <a:t>disability</a:t>
            </a:r>
            <a:r>
              <a:rPr lang="fi-FI" dirty="0"/>
              <a:t> </a:t>
            </a:r>
            <a:r>
              <a:rPr lang="fi-FI" dirty="0" err="1"/>
              <a:t>pensions</a:t>
            </a:r>
            <a:r>
              <a:rPr lang="fi-FI" dirty="0"/>
              <a:t> </a:t>
            </a:r>
            <a:r>
              <a:rPr lang="fi-FI" dirty="0" err="1"/>
              <a:t>include</a:t>
            </a:r>
            <a:r>
              <a:rPr lang="fi-FI" dirty="0"/>
              <a:t> the </a:t>
            </a:r>
            <a:r>
              <a:rPr lang="fi-FI" dirty="0" err="1"/>
              <a:t>actual</a:t>
            </a:r>
            <a:r>
              <a:rPr lang="fi-FI" dirty="0"/>
              <a:t> </a:t>
            </a:r>
            <a:r>
              <a:rPr lang="fi-FI" dirty="0" err="1"/>
              <a:t>disability</a:t>
            </a:r>
            <a:r>
              <a:rPr lang="fi-FI" dirty="0"/>
              <a:t> </a:t>
            </a:r>
            <a:r>
              <a:rPr lang="fi-FI" dirty="0" err="1"/>
              <a:t>pensions</a:t>
            </a:r>
            <a:r>
              <a:rPr lang="fi-FI" dirty="0"/>
              <a:t> and the </a:t>
            </a:r>
            <a:r>
              <a:rPr lang="fi-FI" dirty="0" err="1"/>
              <a:t>individual</a:t>
            </a:r>
            <a:r>
              <a:rPr lang="fi-FI" dirty="0"/>
              <a:t> </a:t>
            </a:r>
            <a:r>
              <a:rPr lang="fi-FI" dirty="0" err="1"/>
              <a:t>early</a:t>
            </a:r>
            <a:r>
              <a:rPr lang="fi-FI" dirty="0"/>
              <a:t> </a:t>
            </a:r>
            <a:r>
              <a:rPr lang="fi-FI" dirty="0" err="1"/>
              <a:t>retirement</a:t>
            </a:r>
            <a:r>
              <a:rPr lang="fi-FI" dirty="0"/>
              <a:t> </a:t>
            </a:r>
            <a:r>
              <a:rPr lang="fi-FI" dirty="0" err="1"/>
              <a:t>pensions</a:t>
            </a:r>
            <a:r>
              <a:rPr lang="fi-FI" dirty="0"/>
              <a:t> (in 2000–2006) and as of 2018 </a:t>
            </a:r>
            <a:r>
              <a:rPr lang="fi-FI" dirty="0" err="1"/>
              <a:t>the</a:t>
            </a:r>
            <a:r>
              <a:rPr lang="fi-FI" dirty="0"/>
              <a:t> </a:t>
            </a:r>
            <a:r>
              <a:rPr lang="fi-FI" dirty="0" err="1"/>
              <a:t>years</a:t>
            </a:r>
            <a:r>
              <a:rPr lang="fi-FI" dirty="0"/>
              <a:t>-of-</a:t>
            </a:r>
            <a:r>
              <a:rPr lang="fi-FI" dirty="0" err="1"/>
              <a:t>service</a:t>
            </a:r>
            <a:r>
              <a:rPr lang="fi-FI" dirty="0"/>
              <a:t> </a:t>
            </a:r>
            <a:r>
              <a:rPr lang="fi-FI" dirty="0" err="1"/>
              <a:t>pensions</a:t>
            </a:r>
            <a:r>
              <a:rPr lang="fi-FI" dirty="0"/>
              <a:t>.</a:t>
            </a:r>
          </a:p>
          <a:p>
            <a:pPr>
              <a:lnSpc>
                <a:spcPct val="20000"/>
              </a:lnSpc>
            </a:pPr>
            <a:endParaRPr lang="fi-FI" dirty="0"/>
          </a:p>
          <a:p>
            <a:r>
              <a:rPr lang="fi-FI" dirty="0" err="1"/>
              <a:t>Actual</a:t>
            </a:r>
            <a:r>
              <a:rPr lang="fi-FI" dirty="0"/>
              <a:t> </a:t>
            </a:r>
            <a:r>
              <a:rPr lang="fi-FI" dirty="0" err="1"/>
              <a:t>disability</a:t>
            </a:r>
            <a:r>
              <a:rPr lang="fi-FI" dirty="0"/>
              <a:t> </a:t>
            </a:r>
            <a:r>
              <a:rPr lang="fi-FI" dirty="0" err="1"/>
              <a:t>pension</a:t>
            </a:r>
            <a:r>
              <a:rPr lang="fi-FI" dirty="0"/>
              <a:t>: a </a:t>
            </a:r>
            <a:r>
              <a:rPr lang="fi-FI" dirty="0" err="1"/>
              <a:t>pension</a:t>
            </a:r>
            <a:r>
              <a:rPr lang="fi-FI" dirty="0"/>
              <a:t> </a:t>
            </a:r>
            <a:r>
              <a:rPr lang="fi-FI" dirty="0" err="1"/>
              <a:t>granted</a:t>
            </a:r>
            <a:r>
              <a:rPr lang="fi-FI" dirty="0"/>
              <a:t> </a:t>
            </a:r>
            <a:r>
              <a:rPr lang="fi-FI" dirty="0" err="1"/>
              <a:t>until</a:t>
            </a:r>
            <a:r>
              <a:rPr lang="fi-FI" dirty="0"/>
              <a:t> </a:t>
            </a:r>
            <a:r>
              <a:rPr lang="fi-FI" dirty="0" err="1"/>
              <a:t>further</a:t>
            </a:r>
            <a:r>
              <a:rPr lang="fi-FI" dirty="0"/>
              <a:t> </a:t>
            </a:r>
            <a:r>
              <a:rPr lang="fi-FI" dirty="0" err="1"/>
              <a:t>notice</a:t>
            </a:r>
            <a:r>
              <a:rPr lang="fi-FI" dirty="0"/>
              <a:t> and a </a:t>
            </a:r>
            <a:r>
              <a:rPr lang="fi-FI" dirty="0" err="1"/>
              <a:t>cash</a:t>
            </a:r>
            <a:r>
              <a:rPr lang="fi-FI" dirty="0"/>
              <a:t> </a:t>
            </a:r>
            <a:r>
              <a:rPr lang="fi-FI" dirty="0" err="1"/>
              <a:t>rehabilitation</a:t>
            </a:r>
            <a:r>
              <a:rPr lang="fi-FI" dirty="0"/>
              <a:t> </a:t>
            </a:r>
            <a:r>
              <a:rPr lang="fi-FI" dirty="0" err="1"/>
              <a:t>benefit</a:t>
            </a:r>
            <a:r>
              <a:rPr lang="fi-FI" dirty="0"/>
              <a:t> (</a:t>
            </a:r>
            <a:r>
              <a:rPr lang="fi-FI" dirty="0" err="1"/>
              <a:t>fixed-term</a:t>
            </a:r>
            <a:r>
              <a:rPr lang="fi-FI" dirty="0"/>
              <a:t> </a:t>
            </a:r>
            <a:r>
              <a:rPr lang="fi-FI" dirty="0" err="1"/>
              <a:t>disability</a:t>
            </a:r>
            <a:r>
              <a:rPr lang="fi-FI" dirty="0"/>
              <a:t> </a:t>
            </a:r>
            <a:r>
              <a:rPr lang="fi-FI" dirty="0" err="1"/>
              <a:t>pension</a:t>
            </a:r>
            <a:r>
              <a:rPr lang="fi-FI" dirty="0"/>
              <a:t>). </a:t>
            </a:r>
            <a:r>
              <a:rPr lang="fi-FI" dirty="0" err="1"/>
              <a:t>Both</a:t>
            </a:r>
            <a:r>
              <a:rPr lang="fi-FI" dirty="0"/>
              <a:t> </a:t>
            </a:r>
            <a:r>
              <a:rPr lang="fi-FI" dirty="0" err="1"/>
              <a:t>can</a:t>
            </a:r>
            <a:r>
              <a:rPr lang="fi-FI" dirty="0"/>
              <a:t> </a:t>
            </a:r>
            <a:r>
              <a:rPr lang="fi-FI" dirty="0" err="1"/>
              <a:t>be</a:t>
            </a:r>
            <a:r>
              <a:rPr lang="fi-FI" dirty="0"/>
              <a:t> </a:t>
            </a:r>
            <a:r>
              <a:rPr lang="fi-FI" dirty="0" err="1"/>
              <a:t>granted</a:t>
            </a:r>
            <a:r>
              <a:rPr lang="fi-FI" dirty="0"/>
              <a:t> </a:t>
            </a:r>
            <a:r>
              <a:rPr lang="fi-FI" dirty="0" err="1"/>
              <a:t>allso</a:t>
            </a:r>
            <a:r>
              <a:rPr lang="fi-FI" dirty="0"/>
              <a:t> to the </a:t>
            </a:r>
            <a:r>
              <a:rPr lang="fi-FI" dirty="0" err="1"/>
              <a:t>amount</a:t>
            </a:r>
            <a:r>
              <a:rPr lang="fi-FI" dirty="0"/>
              <a:t> of a </a:t>
            </a:r>
            <a:r>
              <a:rPr lang="fi-FI" dirty="0" err="1"/>
              <a:t>partial</a:t>
            </a:r>
            <a:r>
              <a:rPr lang="fi-FI" dirty="0"/>
              <a:t> </a:t>
            </a:r>
            <a:r>
              <a:rPr lang="fi-FI" dirty="0" err="1"/>
              <a:t>pension</a:t>
            </a:r>
            <a:r>
              <a:rPr lang="fi-FI" dirty="0"/>
              <a:t>.  </a:t>
            </a:r>
          </a:p>
          <a:p>
            <a:endParaRPr lang="fi-FI" dirty="0"/>
          </a:p>
          <a:p>
            <a:r>
              <a:rPr lang="en-US" dirty="0"/>
              <a:t>Statistical database</a:t>
            </a:r>
          </a:p>
          <a:p>
            <a:r>
              <a:rPr lang="fi-FI" dirty="0">
                <a:hlinkClick r:id="rId3"/>
              </a:rPr>
              <a:t>https://tilastot.etk.fi/pxweb/en/ETK/ETK__120tyoelakkeensaajat__40tyoelakkeelle_siirtyneiden_lkm/elsi_t10_tk_diag.px</a:t>
            </a:r>
            <a:endParaRPr lang="fi-FI" dirty="0"/>
          </a:p>
          <a:p>
            <a:endParaRPr lang="fi-FI" u="sng" dirty="0"/>
          </a:p>
          <a:p>
            <a:r>
              <a:rPr lang="fi-FI" dirty="0" err="1">
                <a:latin typeface="Calibri" panose="020F0502020204030204" pitchFamily="34" charset="0"/>
              </a:rPr>
              <a:t>Earnings-related</a:t>
            </a:r>
            <a:r>
              <a:rPr lang="fi-FI" dirty="0">
                <a:latin typeface="Calibri" panose="020F0502020204030204" pitchFamily="34" charset="0"/>
              </a:rPr>
              <a:t> </a:t>
            </a:r>
            <a:r>
              <a:rPr lang="fi-FI" dirty="0" err="1">
                <a:latin typeface="Calibri" panose="020F0502020204030204" pitchFamily="34" charset="0"/>
              </a:rPr>
              <a:t>pension</a:t>
            </a:r>
            <a:r>
              <a:rPr lang="fi-FI" dirty="0">
                <a:latin typeface="Calibri" panose="020F0502020204030204" pitchFamily="34" charset="0"/>
              </a:rPr>
              <a:t> </a:t>
            </a:r>
            <a:r>
              <a:rPr lang="fi-FI" dirty="0" err="1">
                <a:latin typeface="Calibri" panose="020F0502020204030204" pitchFamily="34" charset="0"/>
              </a:rPr>
              <a:t>recipients</a:t>
            </a:r>
            <a:r>
              <a:rPr lang="fi-FI" dirty="0">
                <a:latin typeface="Calibri" panose="020F0502020204030204" pitchFamily="34" charset="0"/>
              </a:rPr>
              <a:t> in Finland</a:t>
            </a:r>
          </a:p>
          <a:p>
            <a:r>
              <a:rPr lang="en-US" u="sng" dirty="0">
                <a:latin typeface="Calibri" panose="020F0502020204030204" pitchFamily="34" charset="0"/>
                <a:hlinkClick r:id="rId4"/>
              </a:rPr>
              <a:t>https://www.etk.fi/en/statistics-2/statistics/pension-recipients/earnings-related-pension-recipients/</a:t>
            </a:r>
            <a:endParaRPr lang="en-US" u="sng" dirty="0">
              <a:latin typeface="Calibri" panose="020F0502020204030204" pitchFamily="34" charset="0"/>
            </a:endParaRPr>
          </a:p>
          <a:p>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37</a:t>
            </a:fld>
            <a:endParaRPr lang="fi-FI"/>
          </a:p>
        </p:txBody>
      </p:sp>
    </p:spTree>
    <p:extLst>
      <p:ext uri="{BB962C8B-B14F-4D97-AF65-F5344CB8AC3E}">
        <p14:creationId xmlns:p14="http://schemas.microsoft.com/office/powerpoint/2010/main" val="2122027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2559"/>
            <a:ext cx="5435600" cy="4753406"/>
          </a:xfrm>
        </p:spPr>
        <p:txBody>
          <a:bodyPr/>
          <a:lstStyle/>
          <a:p>
            <a:r>
              <a:rPr lang="fi-FI" dirty="0"/>
              <a:t>The </a:t>
            </a:r>
            <a:r>
              <a:rPr lang="fi-FI" dirty="0" err="1"/>
              <a:t>figures</a:t>
            </a:r>
            <a:r>
              <a:rPr lang="fi-FI" dirty="0"/>
              <a:t> in the </a:t>
            </a:r>
            <a:r>
              <a:rPr lang="fi-FI" dirty="0" err="1"/>
              <a:t>graph</a:t>
            </a:r>
            <a:r>
              <a:rPr lang="fi-FI" dirty="0"/>
              <a:t> </a:t>
            </a:r>
            <a:r>
              <a:rPr lang="fi-FI" dirty="0" err="1"/>
              <a:t>concerns</a:t>
            </a:r>
            <a:r>
              <a:rPr lang="fi-FI" dirty="0"/>
              <a:t> </a:t>
            </a:r>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t>
            </a:r>
            <a:r>
              <a:rPr lang="fi-FI" b="1" dirty="0"/>
              <a:t>a </a:t>
            </a:r>
            <a:r>
              <a:rPr lang="fi-FI" b="1" dirty="0" err="1"/>
              <a:t>statutory</a:t>
            </a:r>
            <a:r>
              <a:rPr lang="fi-FI" b="1" dirty="0"/>
              <a:t> </a:t>
            </a:r>
            <a:r>
              <a:rPr lang="fi-FI" b="1" dirty="0" err="1"/>
              <a:t>earnings-related</a:t>
            </a:r>
            <a:r>
              <a:rPr lang="fi-FI" b="1" dirty="0"/>
              <a:t> </a:t>
            </a:r>
            <a:r>
              <a:rPr lang="fi-FI" b="1" dirty="0" err="1"/>
              <a:t>pension</a:t>
            </a:r>
            <a:r>
              <a:rPr lang="fi-FI" dirty="0"/>
              <a:t>.</a:t>
            </a:r>
          </a:p>
          <a:p>
            <a:endParaRPr lang="fi-FI" dirty="0"/>
          </a:p>
          <a:p>
            <a:r>
              <a:rPr lang="fi-FI" dirty="0"/>
              <a:t>New </a:t>
            </a:r>
            <a:r>
              <a:rPr lang="fi-FI" dirty="0" err="1"/>
              <a:t>retirees</a:t>
            </a:r>
            <a:r>
              <a:rPr lang="fi-FI" dirty="0"/>
              <a:t> on </a:t>
            </a:r>
            <a:r>
              <a:rPr lang="fi-FI" dirty="0" err="1"/>
              <a:t>old-age</a:t>
            </a:r>
            <a:r>
              <a:rPr lang="fi-FI" dirty="0"/>
              <a:t> </a:t>
            </a:r>
            <a:r>
              <a:rPr lang="fi-FI" dirty="0" err="1"/>
              <a:t>pension</a:t>
            </a:r>
            <a:r>
              <a:rPr lang="fi-FI" dirty="0"/>
              <a:t> (</a:t>
            </a:r>
            <a:r>
              <a:rPr lang="fi-FI" dirty="0" err="1"/>
              <a:t>includes</a:t>
            </a:r>
            <a:r>
              <a:rPr lang="fi-FI" dirty="0"/>
              <a:t> </a:t>
            </a:r>
            <a:r>
              <a:rPr lang="fi-FI" dirty="0" err="1"/>
              <a:t>only</a:t>
            </a:r>
            <a:r>
              <a:rPr lang="fi-FI" dirty="0"/>
              <a:t> </a:t>
            </a:r>
            <a:r>
              <a:rPr lang="fi-FI" dirty="0" err="1"/>
              <a:t>persons</a:t>
            </a:r>
            <a:r>
              <a:rPr lang="fi-FI" dirty="0"/>
              <a:t> </a:t>
            </a:r>
            <a:r>
              <a:rPr lang="fi-FI" dirty="0" err="1"/>
              <a:t>who</a:t>
            </a:r>
            <a:r>
              <a:rPr lang="fi-FI" dirty="0"/>
              <a:t> </a:t>
            </a:r>
            <a:r>
              <a:rPr lang="fi-FI" dirty="0" err="1"/>
              <a:t>have</a:t>
            </a:r>
            <a:r>
              <a:rPr lang="fi-FI" dirty="0"/>
              <a:t> </a:t>
            </a:r>
            <a:r>
              <a:rPr lang="fi-FI" dirty="0" err="1"/>
              <a:t>retired</a:t>
            </a:r>
            <a:r>
              <a:rPr lang="fi-FI" dirty="0"/>
              <a:t> </a:t>
            </a:r>
            <a:r>
              <a:rPr lang="fi-FI" dirty="0" err="1"/>
              <a:t>directly</a:t>
            </a:r>
            <a:r>
              <a:rPr lang="fi-FI" dirty="0"/>
              <a:t> on </a:t>
            </a:r>
            <a:r>
              <a:rPr lang="fi-FI" dirty="0" err="1"/>
              <a:t>old-age</a:t>
            </a:r>
            <a:r>
              <a:rPr lang="fi-FI" dirty="0"/>
              <a:t> </a:t>
            </a:r>
            <a:r>
              <a:rPr lang="fi-FI" dirty="0" err="1"/>
              <a:t>pension</a:t>
            </a:r>
            <a:r>
              <a:rPr lang="fi-FI" dirty="0"/>
              <a:t> </a:t>
            </a:r>
            <a:r>
              <a:rPr lang="fi-FI" dirty="0" err="1"/>
              <a:t>or</a:t>
            </a:r>
            <a:r>
              <a:rPr lang="fi-FI" dirty="0"/>
              <a:t> </a:t>
            </a:r>
            <a:r>
              <a:rPr lang="fi-FI" dirty="0" err="1"/>
              <a:t>whose</a:t>
            </a:r>
            <a:r>
              <a:rPr lang="fi-FI" dirty="0"/>
              <a:t> </a:t>
            </a:r>
            <a:r>
              <a:rPr lang="fi-FI" dirty="0" err="1"/>
              <a:t>part-time</a:t>
            </a:r>
            <a:r>
              <a:rPr lang="fi-FI" dirty="0"/>
              <a:t> </a:t>
            </a:r>
            <a:r>
              <a:rPr lang="fi-FI" dirty="0" err="1"/>
              <a:t>pension</a:t>
            </a:r>
            <a:r>
              <a:rPr lang="fi-FI" dirty="0"/>
              <a:t> </a:t>
            </a:r>
            <a:r>
              <a:rPr lang="fi-FI" dirty="0" err="1"/>
              <a:t>has</a:t>
            </a:r>
            <a:r>
              <a:rPr lang="fi-FI" dirty="0"/>
              <a:t> </a:t>
            </a:r>
            <a:r>
              <a:rPr lang="fi-FI" dirty="0" err="1"/>
              <a:t>been</a:t>
            </a:r>
            <a:r>
              <a:rPr lang="fi-FI" dirty="0"/>
              <a:t> </a:t>
            </a:r>
            <a:r>
              <a:rPr lang="fi-FI" dirty="0" err="1"/>
              <a:t>converted</a:t>
            </a:r>
            <a:r>
              <a:rPr lang="fi-FI" dirty="0"/>
              <a:t> to an </a:t>
            </a:r>
            <a:r>
              <a:rPr lang="fi-FI" dirty="0" err="1"/>
              <a:t>old-age</a:t>
            </a:r>
            <a:r>
              <a:rPr lang="fi-FI" dirty="0"/>
              <a:t> </a:t>
            </a:r>
            <a:r>
              <a:rPr lang="fi-FI" dirty="0" err="1"/>
              <a:t>pension</a:t>
            </a:r>
            <a:r>
              <a:rPr lang="fi-FI" dirty="0"/>
              <a:t>), </a:t>
            </a:r>
            <a:r>
              <a:rPr lang="fi-FI" dirty="0" err="1"/>
              <a:t>disability</a:t>
            </a:r>
            <a:r>
              <a:rPr lang="fi-FI" dirty="0"/>
              <a:t> </a:t>
            </a:r>
            <a:r>
              <a:rPr lang="fi-FI" dirty="0" err="1"/>
              <a:t>pension</a:t>
            </a:r>
            <a:r>
              <a:rPr lang="fi-FI" dirty="0"/>
              <a:t>, </a:t>
            </a:r>
            <a:r>
              <a:rPr lang="fi-FI" dirty="0" err="1"/>
              <a:t>unemployment</a:t>
            </a:r>
            <a:r>
              <a:rPr lang="fi-FI" dirty="0"/>
              <a:t> </a:t>
            </a:r>
            <a:r>
              <a:rPr lang="fi-FI" dirty="0" err="1"/>
              <a:t>pension</a:t>
            </a:r>
            <a:r>
              <a:rPr lang="fi-FI" dirty="0"/>
              <a:t> (2000–2011) and </a:t>
            </a:r>
            <a:r>
              <a:rPr lang="fi-FI" dirty="0" err="1"/>
              <a:t>special</a:t>
            </a:r>
            <a:r>
              <a:rPr lang="fi-FI" dirty="0"/>
              <a:t> </a:t>
            </a:r>
            <a:r>
              <a:rPr lang="fi-FI" dirty="0" err="1"/>
              <a:t>pension</a:t>
            </a:r>
            <a:r>
              <a:rPr lang="fi-FI" dirty="0"/>
              <a:t> for </a:t>
            </a:r>
            <a:r>
              <a:rPr lang="fi-FI" dirty="0" err="1"/>
              <a:t>farmers</a:t>
            </a:r>
            <a:r>
              <a:rPr lang="fi-FI" dirty="0"/>
              <a:t>.</a:t>
            </a:r>
          </a:p>
          <a:p>
            <a:endParaRPr lang="fi-FI" dirty="0"/>
          </a:p>
          <a:p>
            <a:pPr>
              <a:lnSpc>
                <a:spcPct val="20000"/>
              </a:lnSpc>
            </a:pPr>
            <a:endParaRPr lang="fi-FI" dirty="0"/>
          </a:p>
          <a:p>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 </a:t>
            </a:r>
            <a:r>
              <a:rPr lang="fi-FI" dirty="0" err="1"/>
              <a:t>part-time</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counted</a:t>
            </a:r>
            <a:r>
              <a:rPr lang="fi-FI" dirty="0"/>
              <a:t> as new </a:t>
            </a:r>
            <a:r>
              <a:rPr lang="fi-FI" dirty="0" err="1"/>
              <a:t>retirees</a:t>
            </a:r>
            <a:r>
              <a:rPr lang="fi-FI" dirty="0"/>
              <a:t> </a:t>
            </a:r>
            <a:r>
              <a:rPr lang="fi-FI" dirty="0" err="1"/>
              <a:t>since</a:t>
            </a:r>
            <a:r>
              <a:rPr lang="fi-FI" dirty="0"/>
              <a:t> </a:t>
            </a:r>
            <a:r>
              <a:rPr lang="fi-FI" dirty="0" err="1"/>
              <a:t>receiving</a:t>
            </a:r>
            <a:r>
              <a:rPr lang="fi-FI" dirty="0"/>
              <a:t> </a:t>
            </a:r>
            <a:r>
              <a:rPr lang="fi-FI" dirty="0" err="1"/>
              <a:t>part-time</a:t>
            </a:r>
            <a:r>
              <a:rPr lang="fi-FI" dirty="0"/>
              <a:t> </a:t>
            </a:r>
            <a:r>
              <a:rPr lang="fi-FI" dirty="0" err="1"/>
              <a:t>pension</a:t>
            </a:r>
            <a:r>
              <a:rPr lang="fi-FI" dirty="0"/>
              <a:t> </a:t>
            </a:r>
            <a:r>
              <a:rPr lang="fi-FI" dirty="0" err="1"/>
              <a:t>requires</a:t>
            </a:r>
            <a:r>
              <a:rPr lang="fi-FI" dirty="0"/>
              <a:t> </a:t>
            </a:r>
            <a:r>
              <a:rPr lang="fi-FI" dirty="0" err="1"/>
              <a:t>working</a:t>
            </a:r>
            <a:r>
              <a:rPr lang="fi-FI" dirty="0"/>
              <a:t>. </a:t>
            </a:r>
          </a:p>
          <a:p>
            <a:endParaRPr lang="fi-FI" dirty="0"/>
          </a:p>
          <a:p>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 </a:t>
            </a:r>
            <a:r>
              <a:rPr lang="fi-FI" dirty="0" err="1"/>
              <a:t>partial</a:t>
            </a:r>
            <a:r>
              <a:rPr lang="fi-FI" dirty="0"/>
              <a:t> </a:t>
            </a:r>
            <a:r>
              <a:rPr lang="fi-FI" dirty="0" err="1"/>
              <a:t>old-age</a:t>
            </a:r>
            <a:r>
              <a:rPr lang="fi-FI" dirty="0"/>
              <a:t> </a:t>
            </a:r>
            <a:r>
              <a:rPr lang="fi-FI" dirty="0" err="1"/>
              <a:t>pension</a:t>
            </a:r>
            <a:r>
              <a:rPr lang="fi-FI" dirty="0"/>
              <a:t> (</a:t>
            </a:r>
            <a:r>
              <a:rPr lang="fi-FI" dirty="0" err="1"/>
              <a:t>taking</a:t>
            </a:r>
            <a:r>
              <a:rPr lang="fi-FI" dirty="0"/>
              <a:t> out 25% </a:t>
            </a:r>
            <a:r>
              <a:rPr lang="fi-FI" dirty="0" err="1"/>
              <a:t>or</a:t>
            </a:r>
            <a:r>
              <a:rPr lang="fi-FI" dirty="0"/>
              <a:t> 50% of </a:t>
            </a:r>
            <a:r>
              <a:rPr lang="fi-FI" dirty="0" err="1"/>
              <a:t>their</a:t>
            </a:r>
            <a:r>
              <a:rPr lang="fi-FI" dirty="0"/>
              <a:t> </a:t>
            </a:r>
            <a:r>
              <a:rPr lang="fi-FI" dirty="0" err="1"/>
              <a:t>accrued</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considered</a:t>
            </a:r>
            <a:r>
              <a:rPr lang="fi-FI" dirty="0"/>
              <a:t> </a:t>
            </a:r>
            <a:r>
              <a:rPr lang="fi-FI" dirty="0" err="1"/>
              <a:t>new</a:t>
            </a:r>
            <a:r>
              <a:rPr lang="fi-FI" dirty="0"/>
              <a:t> </a:t>
            </a:r>
            <a:r>
              <a:rPr lang="fi-FI" dirty="0" err="1"/>
              <a:t>retirees</a:t>
            </a:r>
            <a:r>
              <a:rPr lang="fi-FI" dirty="0"/>
              <a:t>. </a:t>
            </a:r>
            <a:r>
              <a:rPr lang="fi-FI" dirty="0" err="1"/>
              <a:t>They</a:t>
            </a:r>
            <a:r>
              <a:rPr lang="fi-FI" dirty="0"/>
              <a:t> </a:t>
            </a:r>
            <a:r>
              <a:rPr lang="fi-FI" dirty="0" err="1"/>
              <a:t>will</a:t>
            </a:r>
            <a:r>
              <a:rPr lang="fi-FI" dirty="0"/>
              <a:t> </a:t>
            </a:r>
            <a:r>
              <a:rPr lang="fi-FI" dirty="0" err="1"/>
              <a:t>be</a:t>
            </a:r>
            <a:r>
              <a:rPr lang="fi-FI" dirty="0"/>
              <a:t> </a:t>
            </a:r>
            <a:r>
              <a:rPr lang="fi-FI" dirty="0" err="1"/>
              <a:t>included</a:t>
            </a:r>
            <a:r>
              <a:rPr lang="fi-FI" dirty="0"/>
              <a:t> in </a:t>
            </a:r>
            <a:r>
              <a:rPr lang="fi-FI" dirty="0" err="1"/>
              <a:t>the</a:t>
            </a:r>
            <a:r>
              <a:rPr lang="fi-FI" dirty="0"/>
              <a:t> </a:t>
            </a:r>
            <a:r>
              <a:rPr lang="fi-FI" dirty="0" err="1"/>
              <a:t>figure</a:t>
            </a:r>
            <a:r>
              <a:rPr lang="fi-FI" dirty="0"/>
              <a:t> for </a:t>
            </a:r>
            <a:r>
              <a:rPr lang="fi-FI" dirty="0" err="1"/>
              <a:t>new</a:t>
            </a:r>
            <a:r>
              <a:rPr lang="fi-FI" dirty="0"/>
              <a:t> </a:t>
            </a:r>
            <a:r>
              <a:rPr lang="fi-FI" dirty="0" err="1"/>
              <a:t>retirees</a:t>
            </a:r>
            <a:r>
              <a:rPr lang="fi-FI" dirty="0"/>
              <a:t> on an </a:t>
            </a:r>
            <a:r>
              <a:rPr lang="fi-FI" dirty="0" err="1"/>
              <a:t>old-age</a:t>
            </a:r>
            <a:r>
              <a:rPr lang="fi-FI" dirty="0"/>
              <a:t> </a:t>
            </a:r>
            <a:r>
              <a:rPr lang="fi-FI" dirty="0" err="1"/>
              <a:t>pension</a:t>
            </a:r>
            <a:r>
              <a:rPr lang="fi-FI" dirty="0"/>
              <a:t> </a:t>
            </a:r>
            <a:r>
              <a:rPr lang="fi-FI" dirty="0" err="1"/>
              <a:t>when</a:t>
            </a:r>
            <a:r>
              <a:rPr lang="fi-FI" dirty="0"/>
              <a:t> </a:t>
            </a:r>
            <a:r>
              <a:rPr lang="fi-FI" dirty="0" err="1"/>
              <a:t>they</a:t>
            </a:r>
            <a:r>
              <a:rPr lang="fi-FI" dirty="0"/>
              <a:t> </a:t>
            </a:r>
            <a:r>
              <a:rPr lang="fi-FI" dirty="0" err="1"/>
              <a:t>retire</a:t>
            </a:r>
            <a:r>
              <a:rPr lang="fi-FI" dirty="0"/>
              <a:t> on a </a:t>
            </a:r>
            <a:r>
              <a:rPr lang="fi-FI" dirty="0" err="1"/>
              <a:t>full</a:t>
            </a:r>
            <a:r>
              <a:rPr lang="fi-FI" dirty="0"/>
              <a:t> </a:t>
            </a:r>
            <a:r>
              <a:rPr lang="fi-FI" dirty="0" err="1"/>
              <a:t>old-age</a:t>
            </a:r>
            <a:r>
              <a:rPr lang="fi-FI" dirty="0"/>
              <a:t> </a:t>
            </a:r>
            <a:r>
              <a:rPr lang="fi-FI" dirty="0" err="1"/>
              <a:t>pension</a:t>
            </a:r>
            <a:r>
              <a:rPr lang="fi-FI" dirty="0"/>
              <a:t>.</a:t>
            </a:r>
          </a:p>
          <a:p>
            <a:endParaRPr lang="fi-FI" dirty="0"/>
          </a:p>
          <a:p>
            <a:r>
              <a:rPr lang="en-US" dirty="0"/>
              <a:t>Statistical database</a:t>
            </a:r>
          </a:p>
          <a:p>
            <a:r>
              <a:rPr lang="fi-FI" dirty="0">
                <a:hlinkClick r:id="rId3"/>
              </a:rPr>
              <a:t>https://tilastot.etk.fi/pxweb/en/ETK/ETK__120tyoelakkeensaajat__40tyoelakkeelle_siirtyneiden_lkm/elsi_t01_laji.px</a:t>
            </a:r>
            <a:endParaRPr lang="fi-FI" dirty="0"/>
          </a:p>
          <a:p>
            <a:endParaRPr lang="en-US" dirty="0"/>
          </a:p>
          <a:p>
            <a:r>
              <a:rPr lang="fi-FI" dirty="0">
                <a:hlinkClick r:id="rId4"/>
              </a:rPr>
              <a:t>https://tilastot.etk.fi/pxweb/en/ETK/ETK__130elakkeellesiirtymisika/esiirtymisika02.px</a:t>
            </a:r>
            <a:endParaRPr lang="fi-FI" dirty="0"/>
          </a:p>
          <a:p>
            <a:endParaRPr lang="fi-FI" dirty="0"/>
          </a:p>
          <a:p>
            <a:r>
              <a:rPr lang="fi-FI" dirty="0" err="1">
                <a:latin typeface="Calibri" panose="020F0502020204030204" pitchFamily="34" charset="0"/>
              </a:rPr>
              <a:t>Earnings-related</a:t>
            </a:r>
            <a:r>
              <a:rPr lang="fi-FI" dirty="0">
                <a:latin typeface="Calibri" panose="020F0502020204030204" pitchFamily="34" charset="0"/>
              </a:rPr>
              <a:t> </a:t>
            </a:r>
            <a:r>
              <a:rPr lang="fi-FI" dirty="0" err="1">
                <a:latin typeface="Calibri" panose="020F0502020204030204" pitchFamily="34" charset="0"/>
              </a:rPr>
              <a:t>pension</a:t>
            </a:r>
            <a:r>
              <a:rPr lang="fi-FI" dirty="0">
                <a:latin typeface="Calibri" panose="020F0502020204030204" pitchFamily="34" charset="0"/>
              </a:rPr>
              <a:t> </a:t>
            </a:r>
            <a:r>
              <a:rPr lang="fi-FI" dirty="0" err="1">
                <a:latin typeface="Calibri" panose="020F0502020204030204" pitchFamily="34" charset="0"/>
              </a:rPr>
              <a:t>recipients</a:t>
            </a:r>
            <a:r>
              <a:rPr lang="fi-FI" dirty="0">
                <a:latin typeface="Calibri" panose="020F0502020204030204" pitchFamily="34" charset="0"/>
              </a:rPr>
              <a:t> in Finland</a:t>
            </a:r>
          </a:p>
          <a:p>
            <a:r>
              <a:rPr lang="en-US" u="sng" dirty="0">
                <a:latin typeface="Calibri" panose="020F0502020204030204" pitchFamily="34" charset="0"/>
                <a:hlinkClick r:id="rId5"/>
              </a:rPr>
              <a:t>https://www.etk.fi/en/statistics-2/statistics/pension-recipients/earnings-related-pension-recipients/</a:t>
            </a:r>
            <a:endParaRPr lang="en-US" u="sng" dirty="0">
              <a:latin typeface="Calibri" panose="020F0502020204030204" pitchFamily="34" charset="0"/>
            </a:endParaRP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38</a:t>
            </a:fld>
            <a:endParaRPr lang="fi-FI"/>
          </a:p>
        </p:txBody>
      </p:sp>
    </p:spTree>
    <p:extLst>
      <p:ext uri="{BB962C8B-B14F-4D97-AF65-F5344CB8AC3E}">
        <p14:creationId xmlns:p14="http://schemas.microsoft.com/office/powerpoint/2010/main" val="181863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The </a:t>
            </a:r>
            <a:r>
              <a:rPr lang="fi-FI" dirty="0" err="1"/>
              <a:t>figures</a:t>
            </a:r>
            <a:r>
              <a:rPr lang="fi-FI" dirty="0"/>
              <a:t> in the </a:t>
            </a:r>
            <a:r>
              <a:rPr lang="fi-FI" dirty="0" err="1"/>
              <a:t>graph</a:t>
            </a:r>
            <a:r>
              <a:rPr lang="fi-FI" dirty="0"/>
              <a:t> </a:t>
            </a:r>
            <a:r>
              <a:rPr lang="fi-FI" dirty="0" err="1"/>
              <a:t>concerns</a:t>
            </a:r>
            <a:r>
              <a:rPr lang="fi-FI" dirty="0"/>
              <a:t> </a:t>
            </a:r>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t>
            </a:r>
            <a:r>
              <a:rPr lang="fi-FI" b="1" dirty="0"/>
              <a:t>a </a:t>
            </a:r>
            <a:r>
              <a:rPr lang="fi-FI" b="1" dirty="0" err="1"/>
              <a:t>statutory</a:t>
            </a:r>
            <a:r>
              <a:rPr lang="fi-FI" b="1" dirty="0"/>
              <a:t> </a:t>
            </a:r>
            <a:r>
              <a:rPr lang="fi-FI" b="1" dirty="0" err="1"/>
              <a:t>earnings-related</a:t>
            </a:r>
            <a:r>
              <a:rPr lang="fi-FI" b="1" dirty="0"/>
              <a:t> </a:t>
            </a:r>
            <a:r>
              <a:rPr lang="fi-FI" b="1" dirty="0" err="1"/>
              <a:t>pension</a:t>
            </a:r>
            <a:r>
              <a:rPr lang="fi-FI" dirty="0"/>
              <a:t>.</a:t>
            </a:r>
          </a:p>
          <a:p>
            <a:endParaRPr lang="fi-FI" dirty="0"/>
          </a:p>
          <a:p>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 </a:t>
            </a:r>
            <a:r>
              <a:rPr lang="fi-FI" dirty="0" err="1"/>
              <a:t>partial</a:t>
            </a:r>
            <a:r>
              <a:rPr lang="fi-FI" dirty="0"/>
              <a:t> </a:t>
            </a:r>
            <a:r>
              <a:rPr lang="fi-FI" dirty="0" err="1"/>
              <a:t>old-age</a:t>
            </a:r>
            <a:r>
              <a:rPr lang="fi-FI" dirty="0"/>
              <a:t> </a:t>
            </a:r>
            <a:r>
              <a:rPr lang="fi-FI" dirty="0" err="1"/>
              <a:t>pension</a:t>
            </a:r>
            <a:r>
              <a:rPr lang="fi-FI" dirty="0"/>
              <a:t> (</a:t>
            </a:r>
            <a:r>
              <a:rPr lang="fi-FI" dirty="0" err="1"/>
              <a:t>taking</a:t>
            </a:r>
            <a:r>
              <a:rPr lang="fi-FI" dirty="0"/>
              <a:t> out 25% </a:t>
            </a:r>
            <a:r>
              <a:rPr lang="fi-FI" dirty="0" err="1"/>
              <a:t>or</a:t>
            </a:r>
            <a:r>
              <a:rPr lang="fi-FI" dirty="0"/>
              <a:t> 50% of </a:t>
            </a:r>
            <a:r>
              <a:rPr lang="fi-FI" dirty="0" err="1"/>
              <a:t>their</a:t>
            </a:r>
            <a:r>
              <a:rPr lang="fi-FI" dirty="0"/>
              <a:t> </a:t>
            </a:r>
            <a:r>
              <a:rPr lang="fi-FI" dirty="0" err="1"/>
              <a:t>accrued</a:t>
            </a:r>
            <a:r>
              <a:rPr lang="fi-FI" dirty="0"/>
              <a:t> </a:t>
            </a:r>
            <a:r>
              <a:rPr lang="fi-FI" dirty="0" err="1"/>
              <a:t>pension</a:t>
            </a:r>
            <a:r>
              <a:rPr lang="fi-FI" dirty="0"/>
              <a:t>) </a:t>
            </a:r>
            <a:r>
              <a:rPr lang="fi-FI" dirty="0" err="1"/>
              <a:t>are</a:t>
            </a:r>
            <a:r>
              <a:rPr lang="fi-FI" dirty="0"/>
              <a:t> </a:t>
            </a:r>
            <a:r>
              <a:rPr lang="fi-FI" dirty="0" err="1"/>
              <a:t>not</a:t>
            </a:r>
            <a:r>
              <a:rPr lang="fi-FI" dirty="0"/>
              <a:t> </a:t>
            </a:r>
            <a:r>
              <a:rPr lang="fi-FI" dirty="0" err="1"/>
              <a:t>considered</a:t>
            </a:r>
            <a:r>
              <a:rPr lang="fi-FI" dirty="0"/>
              <a:t> </a:t>
            </a:r>
            <a:r>
              <a:rPr lang="fi-FI" dirty="0" err="1"/>
              <a:t>new</a:t>
            </a:r>
            <a:r>
              <a:rPr lang="fi-FI" dirty="0"/>
              <a:t> </a:t>
            </a:r>
            <a:r>
              <a:rPr lang="fi-FI" dirty="0" err="1"/>
              <a:t>retirees</a:t>
            </a:r>
            <a:r>
              <a:rPr lang="fi-FI" dirty="0"/>
              <a:t>. </a:t>
            </a:r>
            <a:r>
              <a:rPr lang="fi-FI" dirty="0" err="1"/>
              <a:t>They</a:t>
            </a:r>
            <a:r>
              <a:rPr lang="fi-FI" dirty="0"/>
              <a:t> </a:t>
            </a:r>
            <a:r>
              <a:rPr lang="fi-FI" dirty="0" err="1"/>
              <a:t>will</a:t>
            </a:r>
            <a:r>
              <a:rPr lang="fi-FI" dirty="0"/>
              <a:t> </a:t>
            </a:r>
            <a:r>
              <a:rPr lang="fi-FI" dirty="0" err="1"/>
              <a:t>be</a:t>
            </a:r>
            <a:r>
              <a:rPr lang="fi-FI" dirty="0"/>
              <a:t> </a:t>
            </a:r>
            <a:r>
              <a:rPr lang="fi-FI" dirty="0" err="1"/>
              <a:t>included</a:t>
            </a:r>
            <a:r>
              <a:rPr lang="fi-FI" dirty="0"/>
              <a:t> in </a:t>
            </a:r>
            <a:r>
              <a:rPr lang="fi-FI" dirty="0" err="1"/>
              <a:t>the</a:t>
            </a:r>
            <a:r>
              <a:rPr lang="fi-FI" dirty="0"/>
              <a:t> </a:t>
            </a:r>
            <a:r>
              <a:rPr lang="fi-FI" dirty="0" err="1"/>
              <a:t>figure</a:t>
            </a:r>
            <a:r>
              <a:rPr lang="fi-FI" dirty="0"/>
              <a:t> for </a:t>
            </a:r>
            <a:r>
              <a:rPr lang="fi-FI" dirty="0" err="1"/>
              <a:t>new</a:t>
            </a:r>
            <a:r>
              <a:rPr lang="fi-FI" dirty="0"/>
              <a:t> </a:t>
            </a:r>
            <a:r>
              <a:rPr lang="fi-FI" dirty="0" err="1"/>
              <a:t>retirees</a:t>
            </a:r>
            <a:r>
              <a:rPr lang="fi-FI" dirty="0"/>
              <a:t> on an </a:t>
            </a:r>
            <a:r>
              <a:rPr lang="fi-FI" dirty="0" err="1"/>
              <a:t>old-age</a:t>
            </a:r>
            <a:r>
              <a:rPr lang="fi-FI" dirty="0"/>
              <a:t> </a:t>
            </a:r>
            <a:r>
              <a:rPr lang="fi-FI" dirty="0" err="1"/>
              <a:t>pension</a:t>
            </a:r>
            <a:r>
              <a:rPr lang="fi-FI" dirty="0"/>
              <a:t> </a:t>
            </a:r>
            <a:r>
              <a:rPr lang="fi-FI" dirty="0" err="1"/>
              <a:t>when</a:t>
            </a:r>
            <a:r>
              <a:rPr lang="fi-FI" dirty="0"/>
              <a:t> </a:t>
            </a:r>
            <a:r>
              <a:rPr lang="fi-FI" dirty="0" err="1"/>
              <a:t>they</a:t>
            </a:r>
            <a:r>
              <a:rPr lang="fi-FI" dirty="0"/>
              <a:t> </a:t>
            </a:r>
            <a:r>
              <a:rPr lang="fi-FI" dirty="0" err="1"/>
              <a:t>retire</a:t>
            </a:r>
            <a:r>
              <a:rPr lang="fi-FI" dirty="0"/>
              <a:t> on a </a:t>
            </a:r>
            <a:r>
              <a:rPr lang="fi-FI" dirty="0" err="1"/>
              <a:t>full</a:t>
            </a:r>
            <a:r>
              <a:rPr lang="fi-FI" dirty="0"/>
              <a:t> </a:t>
            </a:r>
            <a:r>
              <a:rPr lang="fi-FI" dirty="0" err="1"/>
              <a:t>old-age</a:t>
            </a:r>
            <a:r>
              <a:rPr lang="fi-FI" dirty="0"/>
              <a:t> </a:t>
            </a:r>
            <a:r>
              <a:rPr lang="fi-FI" dirty="0" err="1"/>
              <a:t>pension</a:t>
            </a:r>
            <a:r>
              <a:rPr lang="fi-FI" dirty="0"/>
              <a:t>.</a:t>
            </a:r>
          </a:p>
          <a:p>
            <a:endParaRPr lang="fi-FI" dirty="0"/>
          </a:p>
          <a:p>
            <a:r>
              <a:rPr lang="en-US" dirty="0"/>
              <a:t>Statistical database</a:t>
            </a:r>
          </a:p>
          <a:p>
            <a:r>
              <a:rPr lang="fi-FI" dirty="0">
                <a:hlinkClick r:id="rId3"/>
              </a:rPr>
              <a:t>https://tilastot.etk.fi/pxweb/en/ETK/ETK__120tyoelakkeensaajat__40tyoelakkeelle_siirtyneiden_lkm/elsi_t01_laji.Px</a:t>
            </a:r>
            <a:endParaRPr lang="en-US" dirty="0"/>
          </a:p>
          <a:p>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39</a:t>
            </a:fld>
            <a:endParaRPr lang="fi-FI"/>
          </a:p>
        </p:txBody>
      </p:sp>
    </p:spTree>
    <p:extLst>
      <p:ext uri="{BB962C8B-B14F-4D97-AF65-F5344CB8AC3E}">
        <p14:creationId xmlns:p14="http://schemas.microsoft.com/office/powerpoint/2010/main" val="209919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5041267"/>
          </a:xfrm>
        </p:spPr>
        <p:txBody>
          <a:bodyPr/>
          <a:lstStyle/>
          <a:p>
            <a:r>
              <a:rPr lang="fi-FI" dirty="0"/>
              <a:t>The </a:t>
            </a:r>
            <a:r>
              <a:rPr lang="fi-FI" dirty="0" err="1"/>
              <a:t>figures</a:t>
            </a:r>
            <a:r>
              <a:rPr lang="fi-FI" dirty="0"/>
              <a:t> in the </a:t>
            </a:r>
            <a:r>
              <a:rPr lang="fi-FI" dirty="0" err="1"/>
              <a:t>graph</a:t>
            </a:r>
            <a:r>
              <a:rPr lang="fi-FI" dirty="0"/>
              <a:t> </a:t>
            </a:r>
            <a:r>
              <a:rPr lang="fi-FI" dirty="0" err="1"/>
              <a:t>concerns</a:t>
            </a:r>
            <a:r>
              <a:rPr lang="fi-FI" dirty="0"/>
              <a:t> </a:t>
            </a:r>
            <a:r>
              <a:rPr lang="fi-FI" dirty="0" err="1"/>
              <a:t>individuals</a:t>
            </a:r>
            <a:r>
              <a:rPr lang="fi-FI" dirty="0"/>
              <a:t> </a:t>
            </a:r>
            <a:r>
              <a:rPr lang="fi-FI" dirty="0" err="1"/>
              <a:t>who</a:t>
            </a:r>
            <a:r>
              <a:rPr lang="fi-FI" dirty="0"/>
              <a:t> </a:t>
            </a:r>
            <a:r>
              <a:rPr lang="fi-FI" dirty="0" err="1"/>
              <a:t>have</a:t>
            </a:r>
            <a:r>
              <a:rPr lang="fi-FI" dirty="0"/>
              <a:t> </a:t>
            </a:r>
            <a:r>
              <a:rPr lang="fi-FI" dirty="0" err="1"/>
              <a:t>retired</a:t>
            </a:r>
            <a:r>
              <a:rPr lang="fi-FI" dirty="0"/>
              <a:t> on </a:t>
            </a:r>
            <a:r>
              <a:rPr lang="fi-FI" b="1" dirty="0"/>
              <a:t>a </a:t>
            </a:r>
            <a:r>
              <a:rPr lang="fi-FI" b="1" dirty="0" err="1"/>
              <a:t>statutory</a:t>
            </a:r>
            <a:r>
              <a:rPr lang="fi-FI" b="1" dirty="0"/>
              <a:t> </a:t>
            </a:r>
            <a:r>
              <a:rPr lang="fi-FI" b="1" dirty="0" err="1"/>
              <a:t>earnings-related</a:t>
            </a:r>
            <a:r>
              <a:rPr lang="fi-FI" b="1" dirty="0"/>
              <a:t> </a:t>
            </a:r>
            <a:r>
              <a:rPr lang="fi-FI" b="1" dirty="0" err="1"/>
              <a:t>pension</a:t>
            </a:r>
            <a:r>
              <a:rPr lang="fi-FI" dirty="0"/>
              <a:t>.</a:t>
            </a:r>
          </a:p>
          <a:p>
            <a:pPr>
              <a:lnSpc>
                <a:spcPct val="20000"/>
              </a:lnSpc>
            </a:pPr>
            <a:endParaRPr lang="fi-FI" dirty="0"/>
          </a:p>
          <a:p>
            <a:pPr>
              <a:lnSpc>
                <a:spcPct val="20000"/>
              </a:lnSpc>
            </a:pPr>
            <a:endParaRPr lang="fi-FI" dirty="0"/>
          </a:p>
          <a:p>
            <a:r>
              <a:rPr lang="fi-FI" dirty="0"/>
              <a:t>New </a:t>
            </a:r>
            <a:r>
              <a:rPr lang="fi-FI" dirty="0" err="1"/>
              <a:t>retirees</a:t>
            </a:r>
            <a:r>
              <a:rPr lang="fi-FI" dirty="0"/>
              <a:t> on </a:t>
            </a:r>
            <a:r>
              <a:rPr lang="fi-FI" dirty="0" err="1"/>
              <a:t>old-age</a:t>
            </a:r>
            <a:r>
              <a:rPr lang="fi-FI" dirty="0"/>
              <a:t> </a:t>
            </a:r>
            <a:r>
              <a:rPr lang="fi-FI" dirty="0" err="1"/>
              <a:t>pension</a:t>
            </a:r>
            <a:r>
              <a:rPr lang="fi-FI" dirty="0"/>
              <a:t> (</a:t>
            </a:r>
            <a:r>
              <a:rPr lang="fi-FI" dirty="0" err="1"/>
              <a:t>includes</a:t>
            </a:r>
            <a:r>
              <a:rPr lang="fi-FI" dirty="0"/>
              <a:t> </a:t>
            </a:r>
            <a:r>
              <a:rPr lang="fi-FI" dirty="0" err="1"/>
              <a:t>only</a:t>
            </a:r>
            <a:r>
              <a:rPr lang="fi-FI" dirty="0"/>
              <a:t> </a:t>
            </a:r>
            <a:r>
              <a:rPr lang="fi-FI" dirty="0" err="1"/>
              <a:t>persons</a:t>
            </a:r>
            <a:r>
              <a:rPr lang="fi-FI" dirty="0"/>
              <a:t> </a:t>
            </a:r>
            <a:r>
              <a:rPr lang="fi-FI" dirty="0" err="1"/>
              <a:t>who</a:t>
            </a:r>
            <a:r>
              <a:rPr lang="fi-FI" dirty="0"/>
              <a:t> </a:t>
            </a:r>
            <a:r>
              <a:rPr lang="fi-FI" dirty="0" err="1"/>
              <a:t>have</a:t>
            </a:r>
            <a:r>
              <a:rPr lang="fi-FI" dirty="0"/>
              <a:t> </a:t>
            </a:r>
            <a:r>
              <a:rPr lang="fi-FI" dirty="0" err="1"/>
              <a:t>retired</a:t>
            </a:r>
            <a:r>
              <a:rPr lang="fi-FI" dirty="0"/>
              <a:t> </a:t>
            </a:r>
            <a:r>
              <a:rPr lang="fi-FI" dirty="0" err="1"/>
              <a:t>directly</a:t>
            </a:r>
            <a:r>
              <a:rPr lang="fi-FI" dirty="0"/>
              <a:t> on </a:t>
            </a:r>
            <a:r>
              <a:rPr lang="fi-FI" dirty="0" err="1"/>
              <a:t>old-age</a:t>
            </a:r>
            <a:r>
              <a:rPr lang="fi-FI" dirty="0"/>
              <a:t> </a:t>
            </a:r>
            <a:r>
              <a:rPr lang="fi-FI" dirty="0" err="1"/>
              <a:t>pension</a:t>
            </a:r>
            <a:r>
              <a:rPr lang="fi-FI" dirty="0"/>
              <a:t> </a:t>
            </a:r>
            <a:r>
              <a:rPr lang="fi-FI" dirty="0" err="1"/>
              <a:t>or</a:t>
            </a:r>
            <a:r>
              <a:rPr lang="fi-FI" dirty="0"/>
              <a:t> </a:t>
            </a:r>
            <a:r>
              <a:rPr lang="fi-FI" dirty="0" err="1"/>
              <a:t>whose</a:t>
            </a:r>
            <a:r>
              <a:rPr lang="fi-FI" dirty="0"/>
              <a:t> </a:t>
            </a:r>
            <a:r>
              <a:rPr lang="fi-FI" dirty="0" err="1"/>
              <a:t>part-time</a:t>
            </a:r>
            <a:r>
              <a:rPr lang="fi-FI" dirty="0"/>
              <a:t> </a:t>
            </a:r>
            <a:r>
              <a:rPr lang="fi-FI" dirty="0" err="1"/>
              <a:t>pension</a:t>
            </a:r>
            <a:r>
              <a:rPr lang="fi-FI" dirty="0"/>
              <a:t> </a:t>
            </a:r>
            <a:r>
              <a:rPr lang="fi-FI" dirty="0" err="1"/>
              <a:t>has</a:t>
            </a:r>
            <a:r>
              <a:rPr lang="fi-FI" dirty="0"/>
              <a:t> </a:t>
            </a:r>
            <a:r>
              <a:rPr lang="fi-FI" dirty="0" err="1"/>
              <a:t>been</a:t>
            </a:r>
            <a:r>
              <a:rPr lang="fi-FI" dirty="0"/>
              <a:t> </a:t>
            </a:r>
            <a:r>
              <a:rPr lang="fi-FI" dirty="0" err="1"/>
              <a:t>converted</a:t>
            </a:r>
            <a:r>
              <a:rPr lang="fi-FI" dirty="0"/>
              <a:t> to an </a:t>
            </a:r>
            <a:r>
              <a:rPr lang="fi-FI" dirty="0" err="1"/>
              <a:t>old-age</a:t>
            </a:r>
            <a:r>
              <a:rPr lang="fi-FI" dirty="0"/>
              <a:t> </a:t>
            </a:r>
            <a:r>
              <a:rPr lang="fi-FI" dirty="0" err="1"/>
              <a:t>pension</a:t>
            </a:r>
            <a:r>
              <a:rPr lang="fi-FI" dirty="0"/>
              <a:t>), </a:t>
            </a:r>
            <a:r>
              <a:rPr lang="fi-FI" dirty="0" err="1"/>
              <a:t>disability</a:t>
            </a:r>
            <a:r>
              <a:rPr lang="fi-FI" dirty="0"/>
              <a:t> </a:t>
            </a:r>
            <a:r>
              <a:rPr lang="fi-FI" dirty="0" err="1"/>
              <a:t>pension</a:t>
            </a:r>
            <a:r>
              <a:rPr lang="fi-FI" dirty="0"/>
              <a:t>, </a:t>
            </a:r>
            <a:r>
              <a:rPr lang="fi-FI" dirty="0" err="1"/>
              <a:t>unemployment</a:t>
            </a:r>
            <a:r>
              <a:rPr lang="fi-FI" dirty="0"/>
              <a:t> </a:t>
            </a:r>
            <a:r>
              <a:rPr lang="fi-FI" dirty="0" err="1"/>
              <a:t>pension</a:t>
            </a:r>
            <a:r>
              <a:rPr lang="fi-FI" dirty="0"/>
              <a:t> (2000–2011) and </a:t>
            </a:r>
            <a:r>
              <a:rPr lang="fi-FI" dirty="0" err="1"/>
              <a:t>special</a:t>
            </a:r>
            <a:r>
              <a:rPr lang="fi-FI" dirty="0"/>
              <a:t> </a:t>
            </a:r>
            <a:r>
              <a:rPr lang="fi-FI" dirty="0" err="1"/>
              <a:t>pension</a:t>
            </a:r>
            <a:r>
              <a:rPr lang="fi-FI" dirty="0"/>
              <a:t> for </a:t>
            </a:r>
            <a:r>
              <a:rPr lang="fi-FI" dirty="0" err="1"/>
              <a:t>farmers</a:t>
            </a:r>
            <a:r>
              <a:rPr lang="fi-FI" dirty="0"/>
              <a:t>.</a:t>
            </a:r>
          </a:p>
          <a:p>
            <a:pPr>
              <a:lnSpc>
                <a:spcPct val="20000"/>
              </a:lnSpc>
            </a:pPr>
            <a:endParaRPr lang="fi-FI" dirty="0"/>
          </a:p>
          <a:p>
            <a:pPr>
              <a:lnSpc>
                <a:spcPct val="20000"/>
              </a:lnSpc>
            </a:pPr>
            <a:endParaRPr lang="fi-FI" dirty="0"/>
          </a:p>
          <a:p>
            <a:r>
              <a:rPr lang="fi-FI" dirty="0" err="1"/>
              <a:t>The</a:t>
            </a:r>
            <a:r>
              <a:rPr lang="fi-FI" dirty="0"/>
              <a:t> </a:t>
            </a:r>
            <a:r>
              <a:rPr lang="fi-FI" dirty="0" err="1"/>
              <a:t>figures</a:t>
            </a:r>
            <a:r>
              <a:rPr lang="fi-FI" dirty="0"/>
              <a:t> in </a:t>
            </a:r>
            <a:r>
              <a:rPr lang="fi-FI" dirty="0" err="1"/>
              <a:t>the</a:t>
            </a:r>
            <a:r>
              <a:rPr lang="fi-FI" dirty="0"/>
              <a:t> </a:t>
            </a:r>
            <a:r>
              <a:rPr lang="fi-FI" dirty="0" err="1"/>
              <a:t>graph</a:t>
            </a:r>
            <a:r>
              <a:rPr lang="fi-FI" dirty="0"/>
              <a:t> </a:t>
            </a:r>
            <a:r>
              <a:rPr lang="fi-FI" dirty="0" err="1"/>
              <a:t>do</a:t>
            </a:r>
            <a:r>
              <a:rPr lang="fi-FI" dirty="0"/>
              <a:t> </a:t>
            </a:r>
            <a:r>
              <a:rPr lang="fi-FI" dirty="0" err="1"/>
              <a:t>not</a:t>
            </a:r>
            <a:r>
              <a:rPr lang="fi-FI" dirty="0"/>
              <a:t> </a:t>
            </a:r>
            <a:r>
              <a:rPr lang="fi-FI" dirty="0" err="1"/>
              <a:t>include</a:t>
            </a:r>
            <a:r>
              <a:rPr lang="fi-FI" dirty="0"/>
              <a:t> </a:t>
            </a:r>
            <a:r>
              <a:rPr lang="fi-FI" dirty="0" err="1"/>
              <a:t>new</a:t>
            </a:r>
            <a:r>
              <a:rPr lang="fi-FI" dirty="0"/>
              <a:t> </a:t>
            </a:r>
            <a:r>
              <a:rPr lang="fi-FI" dirty="0" err="1"/>
              <a:t>retirees</a:t>
            </a:r>
            <a:r>
              <a:rPr lang="fi-FI" dirty="0"/>
              <a:t> on a </a:t>
            </a:r>
            <a:r>
              <a:rPr lang="fi-FI" dirty="0" err="1"/>
              <a:t>part-time</a:t>
            </a:r>
            <a:r>
              <a:rPr lang="fi-FI" dirty="0"/>
              <a:t> </a:t>
            </a:r>
            <a:r>
              <a:rPr lang="fi-FI" dirty="0" err="1"/>
              <a:t>pension</a:t>
            </a:r>
            <a:r>
              <a:rPr lang="fi-FI" dirty="0"/>
              <a:t> </a:t>
            </a:r>
            <a:r>
              <a:rPr lang="fi-FI" dirty="0" err="1"/>
              <a:t>or</a:t>
            </a:r>
            <a:r>
              <a:rPr lang="fi-FI" dirty="0"/>
              <a:t> a </a:t>
            </a:r>
            <a:r>
              <a:rPr lang="fi-FI" dirty="0" err="1"/>
              <a:t>partial</a:t>
            </a:r>
            <a:r>
              <a:rPr lang="fi-FI" dirty="0"/>
              <a:t> </a:t>
            </a:r>
            <a:r>
              <a:rPr lang="fi-FI" dirty="0" err="1"/>
              <a:t>old-age</a:t>
            </a:r>
            <a:r>
              <a:rPr lang="fi-FI" dirty="0"/>
              <a:t> </a:t>
            </a:r>
            <a:r>
              <a:rPr lang="fi-FI" dirty="0" err="1"/>
              <a:t>pension</a:t>
            </a:r>
            <a:r>
              <a:rPr lang="fi-FI" dirty="0"/>
              <a:t>.</a:t>
            </a:r>
            <a:r>
              <a:rPr lang="fi-FI" dirty="0">
                <a:solidFill>
                  <a:srgbClr val="FF0000"/>
                </a:solidFill>
              </a:rPr>
              <a:t>  </a:t>
            </a:r>
          </a:p>
          <a:p>
            <a:pPr>
              <a:lnSpc>
                <a:spcPct val="20000"/>
              </a:lnSpc>
            </a:pPr>
            <a:endParaRPr lang="fi-FI" dirty="0"/>
          </a:p>
          <a:p>
            <a:pPr>
              <a:lnSpc>
                <a:spcPct val="20000"/>
              </a:lnSpc>
            </a:pPr>
            <a:endParaRPr lang="fi-FI" b="1" dirty="0"/>
          </a:p>
          <a:p>
            <a:r>
              <a:rPr lang="fi-FI" dirty="0"/>
              <a:t>The </a:t>
            </a:r>
            <a:r>
              <a:rPr lang="fi-FI" b="1" dirty="0"/>
              <a:t>median </a:t>
            </a:r>
            <a:r>
              <a:rPr lang="fi-FI" b="1" dirty="0" err="1"/>
              <a:t>age</a:t>
            </a:r>
            <a:r>
              <a:rPr lang="fi-FI" dirty="0"/>
              <a:t> is the </a:t>
            </a:r>
            <a:r>
              <a:rPr lang="fi-FI" dirty="0" err="1"/>
              <a:t>middle</a:t>
            </a:r>
            <a:r>
              <a:rPr lang="fi-FI" dirty="0"/>
              <a:t> </a:t>
            </a:r>
            <a:r>
              <a:rPr lang="fi-FI" dirty="0" err="1"/>
              <a:t>observation</a:t>
            </a:r>
            <a:r>
              <a:rPr lang="fi-FI" dirty="0"/>
              <a:t> of </a:t>
            </a:r>
            <a:r>
              <a:rPr lang="fi-FI" dirty="0" err="1"/>
              <a:t>the</a:t>
            </a:r>
            <a:r>
              <a:rPr lang="fi-FI" dirty="0"/>
              <a:t> data, i.e. </a:t>
            </a:r>
            <a:r>
              <a:rPr lang="fi-FI" dirty="0" err="1"/>
              <a:t>half</a:t>
            </a:r>
            <a:r>
              <a:rPr lang="fi-FI" dirty="0"/>
              <a:t> of the new </a:t>
            </a:r>
            <a:r>
              <a:rPr lang="fi-FI" dirty="0" err="1"/>
              <a:t>retirees</a:t>
            </a:r>
            <a:r>
              <a:rPr lang="fi-FI" dirty="0"/>
              <a:t> </a:t>
            </a:r>
            <a:r>
              <a:rPr lang="fi-FI" dirty="0" err="1"/>
              <a:t>are</a:t>
            </a:r>
            <a:r>
              <a:rPr lang="fi-FI" dirty="0"/>
              <a:t> </a:t>
            </a:r>
            <a:r>
              <a:rPr lang="fi-FI" dirty="0" err="1"/>
              <a:t>younger</a:t>
            </a:r>
            <a:r>
              <a:rPr lang="fi-FI" dirty="0"/>
              <a:t> </a:t>
            </a:r>
            <a:r>
              <a:rPr lang="fi-FI" dirty="0" err="1"/>
              <a:t>than</a:t>
            </a:r>
            <a:r>
              <a:rPr lang="fi-FI" dirty="0"/>
              <a:t> </a:t>
            </a:r>
            <a:r>
              <a:rPr lang="fi-FI" dirty="0" err="1"/>
              <a:t>this</a:t>
            </a:r>
            <a:r>
              <a:rPr lang="fi-FI" dirty="0"/>
              <a:t> </a:t>
            </a:r>
            <a:r>
              <a:rPr lang="fi-FI" dirty="0" err="1"/>
              <a:t>while</a:t>
            </a:r>
            <a:r>
              <a:rPr lang="fi-FI" dirty="0"/>
              <a:t> </a:t>
            </a:r>
            <a:r>
              <a:rPr lang="fi-FI" dirty="0" err="1"/>
              <a:t>half</a:t>
            </a:r>
            <a:r>
              <a:rPr lang="fi-FI" dirty="0"/>
              <a:t> </a:t>
            </a:r>
            <a:r>
              <a:rPr lang="fi-FI" dirty="0" err="1"/>
              <a:t>are</a:t>
            </a:r>
            <a:r>
              <a:rPr lang="fi-FI" dirty="0"/>
              <a:t> </a:t>
            </a:r>
            <a:r>
              <a:rPr lang="fi-FI" dirty="0" err="1"/>
              <a:t>older</a:t>
            </a:r>
            <a:r>
              <a:rPr lang="fi-FI" dirty="0"/>
              <a:t>. </a:t>
            </a:r>
          </a:p>
          <a:p>
            <a:pPr>
              <a:lnSpc>
                <a:spcPct val="20000"/>
              </a:lnSpc>
            </a:pPr>
            <a:endParaRPr lang="fi-FI" dirty="0"/>
          </a:p>
          <a:p>
            <a:pPr>
              <a:lnSpc>
                <a:spcPct val="20000"/>
              </a:lnSpc>
            </a:pPr>
            <a:endParaRPr lang="fi-FI" dirty="0"/>
          </a:p>
          <a:p>
            <a:r>
              <a:rPr lang="fi-FI" dirty="0" err="1"/>
              <a:t>The</a:t>
            </a:r>
            <a:r>
              <a:rPr lang="fi-FI" dirty="0"/>
              <a:t> </a:t>
            </a:r>
            <a:r>
              <a:rPr lang="fi-FI" b="1" dirty="0" err="1"/>
              <a:t>mean</a:t>
            </a:r>
            <a:r>
              <a:rPr lang="fi-FI" b="1" dirty="0"/>
              <a:t> </a:t>
            </a:r>
            <a:r>
              <a:rPr lang="fi-FI" b="1" dirty="0" err="1"/>
              <a:t>age</a:t>
            </a:r>
            <a:r>
              <a:rPr lang="fi-FI" b="1" dirty="0"/>
              <a:t> </a:t>
            </a:r>
            <a:r>
              <a:rPr lang="fi-FI" dirty="0"/>
              <a:t>is the </a:t>
            </a:r>
            <a:r>
              <a:rPr lang="fi-FI" dirty="0" err="1"/>
              <a:t>arithmetical</a:t>
            </a:r>
            <a:r>
              <a:rPr lang="fi-FI" dirty="0"/>
              <a:t> </a:t>
            </a:r>
            <a:r>
              <a:rPr lang="fi-FI" dirty="0" err="1"/>
              <a:t>average</a:t>
            </a:r>
            <a:r>
              <a:rPr lang="fi-FI" dirty="0"/>
              <a:t> </a:t>
            </a:r>
            <a:r>
              <a:rPr lang="fi-FI" dirty="0" err="1"/>
              <a:t>age</a:t>
            </a:r>
            <a:r>
              <a:rPr lang="fi-FI" dirty="0"/>
              <a:t> of the new </a:t>
            </a:r>
            <a:r>
              <a:rPr lang="fi-FI" dirty="0" err="1"/>
              <a:t>retirees</a:t>
            </a:r>
            <a:r>
              <a:rPr lang="fi-FI" dirty="0"/>
              <a:t>.</a:t>
            </a:r>
          </a:p>
          <a:p>
            <a:pPr>
              <a:lnSpc>
                <a:spcPct val="20000"/>
              </a:lnSpc>
            </a:pPr>
            <a:endParaRPr lang="fi-FI" dirty="0"/>
          </a:p>
          <a:p>
            <a:r>
              <a:rPr lang="fi-FI" dirty="0"/>
              <a:t>The </a:t>
            </a:r>
            <a:r>
              <a:rPr lang="fi-FI" b="1" dirty="0" err="1"/>
              <a:t>expected</a:t>
            </a:r>
            <a:r>
              <a:rPr lang="fi-FI" b="1" dirty="0"/>
              <a:t> </a:t>
            </a:r>
            <a:r>
              <a:rPr lang="fi-FI" b="1" dirty="0" err="1"/>
              <a:t>effective</a:t>
            </a:r>
            <a:r>
              <a:rPr lang="fi-FI" b="1" dirty="0"/>
              <a:t> </a:t>
            </a:r>
            <a:r>
              <a:rPr lang="fi-FI" b="1" dirty="0" err="1"/>
              <a:t>retirement</a:t>
            </a:r>
            <a:r>
              <a:rPr lang="fi-FI" b="1" dirty="0"/>
              <a:t> </a:t>
            </a:r>
            <a:r>
              <a:rPr lang="fi-FI" b="1" dirty="0" err="1"/>
              <a:t>age</a:t>
            </a:r>
            <a:r>
              <a:rPr lang="fi-FI" b="1" dirty="0"/>
              <a:t> </a:t>
            </a:r>
            <a:r>
              <a:rPr lang="fi-FI" dirty="0"/>
              <a:t>is an </a:t>
            </a:r>
            <a:r>
              <a:rPr lang="fi-FI" dirty="0" err="1"/>
              <a:t>indicator</a:t>
            </a:r>
            <a:r>
              <a:rPr lang="fi-FI" dirty="0"/>
              <a:t> </a:t>
            </a:r>
            <a:r>
              <a:rPr lang="fi-FI" dirty="0" err="1"/>
              <a:t>developed</a:t>
            </a:r>
            <a:r>
              <a:rPr lang="fi-FI" dirty="0"/>
              <a:t> a </a:t>
            </a:r>
            <a:r>
              <a:rPr lang="fi-FI" dirty="0" err="1"/>
              <a:t>longside</a:t>
            </a:r>
            <a:r>
              <a:rPr lang="fi-FI" dirty="0"/>
              <a:t> the </a:t>
            </a:r>
            <a:r>
              <a:rPr lang="fi-FI" dirty="0" err="1"/>
              <a:t>traditional</a:t>
            </a:r>
            <a:r>
              <a:rPr lang="fi-FI" dirty="0"/>
              <a:t> </a:t>
            </a:r>
            <a:r>
              <a:rPr lang="fi-FI" dirty="0" err="1"/>
              <a:t>average</a:t>
            </a:r>
            <a:r>
              <a:rPr lang="fi-FI" dirty="0"/>
              <a:t> and median </a:t>
            </a:r>
            <a:r>
              <a:rPr lang="fi-FI" dirty="0" err="1"/>
              <a:t>age</a:t>
            </a:r>
            <a:r>
              <a:rPr lang="fi-FI" dirty="0"/>
              <a:t>. </a:t>
            </a:r>
            <a:r>
              <a:rPr lang="fi-FI" dirty="0" err="1"/>
              <a:t>It</a:t>
            </a:r>
            <a:r>
              <a:rPr lang="fi-FI" dirty="0"/>
              <a:t> is </a:t>
            </a:r>
            <a:r>
              <a:rPr lang="fi-FI" dirty="0" err="1"/>
              <a:t>better</a:t>
            </a:r>
            <a:r>
              <a:rPr lang="fi-FI" dirty="0"/>
              <a:t> </a:t>
            </a:r>
            <a:r>
              <a:rPr lang="fi-FI" dirty="0" err="1"/>
              <a:t>suited</a:t>
            </a:r>
            <a:r>
              <a:rPr lang="fi-FI" dirty="0"/>
              <a:t> to </a:t>
            </a:r>
            <a:r>
              <a:rPr lang="fi-FI" dirty="0" err="1"/>
              <a:t>monitor</a:t>
            </a:r>
            <a:r>
              <a:rPr lang="fi-FI" dirty="0"/>
              <a:t> the </a:t>
            </a:r>
            <a:r>
              <a:rPr lang="fi-FI" dirty="0" err="1"/>
              <a:t>changes</a:t>
            </a:r>
            <a:r>
              <a:rPr lang="fi-FI" dirty="0"/>
              <a:t> in </a:t>
            </a:r>
            <a:r>
              <a:rPr lang="fi-FI" dirty="0" err="1"/>
              <a:t>retirement</a:t>
            </a:r>
            <a:r>
              <a:rPr lang="fi-FI" dirty="0"/>
              <a:t> </a:t>
            </a:r>
            <a:r>
              <a:rPr lang="fi-FI" dirty="0" err="1"/>
              <a:t>ages</a:t>
            </a:r>
            <a:r>
              <a:rPr lang="fi-FI" dirty="0"/>
              <a:t>. The </a:t>
            </a:r>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is the </a:t>
            </a:r>
            <a:r>
              <a:rPr lang="fi-FI" dirty="0" err="1"/>
              <a:t>average</a:t>
            </a:r>
            <a:r>
              <a:rPr lang="fi-FI" dirty="0"/>
              <a:t> </a:t>
            </a:r>
            <a:r>
              <a:rPr lang="fi-FI" dirty="0" err="1"/>
              <a:t>retirement</a:t>
            </a:r>
            <a:r>
              <a:rPr lang="fi-FI" dirty="0"/>
              <a:t> </a:t>
            </a:r>
            <a:r>
              <a:rPr lang="fi-FI" dirty="0" err="1"/>
              <a:t>age</a:t>
            </a:r>
            <a:r>
              <a:rPr lang="fi-FI" dirty="0"/>
              <a:t>, </a:t>
            </a:r>
            <a:r>
              <a:rPr lang="fi-FI" dirty="0" err="1"/>
              <a:t>which</a:t>
            </a:r>
            <a:r>
              <a:rPr lang="fi-FI" dirty="0"/>
              <a:t> is </a:t>
            </a:r>
            <a:r>
              <a:rPr lang="fi-FI" dirty="0" err="1"/>
              <a:t>formed</a:t>
            </a:r>
            <a:r>
              <a:rPr lang="fi-FI" dirty="0"/>
              <a:t> for </a:t>
            </a:r>
            <a:r>
              <a:rPr lang="fi-FI" dirty="0" err="1"/>
              <a:t>insured</a:t>
            </a:r>
            <a:r>
              <a:rPr lang="fi-FI" dirty="0"/>
              <a:t> </a:t>
            </a:r>
            <a:r>
              <a:rPr lang="fi-FI" dirty="0" err="1"/>
              <a:t>individuals</a:t>
            </a:r>
            <a:r>
              <a:rPr lang="fi-FI" dirty="0"/>
              <a:t> of a </a:t>
            </a:r>
            <a:r>
              <a:rPr lang="fi-FI" dirty="0" err="1"/>
              <a:t>certain</a:t>
            </a:r>
            <a:r>
              <a:rPr lang="fi-FI" dirty="0"/>
              <a:t> </a:t>
            </a:r>
            <a:r>
              <a:rPr lang="fi-FI" dirty="0" err="1"/>
              <a:t>age</a:t>
            </a:r>
            <a:r>
              <a:rPr lang="fi-FI" dirty="0"/>
              <a:t> </a:t>
            </a:r>
            <a:r>
              <a:rPr lang="fi-FI" dirty="0" err="1"/>
              <a:t>if</a:t>
            </a:r>
            <a:r>
              <a:rPr lang="fi-FI" dirty="0"/>
              <a:t> the </a:t>
            </a:r>
            <a:r>
              <a:rPr lang="fi-FI" dirty="0" err="1"/>
              <a:t>age-cohort-specific</a:t>
            </a:r>
            <a:r>
              <a:rPr lang="fi-FI" dirty="0"/>
              <a:t> </a:t>
            </a:r>
            <a:r>
              <a:rPr lang="fi-FI" dirty="0" err="1"/>
              <a:t>retirement</a:t>
            </a:r>
            <a:r>
              <a:rPr lang="fi-FI" dirty="0"/>
              <a:t> and </a:t>
            </a:r>
            <a:r>
              <a:rPr lang="fi-FI" dirty="0" err="1"/>
              <a:t>mortality</a:t>
            </a:r>
            <a:r>
              <a:rPr lang="fi-FI" dirty="0"/>
              <a:t> </a:t>
            </a:r>
            <a:r>
              <a:rPr lang="fi-FI" dirty="0" err="1"/>
              <a:t>rates</a:t>
            </a:r>
            <a:r>
              <a:rPr lang="fi-FI" dirty="0"/>
              <a:t> </a:t>
            </a:r>
            <a:r>
              <a:rPr lang="fi-FI" dirty="0" err="1"/>
              <a:t>remain</a:t>
            </a:r>
            <a:r>
              <a:rPr lang="fi-FI" dirty="0"/>
              <a:t> at the </a:t>
            </a:r>
            <a:r>
              <a:rPr lang="fi-FI" dirty="0" err="1"/>
              <a:t>level</a:t>
            </a:r>
            <a:r>
              <a:rPr lang="fi-FI" dirty="0"/>
              <a:t> of the </a:t>
            </a:r>
            <a:r>
              <a:rPr lang="fi-FI" dirty="0" err="1"/>
              <a:t>review</a:t>
            </a:r>
            <a:r>
              <a:rPr lang="fi-FI" dirty="0"/>
              <a:t> </a:t>
            </a:r>
            <a:r>
              <a:rPr lang="fi-FI" dirty="0" err="1"/>
              <a:t>year</a:t>
            </a:r>
            <a:r>
              <a:rPr lang="fi-FI" dirty="0"/>
              <a:t>. The </a:t>
            </a:r>
            <a:r>
              <a:rPr lang="fi-FI" dirty="0" err="1"/>
              <a:t>expectancy</a:t>
            </a:r>
            <a:r>
              <a:rPr lang="fi-FI" dirty="0"/>
              <a:t> is </a:t>
            </a:r>
            <a:r>
              <a:rPr lang="fi-FI" dirty="0" err="1"/>
              <a:t>independent</a:t>
            </a:r>
            <a:r>
              <a:rPr lang="fi-FI" dirty="0"/>
              <a:t> of </a:t>
            </a:r>
            <a:r>
              <a:rPr lang="fi-FI" dirty="0" err="1"/>
              <a:t>age</a:t>
            </a:r>
            <a:r>
              <a:rPr lang="fi-FI" dirty="0"/>
              <a:t> </a:t>
            </a:r>
            <a:r>
              <a:rPr lang="fi-FI" dirty="0" err="1"/>
              <a:t>structure</a:t>
            </a:r>
            <a:r>
              <a:rPr lang="fi-FI" dirty="0"/>
              <a:t>. In </a:t>
            </a:r>
            <a:r>
              <a:rPr lang="fi-FI" dirty="0" err="1"/>
              <a:t>the</a:t>
            </a:r>
            <a:r>
              <a:rPr lang="fi-FI" dirty="0"/>
              <a:t> </a:t>
            </a:r>
            <a:r>
              <a:rPr lang="fi-FI" dirty="0" err="1"/>
              <a:t>graph</a:t>
            </a:r>
            <a:r>
              <a:rPr lang="fi-FI" dirty="0"/>
              <a:t>, the </a:t>
            </a:r>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a:t>
            </a:r>
            <a:r>
              <a:rPr lang="fi-FI" dirty="0" err="1"/>
              <a:t>has</a:t>
            </a:r>
            <a:r>
              <a:rPr lang="fi-FI" dirty="0"/>
              <a:t> </a:t>
            </a:r>
            <a:r>
              <a:rPr lang="fi-FI" dirty="0" err="1"/>
              <a:t>been</a:t>
            </a:r>
            <a:r>
              <a:rPr lang="fi-FI" dirty="0"/>
              <a:t> </a:t>
            </a:r>
            <a:r>
              <a:rPr lang="fi-FI" dirty="0" err="1"/>
              <a:t>calculated</a:t>
            </a:r>
            <a:r>
              <a:rPr lang="fi-FI" dirty="0"/>
              <a:t> for a 25-year-old, and it </a:t>
            </a:r>
            <a:r>
              <a:rPr lang="fi-FI" dirty="0" err="1"/>
              <a:t>depicts</a:t>
            </a:r>
            <a:r>
              <a:rPr lang="fi-FI" dirty="0"/>
              <a:t> the </a:t>
            </a:r>
            <a:r>
              <a:rPr lang="fi-FI" dirty="0" err="1"/>
              <a:t>retirement</a:t>
            </a:r>
            <a:r>
              <a:rPr lang="fi-FI" dirty="0"/>
              <a:t> </a:t>
            </a:r>
            <a:r>
              <a:rPr lang="fi-FI" dirty="0" err="1"/>
              <a:t>age</a:t>
            </a:r>
            <a:r>
              <a:rPr lang="fi-FI" dirty="0"/>
              <a:t> of the </a:t>
            </a:r>
            <a:r>
              <a:rPr lang="fi-FI" dirty="0" err="1"/>
              <a:t>entire</a:t>
            </a:r>
            <a:r>
              <a:rPr lang="fi-FI" dirty="0"/>
              <a:t> </a:t>
            </a:r>
            <a:r>
              <a:rPr lang="fi-FI" dirty="0" err="1"/>
              <a:t>population</a:t>
            </a:r>
            <a:r>
              <a:rPr lang="fi-FI" dirty="0"/>
              <a:t> </a:t>
            </a:r>
            <a:r>
              <a:rPr lang="fi-FI" dirty="0" err="1"/>
              <a:t>insured</a:t>
            </a:r>
            <a:r>
              <a:rPr lang="fi-FI" dirty="0"/>
              <a:t> for an </a:t>
            </a:r>
            <a:r>
              <a:rPr lang="fi-FI" dirty="0" err="1"/>
              <a:t>earnings-related</a:t>
            </a:r>
            <a:r>
              <a:rPr lang="fi-FI" dirty="0"/>
              <a:t> </a:t>
            </a:r>
            <a:r>
              <a:rPr lang="fi-FI" dirty="0" err="1"/>
              <a:t>pension</a:t>
            </a:r>
            <a:r>
              <a:rPr lang="fi-FI" dirty="0"/>
              <a:t>.</a:t>
            </a:r>
          </a:p>
          <a:p>
            <a:pPr>
              <a:lnSpc>
                <a:spcPct val="20000"/>
              </a:lnSpc>
            </a:pPr>
            <a:endParaRPr lang="fi-FI" dirty="0"/>
          </a:p>
          <a:p>
            <a:r>
              <a:rPr lang="en-US" dirty="0"/>
              <a:t>Statistical database</a:t>
            </a:r>
          </a:p>
          <a:p>
            <a:r>
              <a:rPr lang="fi-FI" dirty="0">
                <a:hlinkClick r:id="rId3"/>
              </a:rPr>
              <a:t>https://tilastot.etk.fi/pxweb/en/ETK/ETK__130elakkeellesiirtymisika/esiirtymisika01.px</a:t>
            </a:r>
            <a:endParaRPr lang="fi-FI" dirty="0"/>
          </a:p>
          <a:p>
            <a:r>
              <a:rPr lang="fi-FI" dirty="0" err="1"/>
              <a:t>Effective</a:t>
            </a:r>
            <a:r>
              <a:rPr lang="fi-FI" dirty="0"/>
              <a:t> </a:t>
            </a:r>
            <a:r>
              <a:rPr lang="fi-FI" dirty="0" err="1"/>
              <a:t>retirement</a:t>
            </a:r>
            <a:r>
              <a:rPr lang="fi-FI" dirty="0"/>
              <a:t> </a:t>
            </a:r>
            <a:r>
              <a:rPr lang="fi-FI" dirty="0" err="1"/>
              <a:t>age</a:t>
            </a:r>
            <a:endParaRPr lang="fi-FI" dirty="0"/>
          </a:p>
          <a:p>
            <a:r>
              <a:rPr lang="fi-FI" dirty="0">
                <a:hlinkClick r:id="rId4"/>
              </a:rPr>
              <a:t>https://www.etk.fi/en/statistics-2/statistics/effective-retirement-age/</a:t>
            </a:r>
            <a:endParaRPr lang="fi-FI" dirty="0"/>
          </a:p>
          <a:p>
            <a:endParaRPr lang="en-US"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40</a:t>
            </a:fld>
            <a:endParaRPr lang="fi-FI"/>
          </a:p>
        </p:txBody>
      </p:sp>
    </p:spTree>
    <p:extLst>
      <p:ext uri="{BB962C8B-B14F-4D97-AF65-F5344CB8AC3E}">
        <p14:creationId xmlns:p14="http://schemas.microsoft.com/office/powerpoint/2010/main" val="411274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a:t>
            </a:fld>
            <a:endParaRPr lang="fi-FI"/>
          </a:p>
        </p:txBody>
      </p:sp>
    </p:spTree>
    <p:extLst>
      <p:ext uri="{BB962C8B-B14F-4D97-AF65-F5344CB8AC3E}">
        <p14:creationId xmlns:p14="http://schemas.microsoft.com/office/powerpoint/2010/main" val="2085011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4148614"/>
          </a:xfrm>
        </p:spPr>
        <p:txBody>
          <a:bodyPr/>
          <a:lstStyle/>
          <a:p>
            <a:r>
              <a:rPr lang="fi-FI" dirty="0"/>
              <a:t>The </a:t>
            </a:r>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is an </a:t>
            </a:r>
            <a:r>
              <a:rPr lang="fi-FI" dirty="0" err="1"/>
              <a:t>indicator</a:t>
            </a:r>
            <a:r>
              <a:rPr lang="fi-FI" dirty="0"/>
              <a:t> </a:t>
            </a:r>
            <a:r>
              <a:rPr lang="fi-FI" dirty="0" err="1"/>
              <a:t>developed</a:t>
            </a:r>
            <a:r>
              <a:rPr lang="fi-FI" dirty="0"/>
              <a:t> </a:t>
            </a:r>
            <a:r>
              <a:rPr lang="fi-FI" dirty="0" err="1"/>
              <a:t>alongside</a:t>
            </a:r>
            <a:r>
              <a:rPr lang="fi-FI" dirty="0"/>
              <a:t> the </a:t>
            </a:r>
            <a:r>
              <a:rPr lang="fi-FI" dirty="0" err="1"/>
              <a:t>traditional</a:t>
            </a:r>
            <a:r>
              <a:rPr lang="fi-FI" dirty="0"/>
              <a:t> </a:t>
            </a:r>
            <a:r>
              <a:rPr lang="fi-FI" dirty="0" err="1"/>
              <a:t>average</a:t>
            </a:r>
            <a:r>
              <a:rPr lang="fi-FI" dirty="0"/>
              <a:t> and median </a:t>
            </a:r>
            <a:r>
              <a:rPr lang="fi-FI" dirty="0" err="1"/>
              <a:t>age</a:t>
            </a:r>
            <a:r>
              <a:rPr lang="fi-FI" dirty="0"/>
              <a:t>. </a:t>
            </a:r>
            <a:r>
              <a:rPr lang="fi-FI" dirty="0" err="1"/>
              <a:t>It</a:t>
            </a:r>
            <a:r>
              <a:rPr lang="fi-FI" dirty="0"/>
              <a:t> is </a:t>
            </a:r>
            <a:r>
              <a:rPr lang="fi-FI" dirty="0" err="1"/>
              <a:t>better</a:t>
            </a:r>
            <a:r>
              <a:rPr lang="fi-FI" dirty="0"/>
              <a:t> </a:t>
            </a:r>
            <a:r>
              <a:rPr lang="fi-FI" dirty="0" err="1"/>
              <a:t>suited</a:t>
            </a:r>
            <a:r>
              <a:rPr lang="fi-FI" dirty="0"/>
              <a:t> to </a:t>
            </a:r>
            <a:r>
              <a:rPr lang="fi-FI" dirty="0" err="1"/>
              <a:t>monitor</a:t>
            </a:r>
            <a:r>
              <a:rPr lang="fi-FI" dirty="0"/>
              <a:t> the </a:t>
            </a:r>
            <a:r>
              <a:rPr lang="fi-FI" dirty="0" err="1"/>
              <a:t>changes</a:t>
            </a:r>
            <a:r>
              <a:rPr lang="fi-FI" dirty="0"/>
              <a:t> in </a:t>
            </a:r>
            <a:r>
              <a:rPr lang="fi-FI" dirty="0" err="1"/>
              <a:t>retirement</a:t>
            </a:r>
            <a:r>
              <a:rPr lang="fi-FI" dirty="0"/>
              <a:t> </a:t>
            </a:r>
            <a:r>
              <a:rPr lang="fi-FI" dirty="0" err="1"/>
              <a:t>ages</a:t>
            </a:r>
            <a:r>
              <a:rPr lang="fi-FI" dirty="0"/>
              <a:t>.</a:t>
            </a:r>
          </a:p>
          <a:p>
            <a:pPr>
              <a:lnSpc>
                <a:spcPct val="20000"/>
              </a:lnSpc>
            </a:pPr>
            <a:endParaRPr lang="fi-FI" dirty="0"/>
          </a:p>
          <a:p>
            <a:r>
              <a:rPr lang="fi-FI" dirty="0"/>
              <a:t>The </a:t>
            </a:r>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is the </a:t>
            </a:r>
            <a:r>
              <a:rPr lang="fi-FI" dirty="0" err="1"/>
              <a:t>average</a:t>
            </a:r>
            <a:r>
              <a:rPr lang="fi-FI" dirty="0"/>
              <a:t> </a:t>
            </a:r>
            <a:r>
              <a:rPr lang="fi-FI" err="1"/>
              <a:t>retirement</a:t>
            </a:r>
            <a:r>
              <a:rPr lang="fi-FI"/>
              <a:t> age, </a:t>
            </a:r>
            <a:r>
              <a:rPr lang="fi-FI" dirty="0" err="1"/>
              <a:t>which</a:t>
            </a:r>
            <a:r>
              <a:rPr lang="fi-FI" dirty="0"/>
              <a:t> is </a:t>
            </a:r>
            <a:r>
              <a:rPr lang="fi-FI" dirty="0" err="1"/>
              <a:t>formed</a:t>
            </a:r>
            <a:r>
              <a:rPr lang="fi-FI" dirty="0"/>
              <a:t> for </a:t>
            </a:r>
            <a:r>
              <a:rPr lang="fi-FI" dirty="0" err="1"/>
              <a:t>insured</a:t>
            </a:r>
            <a:r>
              <a:rPr lang="fi-FI" dirty="0"/>
              <a:t> </a:t>
            </a:r>
            <a:r>
              <a:rPr lang="fi-FI" dirty="0" err="1"/>
              <a:t>individuals</a:t>
            </a:r>
            <a:r>
              <a:rPr lang="fi-FI" dirty="0"/>
              <a:t> of a </a:t>
            </a:r>
            <a:r>
              <a:rPr lang="fi-FI" dirty="0" err="1"/>
              <a:t>certain</a:t>
            </a:r>
            <a:r>
              <a:rPr lang="fi-FI" dirty="0"/>
              <a:t> </a:t>
            </a:r>
            <a:r>
              <a:rPr lang="fi-FI" dirty="0" err="1"/>
              <a:t>age</a:t>
            </a:r>
            <a:r>
              <a:rPr lang="fi-FI" dirty="0"/>
              <a:t> </a:t>
            </a:r>
            <a:r>
              <a:rPr lang="fi-FI" dirty="0" err="1"/>
              <a:t>if</a:t>
            </a:r>
            <a:r>
              <a:rPr lang="fi-FI" dirty="0"/>
              <a:t> the </a:t>
            </a:r>
            <a:r>
              <a:rPr lang="fi-FI" dirty="0" err="1"/>
              <a:t>age-cohort-specific</a:t>
            </a:r>
            <a:r>
              <a:rPr lang="fi-FI" dirty="0"/>
              <a:t> </a:t>
            </a:r>
            <a:r>
              <a:rPr lang="fi-FI" dirty="0" err="1"/>
              <a:t>retirement</a:t>
            </a:r>
            <a:r>
              <a:rPr lang="fi-FI" dirty="0"/>
              <a:t> and </a:t>
            </a:r>
            <a:r>
              <a:rPr lang="fi-FI" dirty="0" err="1"/>
              <a:t>mortality</a:t>
            </a:r>
            <a:r>
              <a:rPr lang="fi-FI" dirty="0"/>
              <a:t> </a:t>
            </a:r>
            <a:r>
              <a:rPr lang="fi-FI" dirty="0" err="1"/>
              <a:t>rates</a:t>
            </a:r>
            <a:r>
              <a:rPr lang="fi-FI" dirty="0"/>
              <a:t> </a:t>
            </a:r>
            <a:r>
              <a:rPr lang="fi-FI" dirty="0" err="1"/>
              <a:t>remain</a:t>
            </a:r>
            <a:r>
              <a:rPr lang="fi-FI" dirty="0"/>
              <a:t> at the </a:t>
            </a:r>
            <a:r>
              <a:rPr lang="fi-FI" dirty="0" err="1"/>
              <a:t>level</a:t>
            </a:r>
            <a:r>
              <a:rPr lang="fi-FI" dirty="0"/>
              <a:t> of the </a:t>
            </a:r>
            <a:r>
              <a:rPr lang="fi-FI" dirty="0" err="1"/>
              <a:t>review</a:t>
            </a:r>
            <a:r>
              <a:rPr lang="fi-FI" dirty="0"/>
              <a:t> </a:t>
            </a:r>
            <a:r>
              <a:rPr lang="fi-FI" dirty="0" err="1"/>
              <a:t>year</a:t>
            </a:r>
            <a:r>
              <a:rPr lang="fi-FI" dirty="0"/>
              <a:t>. The </a:t>
            </a:r>
            <a:r>
              <a:rPr lang="fi-FI" dirty="0" err="1"/>
              <a:t>expectancy</a:t>
            </a:r>
            <a:r>
              <a:rPr lang="fi-FI" dirty="0"/>
              <a:t> is </a:t>
            </a:r>
            <a:r>
              <a:rPr lang="fi-FI" dirty="0" err="1"/>
              <a:t>independent</a:t>
            </a:r>
            <a:r>
              <a:rPr lang="fi-FI" dirty="0"/>
              <a:t> of </a:t>
            </a:r>
            <a:r>
              <a:rPr lang="fi-FI" dirty="0" err="1"/>
              <a:t>age</a:t>
            </a:r>
            <a:r>
              <a:rPr lang="fi-FI" dirty="0"/>
              <a:t> </a:t>
            </a:r>
            <a:r>
              <a:rPr lang="fi-FI" dirty="0" err="1"/>
              <a:t>structure</a:t>
            </a:r>
            <a:r>
              <a:rPr lang="fi-FI" dirty="0"/>
              <a:t>. </a:t>
            </a:r>
          </a:p>
          <a:p>
            <a:pPr>
              <a:lnSpc>
                <a:spcPct val="20000"/>
              </a:lnSpc>
            </a:pPr>
            <a:endParaRPr lang="fi-FI" dirty="0"/>
          </a:p>
          <a:p>
            <a:pPr>
              <a:defRPr/>
            </a:pPr>
            <a:r>
              <a:rPr lang="fi-FI" dirty="0"/>
              <a:t>In </a:t>
            </a:r>
            <a:r>
              <a:rPr lang="fi-FI" err="1"/>
              <a:t>the</a:t>
            </a:r>
            <a:r>
              <a:rPr lang="fi-FI"/>
              <a:t> graph, </a:t>
            </a:r>
            <a:r>
              <a:rPr lang="fi-FI" dirty="0"/>
              <a:t>the </a:t>
            </a:r>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a:t>
            </a:r>
            <a:r>
              <a:rPr lang="fi-FI" dirty="0" err="1"/>
              <a:t>has</a:t>
            </a:r>
            <a:r>
              <a:rPr lang="fi-FI" dirty="0"/>
              <a:t> </a:t>
            </a:r>
            <a:r>
              <a:rPr lang="fi-FI" dirty="0" err="1"/>
              <a:t>been</a:t>
            </a:r>
            <a:r>
              <a:rPr lang="fi-FI" dirty="0"/>
              <a:t> </a:t>
            </a:r>
            <a:r>
              <a:rPr lang="fi-FI" dirty="0" err="1"/>
              <a:t>calculated</a:t>
            </a:r>
            <a:r>
              <a:rPr lang="fi-FI" dirty="0"/>
              <a:t> for a 25-year-old and a 50-year-old </a:t>
            </a:r>
            <a:r>
              <a:rPr lang="fi-FI" dirty="0" err="1"/>
              <a:t>separately</a:t>
            </a:r>
            <a:r>
              <a:rPr lang="fi-FI" dirty="0"/>
              <a:t>. </a:t>
            </a:r>
            <a:r>
              <a:rPr lang="fi-FI" b="1" dirty="0"/>
              <a:t>The </a:t>
            </a:r>
            <a:r>
              <a:rPr lang="fi-FI" b="1" dirty="0" err="1"/>
              <a:t>expectancy</a:t>
            </a:r>
            <a:r>
              <a:rPr lang="fi-FI" b="1" dirty="0"/>
              <a:t> for the 25-year-old </a:t>
            </a:r>
            <a:r>
              <a:rPr lang="fi-FI" b="1" dirty="0" err="1"/>
              <a:t>depicts</a:t>
            </a:r>
            <a:r>
              <a:rPr lang="fi-FI" b="1" dirty="0"/>
              <a:t> the </a:t>
            </a:r>
            <a:r>
              <a:rPr lang="fi-FI" b="1" dirty="0" err="1"/>
              <a:t>retirement</a:t>
            </a:r>
            <a:r>
              <a:rPr lang="fi-FI" b="1" dirty="0"/>
              <a:t> </a:t>
            </a:r>
            <a:r>
              <a:rPr lang="fi-FI" b="1" dirty="0" err="1"/>
              <a:t>age</a:t>
            </a:r>
            <a:r>
              <a:rPr lang="fi-FI" b="1" dirty="0"/>
              <a:t> of the </a:t>
            </a:r>
            <a:r>
              <a:rPr lang="fi-FI" b="1" dirty="0" err="1"/>
              <a:t>entire</a:t>
            </a:r>
            <a:r>
              <a:rPr lang="fi-FI" b="1" dirty="0"/>
              <a:t> </a:t>
            </a:r>
            <a:r>
              <a:rPr lang="fi-FI" b="1" dirty="0" err="1"/>
              <a:t>population</a:t>
            </a:r>
            <a:r>
              <a:rPr lang="fi-FI" b="1" dirty="0"/>
              <a:t> </a:t>
            </a:r>
            <a:r>
              <a:rPr lang="fi-FI" b="1" dirty="0" err="1"/>
              <a:t>insured</a:t>
            </a:r>
            <a:r>
              <a:rPr lang="fi-FI" b="1" dirty="0"/>
              <a:t> for an </a:t>
            </a:r>
            <a:r>
              <a:rPr lang="fi-FI" b="1" dirty="0" err="1"/>
              <a:t>earnings-related</a:t>
            </a:r>
            <a:r>
              <a:rPr lang="fi-FI" b="1" dirty="0"/>
              <a:t> </a:t>
            </a:r>
            <a:r>
              <a:rPr lang="fi-FI" b="1" dirty="0" err="1"/>
              <a:t>pension</a:t>
            </a:r>
            <a:r>
              <a:rPr lang="fi-FI" b="1" dirty="0"/>
              <a:t>. </a:t>
            </a:r>
            <a:r>
              <a:rPr lang="fi-FI" dirty="0"/>
              <a:t>The </a:t>
            </a:r>
            <a:r>
              <a:rPr lang="fi-FI" dirty="0" err="1"/>
              <a:t>expectancy</a:t>
            </a:r>
            <a:r>
              <a:rPr lang="fi-FI" dirty="0"/>
              <a:t> for a 50-year-old </a:t>
            </a:r>
            <a:r>
              <a:rPr lang="fi-FI" dirty="0" err="1"/>
              <a:t>has</a:t>
            </a:r>
            <a:r>
              <a:rPr lang="fi-FI" dirty="0"/>
              <a:t> </a:t>
            </a:r>
            <a:r>
              <a:rPr lang="fi-FI" dirty="0" err="1"/>
              <a:t>been</a:t>
            </a:r>
            <a:r>
              <a:rPr lang="fi-FI" dirty="0"/>
              <a:t> </a:t>
            </a:r>
            <a:r>
              <a:rPr lang="fi-FI" dirty="0" err="1"/>
              <a:t>calculated</a:t>
            </a:r>
            <a:r>
              <a:rPr lang="fi-FI" dirty="0"/>
              <a:t> </a:t>
            </a:r>
            <a:r>
              <a:rPr lang="fi-FI" dirty="0" err="1"/>
              <a:t>based</a:t>
            </a:r>
            <a:r>
              <a:rPr lang="fi-FI" dirty="0"/>
              <a:t> on </a:t>
            </a:r>
            <a:r>
              <a:rPr lang="fi-FI" dirty="0" err="1"/>
              <a:t>all</a:t>
            </a:r>
            <a:r>
              <a:rPr lang="fi-FI" dirty="0"/>
              <a:t> </a:t>
            </a:r>
            <a:r>
              <a:rPr lang="fi-FI" dirty="0" err="1"/>
              <a:t>insured</a:t>
            </a:r>
            <a:r>
              <a:rPr lang="fi-FI" dirty="0"/>
              <a:t> </a:t>
            </a:r>
            <a:r>
              <a:rPr lang="fi-FI" dirty="0" err="1"/>
              <a:t>aged</a:t>
            </a:r>
            <a:r>
              <a:rPr lang="fi-FI" dirty="0"/>
              <a:t> 50.</a:t>
            </a:r>
          </a:p>
          <a:p>
            <a:pPr>
              <a:defRPr/>
            </a:pPr>
            <a:endParaRPr lang="fi-FI" dirty="0"/>
          </a:p>
          <a:p>
            <a:r>
              <a:rPr lang="en-US" dirty="0"/>
              <a:t>Statistical database</a:t>
            </a:r>
          </a:p>
          <a:p>
            <a:r>
              <a:rPr lang="fi-FI" dirty="0">
                <a:hlinkClick r:id="rId3"/>
              </a:rPr>
              <a:t>https://tilastot.etk.fi/pxweb/en/ETK/ETK__130elakkeellesiirtymisika/esiirtymisika01.px</a:t>
            </a:r>
            <a:endParaRPr lang="fi-FI" dirty="0"/>
          </a:p>
          <a:p>
            <a:endParaRPr lang="fi-FI" dirty="0"/>
          </a:p>
          <a:p>
            <a:r>
              <a:rPr lang="fi-FI" dirty="0" err="1"/>
              <a:t>Effective</a:t>
            </a:r>
            <a:r>
              <a:rPr lang="fi-FI" dirty="0"/>
              <a:t> </a:t>
            </a:r>
            <a:r>
              <a:rPr lang="fi-FI" dirty="0" err="1"/>
              <a:t>retirement</a:t>
            </a:r>
            <a:r>
              <a:rPr lang="fi-FI" dirty="0"/>
              <a:t> </a:t>
            </a:r>
            <a:r>
              <a:rPr lang="fi-FI" dirty="0" err="1"/>
              <a:t>age</a:t>
            </a:r>
            <a:endParaRPr lang="fi-FI" dirty="0"/>
          </a:p>
          <a:p>
            <a:r>
              <a:rPr lang="fi-FI" dirty="0">
                <a:hlinkClick r:id="rId4"/>
              </a:rPr>
              <a:t>https://www.etk.fi/en/statistics-2/statistics/effective-retirement-age/</a:t>
            </a:r>
            <a:endParaRPr lang="fi-FI" dirty="0"/>
          </a:p>
          <a:p>
            <a:pPr>
              <a:defRPr/>
            </a:pPr>
            <a:endParaRPr lang="fi-FI" dirty="0"/>
          </a:p>
          <a:p>
            <a:pPr>
              <a:defRPr/>
            </a:pP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41</a:t>
            </a:fld>
            <a:endParaRPr lang="fi-FI"/>
          </a:p>
        </p:txBody>
      </p:sp>
    </p:spTree>
    <p:extLst>
      <p:ext uri="{BB962C8B-B14F-4D97-AF65-F5344CB8AC3E}">
        <p14:creationId xmlns:p14="http://schemas.microsoft.com/office/powerpoint/2010/main" val="4131458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42</a:t>
            </a:fld>
            <a:endParaRPr lang="fi-FI"/>
          </a:p>
        </p:txBody>
      </p:sp>
      <p:sp>
        <p:nvSpPr>
          <p:cNvPr id="6" name="Huomautusten paikkamerkki 5"/>
          <p:cNvSpPr>
            <a:spLocks noGrp="1"/>
          </p:cNvSpPr>
          <p:nvPr>
            <p:ph type="body" sz="quarter" idx="11"/>
          </p:nvPr>
        </p:nvSpPr>
        <p:spPr/>
        <p:txBody>
          <a:bodyPr/>
          <a:lstStyle/>
          <a:p>
            <a:r>
              <a:rPr lang="en-US" dirty="0"/>
              <a:t>Pension Indicators</a:t>
            </a:r>
          </a:p>
          <a:p>
            <a:r>
              <a:rPr lang="fi-FI" dirty="0">
                <a:hlinkClick r:id="rId3"/>
              </a:rPr>
              <a:t>https://www.etk.fi/en/julkaisu/pension-indicators/</a:t>
            </a:r>
            <a:endParaRPr lang="fi-FI" dirty="0"/>
          </a:p>
          <a:p>
            <a:endParaRPr lang="en-US" dirty="0"/>
          </a:p>
        </p:txBody>
      </p:sp>
    </p:spTree>
    <p:extLst>
      <p:ext uri="{BB962C8B-B14F-4D97-AF65-F5344CB8AC3E}">
        <p14:creationId xmlns:p14="http://schemas.microsoft.com/office/powerpoint/2010/main" val="152930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43</a:t>
            </a:fld>
            <a:endParaRPr lang="fi-FI"/>
          </a:p>
        </p:txBody>
      </p:sp>
      <p:sp>
        <p:nvSpPr>
          <p:cNvPr id="5" name="Huomautusten paikkamerkki 2"/>
          <p:cNvSpPr>
            <a:spLocks noGrp="1"/>
          </p:cNvSpPr>
          <p:nvPr>
            <p:ph type="body" idx="1"/>
          </p:nvPr>
        </p:nvSpPr>
        <p:spPr/>
        <p:txBody>
          <a:bodyPr/>
          <a:lstStyle/>
          <a:p>
            <a:r>
              <a:rPr lang="fi-FI" dirty="0" err="1"/>
              <a:t>Rehabilitation</a:t>
            </a:r>
            <a:r>
              <a:rPr lang="fi-FI" dirty="0"/>
              <a:t> </a:t>
            </a:r>
            <a:r>
              <a:rPr lang="fi-FI" dirty="0" err="1"/>
              <a:t>within</a:t>
            </a:r>
            <a:r>
              <a:rPr lang="fi-FI" dirty="0"/>
              <a:t> the </a:t>
            </a:r>
            <a:r>
              <a:rPr lang="fi-FI" dirty="0" err="1"/>
              <a:t>earnings-related</a:t>
            </a:r>
            <a:r>
              <a:rPr lang="fi-FI" dirty="0"/>
              <a:t> </a:t>
            </a:r>
            <a:r>
              <a:rPr lang="fi-FI" dirty="0" err="1"/>
              <a:t>pension</a:t>
            </a:r>
            <a:r>
              <a:rPr lang="fi-FI" dirty="0"/>
              <a:t> </a:t>
            </a:r>
            <a:r>
              <a:rPr lang="fi-FI" dirty="0" err="1"/>
              <a:t>scheme</a:t>
            </a:r>
            <a:r>
              <a:rPr lang="fi-FI" dirty="0"/>
              <a:t> is </a:t>
            </a:r>
            <a:r>
              <a:rPr lang="fi-FI" dirty="0" err="1"/>
              <a:t>vocational</a:t>
            </a:r>
            <a:r>
              <a:rPr lang="fi-FI" dirty="0"/>
              <a:t> </a:t>
            </a:r>
            <a:r>
              <a:rPr lang="fi-FI" dirty="0" err="1"/>
              <a:t>rehabilitation</a:t>
            </a:r>
            <a:r>
              <a:rPr lang="fi-FI" dirty="0"/>
              <a:t> </a:t>
            </a:r>
            <a:r>
              <a:rPr lang="fi-FI" dirty="0" err="1"/>
              <a:t>arranged</a:t>
            </a:r>
            <a:r>
              <a:rPr lang="fi-FI" dirty="0"/>
              <a:t> and </a:t>
            </a:r>
            <a:r>
              <a:rPr lang="fi-FI" dirty="0" err="1"/>
              <a:t>paid</a:t>
            </a:r>
            <a:r>
              <a:rPr lang="fi-FI" dirty="0"/>
              <a:t> for </a:t>
            </a:r>
            <a:r>
              <a:rPr lang="fi-FI" dirty="0" err="1"/>
              <a:t>by</a:t>
            </a:r>
            <a:r>
              <a:rPr lang="fi-FI" dirty="0"/>
              <a:t> the </a:t>
            </a:r>
            <a:r>
              <a:rPr lang="fi-FI" dirty="0" err="1"/>
              <a:t>pension</a:t>
            </a:r>
            <a:r>
              <a:rPr lang="fi-FI" dirty="0"/>
              <a:t> </a:t>
            </a:r>
            <a:r>
              <a:rPr lang="fi-FI" dirty="0" err="1"/>
              <a:t>providers</a:t>
            </a:r>
            <a:r>
              <a:rPr lang="fi-FI" dirty="0"/>
              <a:t>. The </a:t>
            </a:r>
            <a:r>
              <a:rPr lang="fi-FI" dirty="0" err="1"/>
              <a:t>aim</a:t>
            </a:r>
            <a:r>
              <a:rPr lang="fi-FI" dirty="0"/>
              <a:t> of the </a:t>
            </a:r>
            <a:r>
              <a:rPr lang="fi-FI" dirty="0" err="1"/>
              <a:t>rehabilitation</a:t>
            </a:r>
            <a:r>
              <a:rPr lang="fi-FI" dirty="0"/>
              <a:t> is to </a:t>
            </a:r>
            <a:r>
              <a:rPr lang="fi-FI" dirty="0" err="1"/>
              <a:t>prevent</a:t>
            </a:r>
            <a:r>
              <a:rPr lang="fi-FI" dirty="0"/>
              <a:t> </a:t>
            </a:r>
            <a:r>
              <a:rPr lang="fi-FI" dirty="0" err="1"/>
              <a:t>disability</a:t>
            </a:r>
            <a:r>
              <a:rPr lang="fi-FI" dirty="0"/>
              <a:t> and </a:t>
            </a:r>
            <a:r>
              <a:rPr lang="fi-FI" dirty="0" err="1"/>
              <a:t>thus</a:t>
            </a:r>
            <a:r>
              <a:rPr lang="fi-FI" dirty="0"/>
              <a:t> </a:t>
            </a:r>
            <a:r>
              <a:rPr lang="fi-FI" dirty="0" err="1"/>
              <a:t>improve</a:t>
            </a:r>
            <a:r>
              <a:rPr lang="fi-FI" dirty="0"/>
              <a:t> the </a:t>
            </a:r>
            <a:r>
              <a:rPr lang="fi-FI" dirty="0" err="1"/>
              <a:t>preconditions</a:t>
            </a:r>
            <a:r>
              <a:rPr lang="fi-FI" dirty="0"/>
              <a:t> for </a:t>
            </a:r>
            <a:r>
              <a:rPr lang="fi-FI" dirty="0" err="1"/>
              <a:t>working</a:t>
            </a:r>
            <a:r>
              <a:rPr lang="fi-FI" dirty="0"/>
              <a:t> </a:t>
            </a:r>
            <a:r>
              <a:rPr lang="fi-FI" dirty="0" err="1"/>
              <a:t>when</a:t>
            </a:r>
            <a:r>
              <a:rPr lang="fi-FI" dirty="0"/>
              <a:t> </a:t>
            </a:r>
            <a:r>
              <a:rPr lang="fi-FI" dirty="0" err="1"/>
              <a:t>employees</a:t>
            </a:r>
            <a:r>
              <a:rPr lang="fi-FI" dirty="0"/>
              <a:t> </a:t>
            </a:r>
            <a:r>
              <a:rPr lang="fi-FI" dirty="0" err="1"/>
              <a:t>are</a:t>
            </a:r>
            <a:r>
              <a:rPr lang="fi-FI" dirty="0"/>
              <a:t> no </a:t>
            </a:r>
            <a:r>
              <a:rPr lang="fi-FI" dirty="0" err="1"/>
              <a:t>longer</a:t>
            </a:r>
            <a:r>
              <a:rPr lang="fi-FI" dirty="0"/>
              <a:t> </a:t>
            </a:r>
            <a:r>
              <a:rPr lang="fi-FI" dirty="0" err="1"/>
              <a:t>able</a:t>
            </a:r>
            <a:r>
              <a:rPr lang="fi-FI" dirty="0"/>
              <a:t> to </a:t>
            </a:r>
            <a:r>
              <a:rPr lang="fi-FI" dirty="0" err="1"/>
              <a:t>continue</a:t>
            </a:r>
            <a:r>
              <a:rPr lang="fi-FI" dirty="0"/>
              <a:t> in </a:t>
            </a:r>
            <a:r>
              <a:rPr lang="fi-FI" dirty="0" err="1"/>
              <a:t>their</a:t>
            </a:r>
            <a:r>
              <a:rPr lang="fi-FI" dirty="0"/>
              <a:t> </a:t>
            </a:r>
            <a:r>
              <a:rPr lang="fi-FI" dirty="0" err="1"/>
              <a:t>former</a:t>
            </a:r>
            <a:r>
              <a:rPr lang="fi-FI" dirty="0"/>
              <a:t> </a:t>
            </a:r>
            <a:r>
              <a:rPr lang="fi-FI" dirty="0" err="1"/>
              <a:t>work</a:t>
            </a:r>
            <a:r>
              <a:rPr lang="fi-FI" dirty="0"/>
              <a:t> </a:t>
            </a:r>
            <a:r>
              <a:rPr lang="fi-FI" dirty="0" err="1"/>
              <a:t>due</a:t>
            </a:r>
            <a:r>
              <a:rPr lang="fi-FI" dirty="0"/>
              <a:t> to </a:t>
            </a:r>
            <a:r>
              <a:rPr lang="fi-FI" dirty="0" err="1"/>
              <a:t>their</a:t>
            </a:r>
            <a:r>
              <a:rPr lang="fi-FI" dirty="0"/>
              <a:t> </a:t>
            </a:r>
            <a:r>
              <a:rPr lang="fi-FI" dirty="0" err="1"/>
              <a:t>state</a:t>
            </a:r>
            <a:r>
              <a:rPr lang="fi-FI" dirty="0"/>
              <a:t> of </a:t>
            </a:r>
            <a:r>
              <a:rPr lang="fi-FI" dirty="0" err="1"/>
              <a:t>health</a:t>
            </a:r>
            <a:r>
              <a:rPr lang="fi-FI" dirty="0"/>
              <a:t>.</a:t>
            </a:r>
          </a:p>
          <a:p>
            <a:endParaRPr lang="fi-FI" dirty="0"/>
          </a:p>
          <a:p>
            <a:r>
              <a:rPr lang="fi-FI" dirty="0" err="1"/>
              <a:t>Vocational</a:t>
            </a:r>
            <a:r>
              <a:rPr lang="fi-FI" dirty="0"/>
              <a:t> </a:t>
            </a:r>
            <a:r>
              <a:rPr lang="fi-FI" dirty="0" err="1"/>
              <a:t>rehabilitation</a:t>
            </a:r>
            <a:r>
              <a:rPr lang="fi-FI" dirty="0"/>
              <a:t> is </a:t>
            </a:r>
            <a:r>
              <a:rPr lang="fi-FI" dirty="0" err="1"/>
              <a:t>individual</a:t>
            </a:r>
            <a:r>
              <a:rPr lang="fi-FI" dirty="0"/>
              <a:t> and </a:t>
            </a:r>
            <a:r>
              <a:rPr lang="fi-FI" dirty="0" err="1"/>
              <a:t>can</a:t>
            </a:r>
            <a:r>
              <a:rPr lang="fi-FI" dirty="0"/>
              <a:t> </a:t>
            </a:r>
            <a:r>
              <a:rPr lang="fi-FI" dirty="0" err="1"/>
              <a:t>take</a:t>
            </a:r>
            <a:r>
              <a:rPr lang="fi-FI" dirty="0"/>
              <a:t> the </a:t>
            </a:r>
            <a:r>
              <a:rPr lang="fi-FI" dirty="0" err="1"/>
              <a:t>form</a:t>
            </a:r>
            <a:r>
              <a:rPr lang="fi-FI" dirty="0"/>
              <a:t> of a </a:t>
            </a:r>
            <a:r>
              <a:rPr lang="fi-FI" dirty="0" err="1"/>
              <a:t>work</a:t>
            </a:r>
            <a:r>
              <a:rPr lang="fi-FI" dirty="0"/>
              <a:t> trial at </a:t>
            </a:r>
            <a:r>
              <a:rPr lang="fi-FI" dirty="0" err="1"/>
              <a:t>the</a:t>
            </a:r>
            <a:r>
              <a:rPr lang="fi-FI" dirty="0"/>
              <a:t> </a:t>
            </a:r>
            <a:r>
              <a:rPr lang="fi-FI" dirty="0" err="1"/>
              <a:t>workplace</a:t>
            </a:r>
            <a:r>
              <a:rPr lang="fi-FI" dirty="0"/>
              <a:t>, </a:t>
            </a:r>
            <a:r>
              <a:rPr lang="fi-FI" dirty="0" err="1"/>
              <a:t>retraining</a:t>
            </a:r>
            <a:r>
              <a:rPr lang="fi-FI" dirty="0"/>
              <a:t> for a new </a:t>
            </a:r>
            <a:r>
              <a:rPr lang="fi-FI" dirty="0" err="1"/>
              <a:t>profession</a:t>
            </a:r>
            <a:r>
              <a:rPr lang="fi-FI" dirty="0"/>
              <a:t> </a:t>
            </a:r>
            <a:r>
              <a:rPr lang="fi-FI" dirty="0" err="1"/>
              <a:t>or</a:t>
            </a:r>
            <a:r>
              <a:rPr lang="fi-FI" dirty="0"/>
              <a:t> a </a:t>
            </a:r>
            <a:r>
              <a:rPr lang="fi-FI" dirty="0" err="1"/>
              <a:t>livelihood</a:t>
            </a:r>
            <a:r>
              <a:rPr lang="fi-FI" dirty="0"/>
              <a:t> </a:t>
            </a:r>
            <a:r>
              <a:rPr lang="fi-FI" dirty="0" err="1"/>
              <a:t>support</a:t>
            </a:r>
            <a:r>
              <a:rPr lang="fi-FI" dirty="0"/>
              <a:t>.</a:t>
            </a:r>
          </a:p>
          <a:p>
            <a:endParaRPr lang="fi-FI" dirty="0"/>
          </a:p>
          <a:p>
            <a:pPr>
              <a:lnSpc>
                <a:spcPct val="20000"/>
              </a:lnSpc>
            </a:pPr>
            <a:endParaRPr lang="fi-FI" dirty="0"/>
          </a:p>
          <a:p>
            <a:r>
              <a:rPr lang="fi-FI" dirty="0" err="1"/>
              <a:t>During</a:t>
            </a:r>
            <a:r>
              <a:rPr lang="fi-FI" dirty="0"/>
              <a:t> </a:t>
            </a:r>
            <a:r>
              <a:rPr lang="fi-FI" dirty="0" err="1"/>
              <a:t>rehabilitation</a:t>
            </a:r>
            <a:r>
              <a:rPr lang="fi-FI" dirty="0"/>
              <a:t>, an </a:t>
            </a:r>
            <a:r>
              <a:rPr lang="fi-FI" dirty="0" err="1"/>
              <a:t>income</a:t>
            </a:r>
            <a:r>
              <a:rPr lang="fi-FI" dirty="0"/>
              <a:t> </a:t>
            </a:r>
            <a:r>
              <a:rPr lang="fi-FI" dirty="0" err="1"/>
              <a:t>compensation</a:t>
            </a:r>
            <a:r>
              <a:rPr lang="fi-FI" dirty="0"/>
              <a:t> is </a:t>
            </a:r>
            <a:r>
              <a:rPr lang="fi-FI" dirty="0" err="1"/>
              <a:t>paid</a:t>
            </a:r>
            <a:r>
              <a:rPr lang="fi-FI" dirty="0"/>
              <a:t>. If </a:t>
            </a:r>
            <a:r>
              <a:rPr lang="fi-FI" dirty="0" err="1"/>
              <a:t>you</a:t>
            </a:r>
            <a:r>
              <a:rPr lang="fi-FI" dirty="0"/>
              <a:t> </a:t>
            </a:r>
            <a:r>
              <a:rPr lang="fi-FI" dirty="0" err="1"/>
              <a:t>are</a:t>
            </a:r>
            <a:r>
              <a:rPr lang="fi-FI" dirty="0"/>
              <a:t> an </a:t>
            </a:r>
            <a:r>
              <a:rPr lang="fi-FI" dirty="0" err="1"/>
              <a:t>emloyee</a:t>
            </a:r>
            <a:r>
              <a:rPr lang="fi-FI" dirty="0"/>
              <a:t> </a:t>
            </a:r>
            <a:r>
              <a:rPr lang="fi-FI" dirty="0" err="1"/>
              <a:t>or</a:t>
            </a:r>
            <a:r>
              <a:rPr lang="fi-FI" dirty="0"/>
              <a:t> a </a:t>
            </a:r>
            <a:r>
              <a:rPr lang="fi-FI" dirty="0" err="1"/>
              <a:t>self-employed</a:t>
            </a:r>
            <a:r>
              <a:rPr lang="fi-FI" dirty="0"/>
              <a:t> person, </a:t>
            </a:r>
            <a:r>
              <a:rPr lang="fi-FI" dirty="0" err="1"/>
              <a:t>you</a:t>
            </a:r>
            <a:r>
              <a:rPr lang="fi-FI" dirty="0"/>
              <a:t> </a:t>
            </a:r>
            <a:r>
              <a:rPr lang="fi-FI" dirty="0" err="1"/>
              <a:t>will</a:t>
            </a:r>
            <a:r>
              <a:rPr lang="fi-FI" dirty="0"/>
              <a:t> </a:t>
            </a:r>
            <a:r>
              <a:rPr lang="fi-FI" dirty="0" err="1"/>
              <a:t>receive</a:t>
            </a:r>
            <a:r>
              <a:rPr lang="fi-FI" dirty="0"/>
              <a:t> a </a:t>
            </a:r>
            <a:r>
              <a:rPr lang="fi-FI" dirty="0" err="1"/>
              <a:t>rehabilitation</a:t>
            </a:r>
            <a:r>
              <a:rPr lang="fi-FI" dirty="0"/>
              <a:t> </a:t>
            </a:r>
            <a:r>
              <a:rPr lang="fi-FI" dirty="0" err="1"/>
              <a:t>allowance</a:t>
            </a:r>
            <a:r>
              <a:rPr lang="fi-FI" dirty="0"/>
              <a:t>, </a:t>
            </a:r>
            <a:r>
              <a:rPr lang="fi-FI" dirty="0" err="1"/>
              <a:t>but</a:t>
            </a:r>
            <a:r>
              <a:rPr lang="fi-FI" dirty="0"/>
              <a:t> </a:t>
            </a:r>
            <a:r>
              <a:rPr lang="fi-FI" dirty="0" err="1"/>
              <a:t>if</a:t>
            </a:r>
            <a:r>
              <a:rPr lang="fi-FI" dirty="0"/>
              <a:t> </a:t>
            </a:r>
            <a:r>
              <a:rPr lang="fi-FI" dirty="0" err="1"/>
              <a:t>you</a:t>
            </a:r>
            <a:r>
              <a:rPr lang="fi-FI" dirty="0"/>
              <a:t> </a:t>
            </a:r>
            <a:r>
              <a:rPr lang="fi-FI" dirty="0" err="1"/>
              <a:t>are</a:t>
            </a:r>
            <a:r>
              <a:rPr lang="fi-FI" dirty="0"/>
              <a:t> </a:t>
            </a:r>
            <a:r>
              <a:rPr lang="fi-FI" dirty="0" err="1"/>
              <a:t>retired</a:t>
            </a:r>
            <a:r>
              <a:rPr lang="fi-FI" dirty="0"/>
              <a:t>, </a:t>
            </a:r>
            <a:r>
              <a:rPr lang="fi-FI" dirty="0" err="1"/>
              <a:t>you</a:t>
            </a:r>
            <a:r>
              <a:rPr lang="fi-FI" dirty="0"/>
              <a:t> </a:t>
            </a:r>
            <a:r>
              <a:rPr lang="fi-FI" dirty="0" err="1"/>
              <a:t>will</a:t>
            </a:r>
            <a:r>
              <a:rPr lang="fi-FI" dirty="0"/>
              <a:t> </a:t>
            </a:r>
            <a:r>
              <a:rPr lang="fi-FI" dirty="0" err="1"/>
              <a:t>receive</a:t>
            </a:r>
            <a:r>
              <a:rPr lang="fi-FI" dirty="0"/>
              <a:t> a </a:t>
            </a:r>
            <a:r>
              <a:rPr lang="fi-FI" dirty="0" err="1"/>
              <a:t>rehabilitation</a:t>
            </a:r>
            <a:r>
              <a:rPr lang="fi-FI" dirty="0"/>
              <a:t> </a:t>
            </a:r>
            <a:r>
              <a:rPr lang="fi-FI" dirty="0" err="1"/>
              <a:t>increment</a:t>
            </a:r>
            <a:r>
              <a:rPr lang="fi-FI" dirty="0"/>
              <a:t>.</a:t>
            </a:r>
          </a:p>
          <a:p>
            <a:endParaRPr lang="fi-FI" dirty="0"/>
          </a:p>
          <a:p>
            <a:r>
              <a:rPr lang="fi-FI" dirty="0"/>
              <a:t>Statistical </a:t>
            </a:r>
            <a:r>
              <a:rPr lang="fi-FI" dirty="0" err="1"/>
              <a:t>database</a:t>
            </a:r>
            <a:endParaRPr lang="fi-FI" dirty="0"/>
          </a:p>
          <a:p>
            <a:r>
              <a:rPr lang="fi-FI" dirty="0">
                <a:hlinkClick r:id="rId3"/>
              </a:rPr>
              <a:t>https://tilastot.etk.fi/pxweb/en/ETK/ETK__160tyoelakekuntoutus/?tablelist=true&amp;rxid=9e39c227-ba91-46fa-ae55-42ed33f70d8e</a:t>
            </a:r>
            <a:endParaRPr lang="fi-FI" dirty="0"/>
          </a:p>
          <a:p>
            <a:endParaRPr lang="fi-FI" dirty="0"/>
          </a:p>
          <a:p>
            <a:r>
              <a:rPr lang="fi-FI" dirty="0" err="1"/>
              <a:t>Rehabilitation</a:t>
            </a:r>
            <a:endParaRPr lang="fi-FI" dirty="0"/>
          </a:p>
          <a:p>
            <a:r>
              <a:rPr lang="fi-FI" dirty="0">
                <a:hlinkClick r:id="rId4"/>
              </a:rPr>
              <a:t>https://www.etk.fi/en/statistics-2/statistics/rehabilitation/</a:t>
            </a:r>
            <a:endParaRPr lang="fi-FI" dirty="0"/>
          </a:p>
          <a:p>
            <a:endParaRPr lang="fi-FI" dirty="0"/>
          </a:p>
          <a:p>
            <a:r>
              <a:rPr lang="fi-FI" dirty="0"/>
              <a:t>                   </a:t>
            </a:r>
          </a:p>
          <a:p>
            <a:endParaRPr lang="fi-FI" dirty="0"/>
          </a:p>
          <a:p>
            <a:endParaRPr lang="en-US" dirty="0"/>
          </a:p>
        </p:txBody>
      </p:sp>
    </p:spTree>
    <p:extLst>
      <p:ext uri="{BB962C8B-B14F-4D97-AF65-F5344CB8AC3E}">
        <p14:creationId xmlns:p14="http://schemas.microsoft.com/office/powerpoint/2010/main" val="3833519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solidFill>
                  <a:srgbClr val="000000"/>
                </a:solidFill>
              </a:rPr>
              <a:t>In 2018, </a:t>
            </a:r>
            <a:r>
              <a:rPr lang="fi-FI" dirty="0">
                <a:solidFill>
                  <a:srgbClr val="000000"/>
                </a:solidFill>
              </a:rPr>
              <a:t>the </a:t>
            </a:r>
            <a:r>
              <a:rPr lang="fi-FI" dirty="0" err="1">
                <a:solidFill>
                  <a:srgbClr val="000000"/>
                </a:solidFill>
              </a:rPr>
              <a:t>average</a:t>
            </a:r>
            <a:r>
              <a:rPr lang="fi-FI" dirty="0">
                <a:solidFill>
                  <a:srgbClr val="000000"/>
                </a:solidFill>
              </a:rPr>
              <a:t> </a:t>
            </a:r>
            <a:r>
              <a:rPr lang="fi-FI" dirty="0" err="1">
                <a:solidFill>
                  <a:srgbClr val="000000"/>
                </a:solidFill>
              </a:rPr>
              <a:t>age</a:t>
            </a:r>
            <a:r>
              <a:rPr lang="fi-FI" dirty="0">
                <a:solidFill>
                  <a:srgbClr val="000000"/>
                </a:solidFill>
              </a:rPr>
              <a:t> of </a:t>
            </a:r>
            <a:r>
              <a:rPr lang="fi-FI" dirty="0" err="1">
                <a:solidFill>
                  <a:srgbClr val="000000"/>
                </a:solidFill>
              </a:rPr>
              <a:t>rehabilitees</a:t>
            </a:r>
            <a:r>
              <a:rPr lang="fi-FI" dirty="0">
                <a:solidFill>
                  <a:srgbClr val="000000"/>
                </a:solidFill>
              </a:rPr>
              <a:t> </a:t>
            </a:r>
            <a:r>
              <a:rPr lang="fi-FI" dirty="0" err="1">
                <a:solidFill>
                  <a:srgbClr val="000000"/>
                </a:solidFill>
              </a:rPr>
              <a:t>was</a:t>
            </a:r>
            <a:r>
              <a:rPr lang="fi-FI" dirty="0">
                <a:solidFill>
                  <a:srgbClr val="000000"/>
                </a:solidFill>
              </a:rPr>
              <a:t> 47. Of </a:t>
            </a:r>
            <a:r>
              <a:rPr lang="fi-FI" err="1">
                <a:solidFill>
                  <a:srgbClr val="000000"/>
                </a:solidFill>
              </a:rPr>
              <a:t>all</a:t>
            </a:r>
            <a:r>
              <a:rPr lang="fi-FI">
                <a:solidFill>
                  <a:srgbClr val="000000"/>
                </a:solidFill>
              </a:rPr>
              <a:t> rehabilitees, </a:t>
            </a:r>
            <a:r>
              <a:rPr lang="fi-FI" dirty="0">
                <a:solidFill>
                  <a:srgbClr val="000000"/>
                </a:solidFill>
              </a:rPr>
              <a:t>57 per </a:t>
            </a:r>
            <a:r>
              <a:rPr lang="fi-FI" dirty="0" err="1">
                <a:solidFill>
                  <a:srgbClr val="000000"/>
                </a:solidFill>
              </a:rPr>
              <a:t>cent</a:t>
            </a:r>
            <a:r>
              <a:rPr lang="fi-FI" dirty="0">
                <a:solidFill>
                  <a:srgbClr val="000000"/>
                </a:solidFill>
              </a:rPr>
              <a:t> </a:t>
            </a:r>
            <a:r>
              <a:rPr lang="fi-FI" dirty="0" err="1">
                <a:solidFill>
                  <a:srgbClr val="000000"/>
                </a:solidFill>
              </a:rPr>
              <a:t>were</a:t>
            </a:r>
            <a:r>
              <a:rPr lang="fi-FI" dirty="0">
                <a:solidFill>
                  <a:srgbClr val="000000"/>
                </a:solidFill>
              </a:rPr>
              <a:t> </a:t>
            </a:r>
            <a:r>
              <a:rPr lang="fi-FI" dirty="0" err="1">
                <a:solidFill>
                  <a:srgbClr val="000000"/>
                </a:solidFill>
              </a:rPr>
              <a:t>women</a:t>
            </a:r>
            <a:r>
              <a:rPr lang="fi-FI" dirty="0">
                <a:solidFill>
                  <a:srgbClr val="000000"/>
                </a:solidFill>
              </a:rPr>
              <a:t>.</a:t>
            </a:r>
          </a:p>
          <a:p>
            <a:endParaRPr lang="fi-FI" dirty="0">
              <a:solidFill>
                <a:srgbClr val="000000"/>
              </a:solidFill>
            </a:endParaRPr>
          </a:p>
          <a:p>
            <a:r>
              <a:rPr lang="fi-FI" dirty="0"/>
              <a:t>Statistical </a:t>
            </a:r>
            <a:r>
              <a:rPr lang="fi-FI" dirty="0" err="1"/>
              <a:t>database</a:t>
            </a:r>
            <a:endParaRPr lang="fi-FI" dirty="0"/>
          </a:p>
          <a:p>
            <a:r>
              <a:rPr lang="fi-FI" dirty="0">
                <a:hlinkClick r:id="rId3"/>
              </a:rPr>
              <a:t>https://tilastot.etk.fi/pxweb/en/ETK/ETK__160tyoelakekuntoutus/kuntoutus01.Px</a:t>
            </a:r>
            <a:endParaRPr lang="fi-FI" dirty="0"/>
          </a:p>
          <a:p>
            <a:endParaRPr lang="fi-FI" dirty="0">
              <a:solidFill>
                <a:srgbClr val="000000"/>
              </a:solidFill>
            </a:endParaRPr>
          </a:p>
          <a:p>
            <a:r>
              <a:rPr lang="fi-FI" dirty="0" err="1"/>
              <a:t>Rehabilitation</a:t>
            </a:r>
            <a:endParaRPr lang="fi-FI" dirty="0"/>
          </a:p>
          <a:p>
            <a:r>
              <a:rPr lang="fi-FI" dirty="0">
                <a:hlinkClick r:id="rId4"/>
              </a:rPr>
              <a:t>https://www.etk.fi/en/statistics-2/statistics/rehabilitation/</a:t>
            </a:r>
            <a:endParaRPr lang="fi-FI" dirty="0"/>
          </a:p>
          <a:p>
            <a:endParaRPr lang="fi-FI" dirty="0">
              <a:solidFill>
                <a:srgbClr val="000000"/>
              </a:solidFill>
            </a:endParaRPr>
          </a:p>
          <a:p>
            <a:endParaRPr lang="fi-FI" dirty="0">
              <a:solidFill>
                <a:srgbClr val="000000"/>
              </a:solidFill>
            </a:endParaRPr>
          </a:p>
        </p:txBody>
      </p:sp>
      <p:sp>
        <p:nvSpPr>
          <p:cNvPr id="4" name="Dian numeron paikkamerkki 3"/>
          <p:cNvSpPr>
            <a:spLocks noGrp="1"/>
          </p:cNvSpPr>
          <p:nvPr>
            <p:ph type="sldNum" sz="quarter" idx="10"/>
          </p:nvPr>
        </p:nvSpPr>
        <p:spPr/>
        <p:txBody>
          <a:bodyPr/>
          <a:lstStyle/>
          <a:p>
            <a:fld id="{0BFF4739-A7F8-4941-9D4B-58F3C8C589E6}" type="slidenum">
              <a:rPr lang="fi-FI" smtClean="0"/>
              <a:t>44</a:t>
            </a:fld>
            <a:endParaRPr lang="fi-FI"/>
          </a:p>
        </p:txBody>
      </p:sp>
    </p:spTree>
    <p:extLst>
      <p:ext uri="{BB962C8B-B14F-4D97-AF65-F5344CB8AC3E}">
        <p14:creationId xmlns:p14="http://schemas.microsoft.com/office/powerpoint/2010/main" val="576528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The</a:t>
            </a:r>
            <a:r>
              <a:rPr lang="fi-FI" dirty="0"/>
              <a:t> </a:t>
            </a:r>
            <a:r>
              <a:rPr lang="fi-FI" dirty="0" err="1"/>
              <a:t>total</a:t>
            </a:r>
            <a:r>
              <a:rPr lang="fi-FI" dirty="0"/>
              <a:t> </a:t>
            </a:r>
            <a:r>
              <a:rPr lang="fi-FI" dirty="0" err="1"/>
              <a:t>rehabilitation</a:t>
            </a:r>
            <a:r>
              <a:rPr lang="fi-FI" dirty="0"/>
              <a:t> </a:t>
            </a:r>
            <a:r>
              <a:rPr lang="fi-FI" dirty="0" err="1"/>
              <a:t>expenses</a:t>
            </a:r>
            <a:r>
              <a:rPr lang="fi-FI" dirty="0"/>
              <a:t> </a:t>
            </a:r>
            <a:r>
              <a:rPr lang="fi-FI" dirty="0" err="1"/>
              <a:t>consist</a:t>
            </a:r>
            <a:r>
              <a:rPr lang="fi-FI" dirty="0"/>
              <a:t> of </a:t>
            </a:r>
            <a:r>
              <a:rPr lang="fi-FI" dirty="0" err="1"/>
              <a:t>the</a:t>
            </a:r>
            <a:r>
              <a:rPr lang="fi-FI" dirty="0"/>
              <a:t> </a:t>
            </a:r>
            <a:r>
              <a:rPr lang="fi-FI" dirty="0" err="1"/>
              <a:t>income</a:t>
            </a:r>
            <a:r>
              <a:rPr lang="fi-FI" dirty="0"/>
              <a:t> </a:t>
            </a:r>
            <a:r>
              <a:rPr lang="fi-FI" dirty="0" err="1"/>
              <a:t>compensation</a:t>
            </a:r>
            <a:r>
              <a:rPr lang="fi-FI" dirty="0"/>
              <a:t> </a:t>
            </a:r>
            <a:r>
              <a:rPr lang="fi-FI" dirty="0" err="1"/>
              <a:t>paid</a:t>
            </a:r>
            <a:r>
              <a:rPr lang="fi-FI" dirty="0"/>
              <a:t> </a:t>
            </a:r>
            <a:r>
              <a:rPr lang="fi-FI" dirty="0" err="1"/>
              <a:t>during</a:t>
            </a:r>
            <a:r>
              <a:rPr lang="fi-FI" dirty="0"/>
              <a:t> </a:t>
            </a:r>
            <a:r>
              <a:rPr lang="fi-FI" dirty="0" err="1"/>
              <a:t>rehabilitaiton</a:t>
            </a:r>
            <a:r>
              <a:rPr lang="fi-FI" dirty="0"/>
              <a:t> (</a:t>
            </a:r>
            <a:r>
              <a:rPr lang="fi-FI" err="1"/>
              <a:t>rehabilitation</a:t>
            </a:r>
            <a:r>
              <a:rPr lang="fi-FI"/>
              <a:t> assistance, </a:t>
            </a:r>
            <a:r>
              <a:rPr lang="fi-FI" err="1"/>
              <a:t>rehabilitation</a:t>
            </a:r>
            <a:r>
              <a:rPr lang="fi-FI"/>
              <a:t> allowance, </a:t>
            </a:r>
            <a:r>
              <a:rPr lang="fi-FI" dirty="0" err="1"/>
              <a:t>rehabilitation</a:t>
            </a:r>
            <a:r>
              <a:rPr lang="fi-FI" dirty="0"/>
              <a:t> </a:t>
            </a:r>
            <a:r>
              <a:rPr lang="fi-FI" dirty="0" err="1"/>
              <a:t>increment</a:t>
            </a:r>
            <a:r>
              <a:rPr lang="fi-FI" dirty="0"/>
              <a:t>) and </a:t>
            </a:r>
            <a:r>
              <a:rPr lang="fi-FI" dirty="0" err="1"/>
              <a:t>rehabilitation</a:t>
            </a:r>
            <a:r>
              <a:rPr lang="fi-FI" dirty="0"/>
              <a:t> </a:t>
            </a:r>
            <a:r>
              <a:rPr lang="fi-FI" dirty="0" err="1"/>
              <a:t>service</a:t>
            </a:r>
            <a:r>
              <a:rPr lang="fi-FI" dirty="0"/>
              <a:t> </a:t>
            </a:r>
            <a:r>
              <a:rPr lang="fi-FI" dirty="0" err="1"/>
              <a:t>expenses</a:t>
            </a:r>
            <a:r>
              <a:rPr lang="fi-FI" dirty="0"/>
              <a:t>. </a:t>
            </a:r>
            <a:r>
              <a:rPr lang="fi-FI"/>
              <a:t>In 2018, </a:t>
            </a:r>
            <a:r>
              <a:rPr lang="fi-FI" dirty="0" err="1"/>
              <a:t>the</a:t>
            </a:r>
            <a:r>
              <a:rPr lang="fi-FI" dirty="0"/>
              <a:t> </a:t>
            </a:r>
            <a:r>
              <a:rPr lang="fi-FI" dirty="0" err="1"/>
              <a:t>average</a:t>
            </a:r>
            <a:r>
              <a:rPr lang="fi-FI" dirty="0"/>
              <a:t> </a:t>
            </a:r>
            <a:r>
              <a:rPr lang="fi-FI" dirty="0" err="1"/>
              <a:t>income</a:t>
            </a:r>
            <a:r>
              <a:rPr lang="fi-FI" dirty="0"/>
              <a:t> </a:t>
            </a:r>
            <a:r>
              <a:rPr lang="fi-FI" dirty="0" err="1"/>
              <a:t>compensation</a:t>
            </a:r>
            <a:r>
              <a:rPr lang="fi-FI" dirty="0"/>
              <a:t> </a:t>
            </a:r>
            <a:r>
              <a:rPr lang="fi-FI" dirty="0" err="1"/>
              <a:t>was</a:t>
            </a:r>
            <a:r>
              <a:rPr lang="fi-FI" dirty="0"/>
              <a:t> </a:t>
            </a:r>
            <a:r>
              <a:rPr lang="fi-FI"/>
              <a:t>EUR 2,706 </a:t>
            </a:r>
            <a:r>
              <a:rPr lang="fi-FI" dirty="0"/>
              <a:t>/</a:t>
            </a:r>
            <a:r>
              <a:rPr lang="fi-FI" dirty="0" err="1"/>
              <a:t>month</a:t>
            </a:r>
            <a:r>
              <a:rPr lang="fi-FI" dirty="0"/>
              <a:t>.</a:t>
            </a:r>
          </a:p>
          <a:p>
            <a:endParaRPr lang="fi-FI" dirty="0"/>
          </a:p>
          <a:p>
            <a:r>
              <a:rPr lang="fi-FI" dirty="0"/>
              <a:t>Statistical </a:t>
            </a:r>
            <a:r>
              <a:rPr lang="fi-FI" dirty="0" err="1"/>
              <a:t>database</a:t>
            </a:r>
            <a:endParaRPr lang="fi-FI" dirty="0"/>
          </a:p>
          <a:p>
            <a:r>
              <a:rPr lang="fi-FI" dirty="0">
                <a:hlinkClick r:id="rId3"/>
              </a:rPr>
              <a:t>https://tilastot.etk.fi/pxweb/en/ETK/ETK__160tyoelakekuntoutus/kuntoutus02.px</a:t>
            </a:r>
            <a:endParaRPr lang="fi-FI" dirty="0"/>
          </a:p>
          <a:p>
            <a:endParaRPr lang="fi-FI" dirty="0"/>
          </a:p>
          <a:p>
            <a:r>
              <a:rPr lang="fi-FI" dirty="0" err="1"/>
              <a:t>Rehabilitation</a:t>
            </a:r>
            <a:endParaRPr lang="fi-FI" dirty="0"/>
          </a:p>
          <a:p>
            <a:r>
              <a:rPr lang="fi-FI" dirty="0">
                <a:hlinkClick r:id="rId4"/>
              </a:rPr>
              <a:t>https://www.etk.fi/en/statistics-2/statistics/rehabilitation/</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45</a:t>
            </a:fld>
            <a:endParaRPr lang="fi-FI"/>
          </a:p>
        </p:txBody>
      </p:sp>
    </p:spTree>
    <p:extLst>
      <p:ext uri="{BB962C8B-B14F-4D97-AF65-F5344CB8AC3E}">
        <p14:creationId xmlns:p14="http://schemas.microsoft.com/office/powerpoint/2010/main" val="2448085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4437666"/>
          </a:xfrm>
        </p:spPr>
        <p:txBody>
          <a:bodyPr/>
          <a:lstStyle/>
          <a:p>
            <a:r>
              <a:rPr lang="fi-FI" dirty="0"/>
              <a:t>The </a:t>
            </a:r>
            <a:r>
              <a:rPr lang="fi-FI" dirty="0" err="1"/>
              <a:t>graph</a:t>
            </a:r>
            <a:r>
              <a:rPr lang="fi-FI" dirty="0"/>
              <a:t> </a:t>
            </a:r>
            <a:r>
              <a:rPr lang="fi-FI" dirty="0" err="1"/>
              <a:t>depicts</a:t>
            </a:r>
            <a:r>
              <a:rPr lang="fi-FI" dirty="0"/>
              <a:t> the </a:t>
            </a:r>
            <a:r>
              <a:rPr lang="fi-FI" dirty="0" err="1"/>
              <a:t>direct</a:t>
            </a:r>
            <a:r>
              <a:rPr lang="fi-FI" dirty="0"/>
              <a:t> </a:t>
            </a:r>
            <a:r>
              <a:rPr lang="fi-FI" dirty="0" err="1"/>
              <a:t>results</a:t>
            </a:r>
            <a:r>
              <a:rPr lang="fi-FI" dirty="0"/>
              <a:t> </a:t>
            </a:r>
            <a:r>
              <a:rPr lang="fi-FI" dirty="0" err="1"/>
              <a:t>following</a:t>
            </a:r>
            <a:r>
              <a:rPr lang="fi-FI" dirty="0"/>
              <a:t> </a:t>
            </a:r>
            <a:r>
              <a:rPr lang="fi-FI" dirty="0" err="1"/>
              <a:t>rehabilitation</a:t>
            </a:r>
            <a:r>
              <a:rPr lang="fi-FI" dirty="0"/>
              <a:t> </a:t>
            </a:r>
            <a:r>
              <a:rPr lang="fi-FI" dirty="0" err="1"/>
              <a:t>that</a:t>
            </a:r>
            <a:r>
              <a:rPr lang="fi-FI" dirty="0"/>
              <a:t> </a:t>
            </a:r>
            <a:r>
              <a:rPr lang="fi-FI" dirty="0" err="1"/>
              <a:t>has</a:t>
            </a:r>
            <a:r>
              <a:rPr lang="fi-FI" dirty="0"/>
              <a:t> </a:t>
            </a:r>
            <a:r>
              <a:rPr lang="fi-FI" dirty="0" err="1"/>
              <a:t>been</a:t>
            </a:r>
            <a:r>
              <a:rPr lang="fi-FI" dirty="0"/>
              <a:t> </a:t>
            </a:r>
            <a:r>
              <a:rPr lang="fi-FI" dirty="0" err="1"/>
              <a:t>completed</a:t>
            </a:r>
            <a:r>
              <a:rPr lang="fi-FI" dirty="0"/>
              <a:t> in the </a:t>
            </a:r>
            <a:r>
              <a:rPr lang="fi-FI" dirty="0" err="1"/>
              <a:t>last</a:t>
            </a:r>
            <a:r>
              <a:rPr lang="fi-FI" dirty="0"/>
              <a:t> 10 </a:t>
            </a:r>
            <a:r>
              <a:rPr lang="fi-FI" dirty="0" err="1"/>
              <a:t>years</a:t>
            </a:r>
            <a:r>
              <a:rPr lang="fi-FI" dirty="0"/>
              <a:t>. The </a:t>
            </a:r>
            <a:r>
              <a:rPr lang="fi-FI" dirty="0" err="1"/>
              <a:t>results</a:t>
            </a:r>
            <a:r>
              <a:rPr lang="fi-FI" dirty="0"/>
              <a:t> </a:t>
            </a:r>
            <a:r>
              <a:rPr lang="fi-FI" dirty="0" err="1"/>
              <a:t>are</a:t>
            </a:r>
            <a:r>
              <a:rPr lang="fi-FI" dirty="0"/>
              <a:t> </a:t>
            </a:r>
            <a:r>
              <a:rPr lang="fi-FI" dirty="0" err="1"/>
              <a:t>based</a:t>
            </a:r>
            <a:r>
              <a:rPr lang="fi-FI" dirty="0"/>
              <a:t> on data </a:t>
            </a:r>
            <a:r>
              <a:rPr lang="fi-FI" dirty="0" err="1"/>
              <a:t>received</a:t>
            </a:r>
            <a:r>
              <a:rPr lang="fi-FI" dirty="0"/>
              <a:t> </a:t>
            </a:r>
            <a:r>
              <a:rPr lang="fi-FI" dirty="0" err="1"/>
              <a:t>from</a:t>
            </a:r>
            <a:r>
              <a:rPr lang="fi-FI" dirty="0"/>
              <a:t> </a:t>
            </a:r>
            <a:r>
              <a:rPr lang="fi-FI" dirty="0" err="1"/>
              <a:t>pension</a:t>
            </a:r>
            <a:r>
              <a:rPr lang="fi-FI" dirty="0"/>
              <a:t> </a:t>
            </a:r>
            <a:r>
              <a:rPr lang="fi-FI" dirty="0" err="1"/>
              <a:t>providers</a:t>
            </a:r>
            <a:r>
              <a:rPr lang="fi-FI" dirty="0"/>
              <a:t>, </a:t>
            </a:r>
            <a:r>
              <a:rPr lang="fi-FI" dirty="0" err="1"/>
              <a:t>not</a:t>
            </a:r>
            <a:r>
              <a:rPr lang="fi-FI" dirty="0"/>
              <a:t> the </a:t>
            </a:r>
            <a:r>
              <a:rPr lang="fi-FI" dirty="0" err="1"/>
              <a:t>register</a:t>
            </a:r>
            <a:r>
              <a:rPr lang="fi-FI" dirty="0"/>
              <a:t> data of the </a:t>
            </a:r>
            <a:r>
              <a:rPr lang="fi-FI" dirty="0" err="1"/>
              <a:t>Finnish</a:t>
            </a:r>
            <a:r>
              <a:rPr lang="fi-FI" dirty="0"/>
              <a:t> Centre for </a:t>
            </a:r>
            <a:r>
              <a:rPr lang="fi-FI" dirty="0" err="1"/>
              <a:t>Pensions</a:t>
            </a:r>
            <a:r>
              <a:rPr lang="fi-FI" dirty="0"/>
              <a:t>. </a:t>
            </a:r>
          </a:p>
          <a:p>
            <a:endParaRPr lang="fi-FI" dirty="0"/>
          </a:p>
          <a:p>
            <a:pPr>
              <a:lnSpc>
                <a:spcPct val="20000"/>
              </a:lnSpc>
            </a:pPr>
            <a:endParaRPr lang="fi-FI" dirty="0"/>
          </a:p>
          <a:p>
            <a:r>
              <a:rPr lang="fi-FI" b="1" dirty="0"/>
              <a:t>Direct </a:t>
            </a:r>
            <a:r>
              <a:rPr lang="fi-FI" b="1" dirty="0" err="1"/>
              <a:t>results</a:t>
            </a:r>
            <a:r>
              <a:rPr lang="fi-FI" b="1" dirty="0"/>
              <a:t> of </a:t>
            </a:r>
            <a:r>
              <a:rPr lang="fi-FI" b="1" dirty="0" err="1"/>
              <a:t>rehabilitation</a:t>
            </a:r>
            <a:endParaRPr lang="fi-FI" b="1" dirty="0"/>
          </a:p>
          <a:p>
            <a:pPr>
              <a:lnSpc>
                <a:spcPct val="20000"/>
              </a:lnSpc>
            </a:pPr>
            <a:endParaRPr lang="fi-FI" dirty="0"/>
          </a:p>
          <a:p>
            <a:r>
              <a:rPr lang="fi-FI" i="1" dirty="0" err="1"/>
              <a:t>Returned</a:t>
            </a:r>
            <a:r>
              <a:rPr lang="fi-FI" i="1" dirty="0"/>
              <a:t> to </a:t>
            </a:r>
            <a:r>
              <a:rPr lang="fi-FI" i="1" dirty="0" err="1"/>
              <a:t>work</a:t>
            </a:r>
            <a:r>
              <a:rPr lang="fi-FI" i="1" dirty="0"/>
              <a:t>:</a:t>
            </a:r>
            <a:r>
              <a:rPr lang="fi-FI" dirty="0"/>
              <a:t> the </a:t>
            </a:r>
            <a:r>
              <a:rPr lang="fi-FI" dirty="0" err="1"/>
              <a:t>individual</a:t>
            </a:r>
            <a:r>
              <a:rPr lang="fi-FI" dirty="0"/>
              <a:t> </a:t>
            </a:r>
            <a:r>
              <a:rPr lang="fi-FI" dirty="0" err="1"/>
              <a:t>returned</a:t>
            </a:r>
            <a:r>
              <a:rPr lang="fi-FI" dirty="0"/>
              <a:t> to </a:t>
            </a:r>
            <a:r>
              <a:rPr lang="fi-FI" dirty="0" err="1"/>
              <a:t>his</a:t>
            </a:r>
            <a:r>
              <a:rPr lang="fi-FI" dirty="0"/>
              <a:t> </a:t>
            </a:r>
            <a:r>
              <a:rPr lang="fi-FI" dirty="0" err="1"/>
              <a:t>or</a:t>
            </a:r>
            <a:r>
              <a:rPr lang="fi-FI" dirty="0"/>
              <a:t> </a:t>
            </a:r>
            <a:r>
              <a:rPr lang="fi-FI" dirty="0" err="1"/>
              <a:t>her</a:t>
            </a:r>
            <a:r>
              <a:rPr lang="fi-FI" dirty="0"/>
              <a:t> </a:t>
            </a:r>
            <a:r>
              <a:rPr lang="fi-FI" dirty="0" err="1"/>
              <a:t>previous</a:t>
            </a:r>
            <a:r>
              <a:rPr lang="fi-FI" dirty="0"/>
              <a:t> </a:t>
            </a:r>
            <a:r>
              <a:rPr lang="fi-FI" dirty="0" err="1"/>
              <a:t>work</a:t>
            </a:r>
            <a:r>
              <a:rPr lang="fi-FI" dirty="0"/>
              <a:t> </a:t>
            </a:r>
            <a:r>
              <a:rPr lang="fi-FI" dirty="0" err="1"/>
              <a:t>or</a:t>
            </a:r>
            <a:r>
              <a:rPr lang="fi-FI" dirty="0"/>
              <a:t> the </a:t>
            </a:r>
            <a:r>
              <a:rPr lang="fi-FI" dirty="0" err="1"/>
              <a:t>planned</a:t>
            </a:r>
            <a:r>
              <a:rPr lang="fi-FI" dirty="0"/>
              <a:t> </a:t>
            </a:r>
            <a:r>
              <a:rPr lang="fi-FI" dirty="0" err="1"/>
              <a:t>work</a:t>
            </a:r>
            <a:r>
              <a:rPr lang="fi-FI" dirty="0"/>
              <a:t> as a </a:t>
            </a:r>
            <a:r>
              <a:rPr lang="fi-FI" dirty="0" err="1"/>
              <a:t>result</a:t>
            </a:r>
            <a:r>
              <a:rPr lang="fi-FI" dirty="0"/>
              <a:t> of the </a:t>
            </a:r>
            <a:r>
              <a:rPr lang="fi-FI" dirty="0" err="1"/>
              <a:t>rehabilitation</a:t>
            </a:r>
            <a:r>
              <a:rPr lang="fi-FI" dirty="0"/>
              <a:t>.</a:t>
            </a:r>
          </a:p>
          <a:p>
            <a:endParaRPr lang="fi-FI" dirty="0"/>
          </a:p>
          <a:p>
            <a:pPr>
              <a:lnSpc>
                <a:spcPct val="20000"/>
              </a:lnSpc>
            </a:pPr>
            <a:endParaRPr lang="fi-FI" dirty="0"/>
          </a:p>
          <a:p>
            <a:r>
              <a:rPr lang="fi-FI" i="1" dirty="0" err="1"/>
              <a:t>Continued</a:t>
            </a:r>
            <a:r>
              <a:rPr lang="fi-FI" i="1" dirty="0"/>
              <a:t> </a:t>
            </a:r>
            <a:r>
              <a:rPr lang="fi-FI" i="1" dirty="0" err="1"/>
              <a:t>studiying</a:t>
            </a:r>
            <a:r>
              <a:rPr lang="fi-FI" i="1" dirty="0"/>
              <a:t>, </a:t>
            </a:r>
            <a:r>
              <a:rPr lang="fi-FI" i="1" dirty="0" err="1"/>
              <a:t>remained</a:t>
            </a:r>
            <a:r>
              <a:rPr lang="fi-FI" i="1" dirty="0"/>
              <a:t> </a:t>
            </a:r>
            <a:r>
              <a:rPr lang="fi-FI" i="1" dirty="0" err="1"/>
              <a:t>unemployed</a:t>
            </a:r>
            <a:r>
              <a:rPr lang="fi-FI" i="1" dirty="0"/>
              <a:t>:</a:t>
            </a:r>
            <a:r>
              <a:rPr lang="fi-FI" dirty="0"/>
              <a:t> The </a:t>
            </a:r>
            <a:r>
              <a:rPr lang="fi-FI" dirty="0" err="1"/>
              <a:t>rehabilitation</a:t>
            </a:r>
            <a:r>
              <a:rPr lang="fi-FI" dirty="0"/>
              <a:t> in </a:t>
            </a:r>
            <a:r>
              <a:rPr lang="fi-FI" dirty="0" err="1"/>
              <a:t>itself</a:t>
            </a:r>
            <a:r>
              <a:rPr lang="fi-FI" dirty="0"/>
              <a:t> </a:t>
            </a:r>
            <a:r>
              <a:rPr lang="fi-FI" dirty="0" err="1"/>
              <a:t>was</a:t>
            </a:r>
            <a:r>
              <a:rPr lang="fi-FI" dirty="0"/>
              <a:t> </a:t>
            </a:r>
            <a:r>
              <a:rPr lang="fi-FI" dirty="0" err="1"/>
              <a:t>successful</a:t>
            </a:r>
            <a:r>
              <a:rPr lang="fi-FI" dirty="0"/>
              <a:t>, </a:t>
            </a:r>
            <a:r>
              <a:rPr lang="fi-FI" dirty="0" err="1"/>
              <a:t>but</a:t>
            </a:r>
            <a:r>
              <a:rPr lang="fi-FI" dirty="0"/>
              <a:t> the </a:t>
            </a:r>
            <a:r>
              <a:rPr lang="fi-FI" dirty="0" err="1"/>
              <a:t>individual</a:t>
            </a:r>
            <a:r>
              <a:rPr lang="fi-FI" dirty="0"/>
              <a:t> </a:t>
            </a:r>
            <a:r>
              <a:rPr lang="fi-FI" dirty="0" err="1"/>
              <a:t>continues</a:t>
            </a:r>
            <a:r>
              <a:rPr lang="fi-FI" dirty="0"/>
              <a:t> </a:t>
            </a:r>
            <a:r>
              <a:rPr lang="fi-FI" dirty="0" err="1"/>
              <a:t>studying</a:t>
            </a:r>
            <a:r>
              <a:rPr lang="fi-FI" dirty="0"/>
              <a:t> </a:t>
            </a:r>
            <a:r>
              <a:rPr lang="fi-FI" dirty="0" err="1"/>
              <a:t>or</a:t>
            </a:r>
            <a:r>
              <a:rPr lang="fi-FI" dirty="0"/>
              <a:t> </a:t>
            </a:r>
            <a:r>
              <a:rPr lang="fi-FI" dirty="0" err="1"/>
              <a:t>remains</a:t>
            </a:r>
            <a:r>
              <a:rPr lang="fi-FI" dirty="0"/>
              <a:t> </a:t>
            </a:r>
            <a:r>
              <a:rPr lang="fi-FI" dirty="0" err="1"/>
              <a:t>unemployed</a:t>
            </a:r>
            <a:r>
              <a:rPr lang="fi-FI" dirty="0"/>
              <a:t>.</a:t>
            </a:r>
          </a:p>
          <a:p>
            <a:endParaRPr lang="fi-FI" dirty="0"/>
          </a:p>
          <a:p>
            <a:pPr>
              <a:lnSpc>
                <a:spcPct val="20000"/>
              </a:lnSpc>
            </a:pPr>
            <a:endParaRPr lang="fi-FI" dirty="0"/>
          </a:p>
          <a:p>
            <a:r>
              <a:rPr lang="fi-FI" i="1" dirty="0" err="1"/>
              <a:t>Other</a:t>
            </a:r>
            <a:r>
              <a:rPr lang="fi-FI" dirty="0"/>
              <a:t>: The </a:t>
            </a:r>
            <a:r>
              <a:rPr lang="fi-FI" dirty="0" err="1"/>
              <a:t>rehabilitation</a:t>
            </a:r>
            <a:r>
              <a:rPr lang="fi-FI" dirty="0"/>
              <a:t> </a:t>
            </a:r>
            <a:r>
              <a:rPr lang="fi-FI" dirty="0" err="1"/>
              <a:t>was</a:t>
            </a:r>
            <a:r>
              <a:rPr lang="fi-FI" dirty="0"/>
              <a:t> </a:t>
            </a:r>
            <a:r>
              <a:rPr lang="fi-FI" dirty="0" err="1"/>
              <a:t>terminated</a:t>
            </a:r>
            <a:r>
              <a:rPr lang="fi-FI" dirty="0"/>
              <a:t>, </a:t>
            </a:r>
            <a:r>
              <a:rPr lang="fi-FI" dirty="0" err="1"/>
              <a:t>reason</a:t>
            </a:r>
            <a:r>
              <a:rPr lang="fi-FI" dirty="0"/>
              <a:t> </a:t>
            </a:r>
            <a:r>
              <a:rPr lang="fi-FI" dirty="0" err="1"/>
              <a:t>unknown</a:t>
            </a:r>
            <a:r>
              <a:rPr lang="fi-FI" dirty="0"/>
              <a:t>; the person </a:t>
            </a:r>
            <a:r>
              <a:rPr lang="fi-FI" dirty="0" err="1"/>
              <a:t>has</a:t>
            </a:r>
            <a:r>
              <a:rPr lang="fi-FI" dirty="0"/>
              <a:t> </a:t>
            </a:r>
            <a:r>
              <a:rPr lang="fi-FI" dirty="0" err="1"/>
              <a:t>been</a:t>
            </a:r>
            <a:r>
              <a:rPr lang="fi-FI" dirty="0"/>
              <a:t> </a:t>
            </a:r>
            <a:r>
              <a:rPr lang="fi-FI" dirty="0" err="1"/>
              <a:t>transferred</a:t>
            </a:r>
            <a:r>
              <a:rPr lang="fi-FI" dirty="0"/>
              <a:t> </a:t>
            </a:r>
            <a:r>
              <a:rPr lang="fi-FI" dirty="0" err="1"/>
              <a:t>under</a:t>
            </a:r>
            <a:r>
              <a:rPr lang="fi-FI" dirty="0"/>
              <a:t> the </a:t>
            </a:r>
            <a:r>
              <a:rPr lang="fi-FI" dirty="0" err="1"/>
              <a:t>scope</a:t>
            </a:r>
            <a:r>
              <a:rPr lang="fi-FI" dirty="0"/>
              <a:t> of the </a:t>
            </a:r>
            <a:r>
              <a:rPr lang="fi-FI" dirty="0" err="1"/>
              <a:t>workers</a:t>
            </a:r>
            <a:r>
              <a:rPr lang="fi-FI" dirty="0"/>
              <a:t>’ </a:t>
            </a:r>
            <a:r>
              <a:rPr lang="fi-FI" dirty="0" err="1"/>
              <a:t>compensation</a:t>
            </a:r>
            <a:r>
              <a:rPr lang="fi-FI" dirty="0"/>
              <a:t> </a:t>
            </a:r>
            <a:r>
              <a:rPr lang="fi-FI" dirty="0" err="1"/>
              <a:t>insurance</a:t>
            </a:r>
            <a:r>
              <a:rPr lang="fi-FI" dirty="0"/>
              <a:t> </a:t>
            </a:r>
            <a:r>
              <a:rPr lang="fi-FI" dirty="0" err="1"/>
              <a:t>or</a:t>
            </a:r>
            <a:r>
              <a:rPr lang="fi-FI" dirty="0"/>
              <a:t> </a:t>
            </a:r>
            <a:r>
              <a:rPr lang="fi-FI" dirty="0" err="1"/>
              <a:t>motor</a:t>
            </a:r>
            <a:r>
              <a:rPr lang="fi-FI" dirty="0"/>
              <a:t> </a:t>
            </a:r>
            <a:r>
              <a:rPr lang="fi-FI" dirty="0" err="1"/>
              <a:t>liability</a:t>
            </a:r>
            <a:r>
              <a:rPr lang="fi-FI" dirty="0"/>
              <a:t> </a:t>
            </a:r>
            <a:r>
              <a:rPr lang="fi-FI" dirty="0" err="1"/>
              <a:t>insurance</a:t>
            </a:r>
            <a:r>
              <a:rPr lang="fi-FI" dirty="0"/>
              <a:t> etc. </a:t>
            </a:r>
          </a:p>
          <a:p>
            <a:endParaRPr lang="fi-FI" dirty="0"/>
          </a:p>
          <a:p>
            <a:pPr>
              <a:lnSpc>
                <a:spcPct val="20000"/>
              </a:lnSpc>
            </a:pPr>
            <a:endParaRPr lang="fi-FI" dirty="0"/>
          </a:p>
          <a:p>
            <a:r>
              <a:rPr lang="fi-FI" i="1" dirty="0" err="1"/>
              <a:t>Partial</a:t>
            </a:r>
            <a:r>
              <a:rPr lang="fi-FI" i="1" dirty="0"/>
              <a:t> </a:t>
            </a:r>
            <a:r>
              <a:rPr lang="fi-FI" i="1" dirty="0" err="1"/>
              <a:t>disability</a:t>
            </a:r>
            <a:r>
              <a:rPr lang="fi-FI" i="1" dirty="0"/>
              <a:t> </a:t>
            </a:r>
            <a:r>
              <a:rPr lang="fi-FI" i="1" dirty="0" err="1"/>
              <a:t>pension</a:t>
            </a:r>
            <a:r>
              <a:rPr lang="fi-FI" dirty="0"/>
              <a:t>: The </a:t>
            </a:r>
            <a:r>
              <a:rPr lang="fi-FI" dirty="0" err="1"/>
              <a:t>individual</a:t>
            </a:r>
            <a:r>
              <a:rPr lang="fi-FI" dirty="0"/>
              <a:t> </a:t>
            </a:r>
            <a:r>
              <a:rPr lang="fi-FI" dirty="0" err="1"/>
              <a:t>receives</a:t>
            </a:r>
            <a:r>
              <a:rPr lang="fi-FI" dirty="0"/>
              <a:t> a </a:t>
            </a:r>
            <a:r>
              <a:rPr lang="fi-FI" dirty="0" err="1"/>
              <a:t>partial</a:t>
            </a:r>
            <a:r>
              <a:rPr lang="fi-FI" dirty="0"/>
              <a:t> </a:t>
            </a:r>
            <a:r>
              <a:rPr lang="fi-FI" dirty="0" err="1"/>
              <a:t>disability</a:t>
            </a:r>
            <a:r>
              <a:rPr lang="fi-FI" dirty="0"/>
              <a:t> </a:t>
            </a:r>
            <a:r>
              <a:rPr lang="fi-FI" dirty="0" err="1"/>
              <a:t>pension</a:t>
            </a:r>
            <a:r>
              <a:rPr lang="fi-FI" dirty="0"/>
              <a:t>.</a:t>
            </a:r>
          </a:p>
          <a:p>
            <a:endParaRPr lang="fi-FI" dirty="0"/>
          </a:p>
          <a:p>
            <a:pPr>
              <a:lnSpc>
                <a:spcPct val="20000"/>
              </a:lnSpc>
            </a:pPr>
            <a:endParaRPr lang="fi-FI" dirty="0"/>
          </a:p>
          <a:p>
            <a:r>
              <a:rPr lang="fi-FI" i="1" dirty="0"/>
              <a:t>Full </a:t>
            </a:r>
            <a:r>
              <a:rPr lang="fi-FI" i="1" dirty="0" err="1"/>
              <a:t>disability</a:t>
            </a:r>
            <a:r>
              <a:rPr lang="fi-FI" i="1" dirty="0"/>
              <a:t> </a:t>
            </a:r>
            <a:r>
              <a:rPr lang="fi-FI" i="1" dirty="0" err="1"/>
              <a:t>pension</a:t>
            </a:r>
            <a:r>
              <a:rPr lang="fi-FI" dirty="0"/>
              <a:t>: The </a:t>
            </a:r>
            <a:r>
              <a:rPr lang="fi-FI" dirty="0" err="1"/>
              <a:t>individual</a:t>
            </a:r>
            <a:r>
              <a:rPr lang="fi-FI" dirty="0"/>
              <a:t> </a:t>
            </a:r>
            <a:r>
              <a:rPr lang="fi-FI" dirty="0" err="1"/>
              <a:t>receives</a:t>
            </a:r>
            <a:r>
              <a:rPr lang="fi-FI" dirty="0"/>
              <a:t> a </a:t>
            </a:r>
            <a:r>
              <a:rPr lang="fi-FI" dirty="0" err="1"/>
              <a:t>full</a:t>
            </a:r>
            <a:r>
              <a:rPr lang="fi-FI" dirty="0"/>
              <a:t> </a:t>
            </a:r>
            <a:r>
              <a:rPr lang="fi-FI" dirty="0" err="1"/>
              <a:t>disability</a:t>
            </a:r>
            <a:r>
              <a:rPr lang="fi-FI" dirty="0"/>
              <a:t> </a:t>
            </a:r>
            <a:r>
              <a:rPr lang="fi-FI" dirty="0" err="1"/>
              <a:t>pension</a:t>
            </a:r>
            <a:r>
              <a:rPr lang="fi-FI" dirty="0"/>
              <a:t>.</a:t>
            </a:r>
          </a:p>
          <a:p>
            <a:endParaRPr lang="fi-FI" dirty="0"/>
          </a:p>
          <a:p>
            <a:r>
              <a:rPr lang="fi-FI" dirty="0" err="1"/>
              <a:t>Rehabilitation</a:t>
            </a:r>
            <a:endParaRPr lang="fi-FI" dirty="0"/>
          </a:p>
          <a:p>
            <a:r>
              <a:rPr lang="fi-FI" dirty="0">
                <a:hlinkClick r:id="rId3"/>
              </a:rPr>
              <a:t>https://www.etk.fi/en/statistics-2/statistics/rehabilitation/</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46</a:t>
            </a:fld>
            <a:endParaRPr lang="fi-FI"/>
          </a:p>
        </p:txBody>
      </p:sp>
    </p:spTree>
    <p:extLst>
      <p:ext uri="{BB962C8B-B14F-4D97-AF65-F5344CB8AC3E}">
        <p14:creationId xmlns:p14="http://schemas.microsoft.com/office/powerpoint/2010/main" val="1136289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solidFill>
                  <a:srgbClr val="000000"/>
                </a:solidFill>
              </a:rPr>
              <a:t>The </a:t>
            </a:r>
            <a:r>
              <a:rPr lang="fi-FI" dirty="0" err="1">
                <a:solidFill>
                  <a:srgbClr val="000000"/>
                </a:solidFill>
              </a:rPr>
              <a:t>graph</a:t>
            </a:r>
            <a:r>
              <a:rPr lang="fi-FI" dirty="0">
                <a:solidFill>
                  <a:srgbClr val="000000"/>
                </a:solidFill>
              </a:rPr>
              <a:t> </a:t>
            </a:r>
            <a:r>
              <a:rPr lang="fi-FI" dirty="0" err="1">
                <a:solidFill>
                  <a:srgbClr val="000000"/>
                </a:solidFill>
              </a:rPr>
              <a:t>depicts</a:t>
            </a:r>
            <a:r>
              <a:rPr lang="fi-FI" dirty="0">
                <a:solidFill>
                  <a:srgbClr val="000000"/>
                </a:solidFill>
              </a:rPr>
              <a:t> the status (</a:t>
            </a:r>
            <a:r>
              <a:rPr lang="fi-FI" dirty="0" err="1">
                <a:solidFill>
                  <a:srgbClr val="000000"/>
                </a:solidFill>
              </a:rPr>
              <a:t>mainly</a:t>
            </a:r>
            <a:r>
              <a:rPr lang="fi-FI" dirty="0">
                <a:solidFill>
                  <a:srgbClr val="000000"/>
                </a:solidFill>
              </a:rPr>
              <a:t> in </a:t>
            </a:r>
            <a:r>
              <a:rPr lang="fi-FI" dirty="0" err="1">
                <a:solidFill>
                  <a:srgbClr val="000000"/>
                </a:solidFill>
              </a:rPr>
              <a:t>terms</a:t>
            </a:r>
            <a:r>
              <a:rPr lang="fi-FI" dirty="0">
                <a:solidFill>
                  <a:srgbClr val="000000"/>
                </a:solidFill>
              </a:rPr>
              <a:t> of the </a:t>
            </a:r>
            <a:r>
              <a:rPr lang="fi-FI" dirty="0" err="1">
                <a:solidFill>
                  <a:srgbClr val="000000"/>
                </a:solidFill>
              </a:rPr>
              <a:t>permanence</a:t>
            </a:r>
            <a:r>
              <a:rPr lang="fi-FI" dirty="0">
                <a:solidFill>
                  <a:srgbClr val="000000"/>
                </a:solidFill>
              </a:rPr>
              <a:t> of </a:t>
            </a:r>
            <a:r>
              <a:rPr lang="fi-FI" dirty="0" err="1">
                <a:solidFill>
                  <a:srgbClr val="000000"/>
                </a:solidFill>
              </a:rPr>
              <a:t>employment</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retirement</a:t>
            </a:r>
            <a:r>
              <a:rPr lang="fi-FI" dirty="0">
                <a:solidFill>
                  <a:srgbClr val="000000"/>
                </a:solidFill>
              </a:rPr>
              <a:t>) of </a:t>
            </a:r>
            <a:r>
              <a:rPr lang="fi-FI" dirty="0" err="1">
                <a:solidFill>
                  <a:srgbClr val="000000"/>
                </a:solidFill>
              </a:rPr>
              <a:t>individuals</a:t>
            </a:r>
            <a:r>
              <a:rPr lang="fi-FI" dirty="0">
                <a:solidFill>
                  <a:srgbClr val="000000"/>
                </a:solidFill>
              </a:rPr>
              <a:t> </a:t>
            </a:r>
            <a:r>
              <a:rPr lang="fi-FI" dirty="0" err="1">
                <a:solidFill>
                  <a:srgbClr val="000000"/>
                </a:solidFill>
              </a:rPr>
              <a:t>whose</a:t>
            </a:r>
            <a:r>
              <a:rPr lang="fi-FI" dirty="0">
                <a:solidFill>
                  <a:srgbClr val="000000"/>
                </a:solidFill>
              </a:rPr>
              <a:t> </a:t>
            </a:r>
            <a:r>
              <a:rPr lang="fi-FI" dirty="0" err="1">
                <a:solidFill>
                  <a:srgbClr val="000000"/>
                </a:solidFill>
              </a:rPr>
              <a:t>rehabilitation</a:t>
            </a:r>
            <a:r>
              <a:rPr lang="fi-FI" dirty="0">
                <a:solidFill>
                  <a:srgbClr val="000000"/>
                </a:solidFill>
              </a:rPr>
              <a:t> </a:t>
            </a:r>
            <a:r>
              <a:rPr lang="fi-FI" dirty="0" err="1">
                <a:solidFill>
                  <a:srgbClr val="000000"/>
                </a:solidFill>
              </a:rPr>
              <a:t>has</a:t>
            </a:r>
            <a:r>
              <a:rPr lang="fi-FI" dirty="0">
                <a:solidFill>
                  <a:srgbClr val="000000"/>
                </a:solidFill>
              </a:rPr>
              <a:t> </a:t>
            </a:r>
            <a:r>
              <a:rPr lang="fi-FI" dirty="0" err="1">
                <a:solidFill>
                  <a:srgbClr val="000000"/>
                </a:solidFill>
              </a:rPr>
              <a:t>ended</a:t>
            </a:r>
            <a:r>
              <a:rPr lang="fi-FI" dirty="0">
                <a:solidFill>
                  <a:srgbClr val="000000"/>
                </a:solidFill>
              </a:rPr>
              <a:t>.  The data is </a:t>
            </a:r>
            <a:r>
              <a:rPr lang="fi-FI" dirty="0" err="1">
                <a:solidFill>
                  <a:srgbClr val="000000"/>
                </a:solidFill>
              </a:rPr>
              <a:t>based</a:t>
            </a:r>
            <a:r>
              <a:rPr lang="fi-FI" dirty="0">
                <a:solidFill>
                  <a:srgbClr val="000000"/>
                </a:solidFill>
              </a:rPr>
              <a:t> on the </a:t>
            </a:r>
            <a:r>
              <a:rPr lang="fi-FI" dirty="0" err="1">
                <a:solidFill>
                  <a:srgbClr val="000000"/>
                </a:solidFill>
              </a:rPr>
              <a:t>registers</a:t>
            </a:r>
            <a:r>
              <a:rPr lang="fi-FI" dirty="0">
                <a:solidFill>
                  <a:srgbClr val="000000"/>
                </a:solidFill>
              </a:rPr>
              <a:t> of </a:t>
            </a:r>
            <a:r>
              <a:rPr lang="fi-FI" dirty="0" err="1">
                <a:solidFill>
                  <a:srgbClr val="000000"/>
                </a:solidFill>
              </a:rPr>
              <a:t>the</a:t>
            </a:r>
            <a:r>
              <a:rPr lang="fi-FI" dirty="0">
                <a:solidFill>
                  <a:srgbClr val="000000"/>
                </a:solidFill>
              </a:rPr>
              <a:t> </a:t>
            </a:r>
            <a:r>
              <a:rPr lang="fi-FI" dirty="0" err="1"/>
              <a:t>pension</a:t>
            </a:r>
            <a:r>
              <a:rPr lang="fi-FI" dirty="0"/>
              <a:t> </a:t>
            </a:r>
            <a:r>
              <a:rPr lang="fi-FI" dirty="0" err="1"/>
              <a:t>providers</a:t>
            </a:r>
            <a:r>
              <a:rPr lang="fi-FI" dirty="0">
                <a:solidFill>
                  <a:srgbClr val="000000"/>
                </a:solidFill>
              </a:rPr>
              <a:t>. </a:t>
            </a:r>
          </a:p>
          <a:p>
            <a:endParaRPr lang="fi-FI" dirty="0">
              <a:solidFill>
                <a:srgbClr val="000000"/>
              </a:solidFill>
            </a:endParaRPr>
          </a:p>
          <a:p>
            <a:pPr>
              <a:lnSpc>
                <a:spcPct val="20000"/>
              </a:lnSpc>
            </a:pPr>
            <a:endParaRPr lang="fi-FI" dirty="0"/>
          </a:p>
          <a:p>
            <a:r>
              <a:rPr lang="fi-FI" i="1" dirty="0" err="1">
                <a:solidFill>
                  <a:srgbClr val="000000"/>
                </a:solidFill>
              </a:rPr>
              <a:t>Employed</a:t>
            </a:r>
            <a:r>
              <a:rPr lang="fi-FI" dirty="0">
                <a:solidFill>
                  <a:srgbClr val="000000"/>
                </a:solidFill>
              </a:rPr>
              <a:t>  The </a:t>
            </a:r>
            <a:r>
              <a:rPr lang="fi-FI" dirty="0" err="1">
                <a:solidFill>
                  <a:srgbClr val="000000"/>
                </a:solidFill>
              </a:rPr>
              <a:t>individual</a:t>
            </a:r>
            <a:r>
              <a:rPr lang="fi-FI" dirty="0">
                <a:solidFill>
                  <a:srgbClr val="000000"/>
                </a:solidFill>
              </a:rPr>
              <a:t> is </a:t>
            </a:r>
            <a:r>
              <a:rPr lang="fi-FI" dirty="0" err="1">
                <a:solidFill>
                  <a:srgbClr val="000000"/>
                </a:solidFill>
              </a:rPr>
              <a:t>only</a:t>
            </a:r>
            <a:r>
              <a:rPr lang="fi-FI" dirty="0">
                <a:solidFill>
                  <a:srgbClr val="000000"/>
                </a:solidFill>
              </a:rPr>
              <a:t> </a:t>
            </a:r>
            <a:r>
              <a:rPr lang="fi-FI" dirty="0" err="1">
                <a:solidFill>
                  <a:srgbClr val="000000"/>
                </a:solidFill>
              </a:rPr>
              <a:t>employed</a:t>
            </a:r>
            <a:r>
              <a:rPr lang="fi-FI" dirty="0">
                <a:solidFill>
                  <a:srgbClr val="000000"/>
                </a:solidFill>
              </a:rPr>
              <a:t>.</a:t>
            </a:r>
          </a:p>
          <a:p>
            <a:endParaRPr lang="fi-FI" dirty="0">
              <a:solidFill>
                <a:srgbClr val="000000"/>
              </a:solidFill>
            </a:endParaRPr>
          </a:p>
          <a:p>
            <a:pPr>
              <a:lnSpc>
                <a:spcPct val="20000"/>
              </a:lnSpc>
            </a:pPr>
            <a:endParaRPr lang="fi-FI" dirty="0"/>
          </a:p>
          <a:p>
            <a:r>
              <a:rPr lang="fi-FI" i="1" dirty="0" err="1">
                <a:solidFill>
                  <a:srgbClr val="000000"/>
                </a:solidFill>
              </a:rPr>
              <a:t>Employed</a:t>
            </a:r>
            <a:r>
              <a:rPr lang="fi-FI" i="1" dirty="0">
                <a:solidFill>
                  <a:srgbClr val="000000"/>
                </a:solidFill>
              </a:rPr>
              <a:t> and </a:t>
            </a:r>
            <a:r>
              <a:rPr lang="fi-FI" i="1" dirty="0" err="1">
                <a:solidFill>
                  <a:srgbClr val="000000"/>
                </a:solidFill>
              </a:rPr>
              <a:t>retired</a:t>
            </a:r>
            <a:r>
              <a:rPr lang="fi-FI" dirty="0">
                <a:solidFill>
                  <a:srgbClr val="000000"/>
                </a:solidFill>
              </a:rPr>
              <a:t>: The </a:t>
            </a:r>
            <a:r>
              <a:rPr lang="fi-FI" dirty="0" err="1">
                <a:solidFill>
                  <a:srgbClr val="000000"/>
                </a:solidFill>
              </a:rPr>
              <a:t>individual</a:t>
            </a:r>
            <a:r>
              <a:rPr lang="fi-FI" dirty="0">
                <a:solidFill>
                  <a:srgbClr val="000000"/>
                </a:solidFill>
              </a:rPr>
              <a:t> </a:t>
            </a:r>
            <a:r>
              <a:rPr lang="fi-FI" dirty="0" err="1">
                <a:solidFill>
                  <a:srgbClr val="000000"/>
                </a:solidFill>
              </a:rPr>
              <a:t>works</a:t>
            </a:r>
            <a:r>
              <a:rPr lang="fi-FI" dirty="0">
                <a:solidFill>
                  <a:srgbClr val="000000"/>
                </a:solidFill>
              </a:rPr>
              <a:t> </a:t>
            </a:r>
            <a:r>
              <a:rPr lang="fi-FI" dirty="0" err="1">
                <a:solidFill>
                  <a:srgbClr val="000000"/>
                </a:solidFill>
              </a:rPr>
              <a:t>while</a:t>
            </a:r>
            <a:r>
              <a:rPr lang="fi-FI" dirty="0">
                <a:solidFill>
                  <a:srgbClr val="000000"/>
                </a:solidFill>
              </a:rPr>
              <a:t> </a:t>
            </a:r>
            <a:r>
              <a:rPr lang="fi-FI" dirty="0" err="1">
                <a:solidFill>
                  <a:srgbClr val="000000"/>
                </a:solidFill>
              </a:rPr>
              <a:t>being</a:t>
            </a:r>
            <a:r>
              <a:rPr lang="fi-FI" dirty="0">
                <a:solidFill>
                  <a:srgbClr val="000000"/>
                </a:solidFill>
              </a:rPr>
              <a:t> </a:t>
            </a:r>
            <a:r>
              <a:rPr lang="fi-FI" dirty="0" err="1">
                <a:solidFill>
                  <a:srgbClr val="000000"/>
                </a:solidFill>
              </a:rPr>
              <a:t>retired</a:t>
            </a:r>
            <a:r>
              <a:rPr lang="fi-FI" dirty="0">
                <a:solidFill>
                  <a:srgbClr val="000000"/>
                </a:solidFill>
              </a:rPr>
              <a:t>. The </a:t>
            </a:r>
            <a:r>
              <a:rPr lang="fi-FI" dirty="0" err="1">
                <a:solidFill>
                  <a:srgbClr val="000000"/>
                </a:solidFill>
              </a:rPr>
              <a:t>pension</a:t>
            </a:r>
            <a:r>
              <a:rPr lang="fi-FI" dirty="0">
                <a:solidFill>
                  <a:srgbClr val="000000"/>
                </a:solidFill>
              </a:rPr>
              <a:t> </a:t>
            </a:r>
            <a:r>
              <a:rPr lang="fi-FI" dirty="0" err="1">
                <a:solidFill>
                  <a:srgbClr val="000000"/>
                </a:solidFill>
              </a:rPr>
              <a:t>received</a:t>
            </a:r>
            <a:r>
              <a:rPr lang="fi-FI" dirty="0">
                <a:solidFill>
                  <a:srgbClr val="000000"/>
                </a:solidFill>
              </a:rPr>
              <a:t> </a:t>
            </a:r>
            <a:r>
              <a:rPr lang="fi-FI" dirty="0" err="1">
                <a:solidFill>
                  <a:srgbClr val="000000"/>
                </a:solidFill>
              </a:rPr>
              <a:t>may</a:t>
            </a:r>
            <a:r>
              <a:rPr lang="fi-FI" dirty="0">
                <a:solidFill>
                  <a:srgbClr val="000000"/>
                </a:solidFill>
              </a:rPr>
              <a:t> </a:t>
            </a:r>
            <a:r>
              <a:rPr lang="fi-FI" dirty="0" err="1">
                <a:solidFill>
                  <a:srgbClr val="000000"/>
                </a:solidFill>
              </a:rPr>
              <a:t>be</a:t>
            </a:r>
            <a:r>
              <a:rPr lang="fi-FI" dirty="0">
                <a:solidFill>
                  <a:srgbClr val="000000"/>
                </a:solidFill>
              </a:rPr>
              <a:t> a </a:t>
            </a:r>
            <a:r>
              <a:rPr lang="fi-FI" dirty="0" err="1">
                <a:solidFill>
                  <a:srgbClr val="000000"/>
                </a:solidFill>
              </a:rPr>
              <a:t>partial</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full</a:t>
            </a:r>
            <a:r>
              <a:rPr lang="fi-FI" dirty="0">
                <a:solidFill>
                  <a:srgbClr val="000000"/>
                </a:solidFill>
              </a:rPr>
              <a:t> </a:t>
            </a:r>
            <a:r>
              <a:rPr lang="fi-FI" dirty="0" err="1">
                <a:solidFill>
                  <a:srgbClr val="000000"/>
                </a:solidFill>
              </a:rPr>
              <a:t>disability</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or</a:t>
            </a:r>
            <a:r>
              <a:rPr lang="fi-FI" dirty="0">
                <a:solidFill>
                  <a:srgbClr val="000000"/>
                </a:solidFill>
              </a:rPr>
              <a:t> some </a:t>
            </a:r>
            <a:r>
              <a:rPr lang="fi-FI" dirty="0" err="1">
                <a:solidFill>
                  <a:srgbClr val="000000"/>
                </a:solidFill>
              </a:rPr>
              <a:t>other</a:t>
            </a:r>
            <a:r>
              <a:rPr lang="fi-FI" dirty="0">
                <a:solidFill>
                  <a:srgbClr val="000000"/>
                </a:solidFill>
              </a:rPr>
              <a:t> </a:t>
            </a:r>
            <a:r>
              <a:rPr lang="fi-FI" dirty="0" err="1">
                <a:solidFill>
                  <a:srgbClr val="000000"/>
                </a:solidFill>
              </a:rPr>
              <a:t>form</a:t>
            </a:r>
            <a:r>
              <a:rPr lang="fi-FI" dirty="0">
                <a:solidFill>
                  <a:srgbClr val="000000"/>
                </a:solidFill>
              </a:rPr>
              <a:t> of </a:t>
            </a:r>
            <a:r>
              <a:rPr lang="fi-FI" dirty="0" err="1">
                <a:solidFill>
                  <a:srgbClr val="000000"/>
                </a:solidFill>
              </a:rPr>
              <a:t>pension</a:t>
            </a:r>
            <a:r>
              <a:rPr lang="fi-FI" dirty="0">
                <a:solidFill>
                  <a:srgbClr val="000000"/>
                </a:solidFill>
              </a:rPr>
              <a:t>.</a:t>
            </a:r>
          </a:p>
          <a:p>
            <a:endParaRPr lang="fi-FI" dirty="0">
              <a:solidFill>
                <a:srgbClr val="000000"/>
              </a:solidFill>
            </a:endParaRPr>
          </a:p>
          <a:p>
            <a:pPr>
              <a:lnSpc>
                <a:spcPct val="20000"/>
              </a:lnSpc>
            </a:pPr>
            <a:endParaRPr lang="fi-FI" dirty="0"/>
          </a:p>
          <a:p>
            <a:r>
              <a:rPr lang="fi-FI" i="1" dirty="0" err="1">
                <a:solidFill>
                  <a:srgbClr val="000000"/>
                </a:solidFill>
              </a:rPr>
              <a:t>Neither</a:t>
            </a:r>
            <a:r>
              <a:rPr lang="fi-FI" i="1" dirty="0">
                <a:solidFill>
                  <a:srgbClr val="000000"/>
                </a:solidFill>
              </a:rPr>
              <a:t> </a:t>
            </a:r>
            <a:r>
              <a:rPr lang="fi-FI" i="1" dirty="0" err="1">
                <a:solidFill>
                  <a:srgbClr val="000000"/>
                </a:solidFill>
              </a:rPr>
              <a:t>employed</a:t>
            </a:r>
            <a:r>
              <a:rPr lang="fi-FI" i="1" dirty="0">
                <a:solidFill>
                  <a:srgbClr val="000000"/>
                </a:solidFill>
              </a:rPr>
              <a:t> </a:t>
            </a:r>
            <a:r>
              <a:rPr lang="fi-FI" i="1" dirty="0" err="1">
                <a:solidFill>
                  <a:srgbClr val="000000"/>
                </a:solidFill>
              </a:rPr>
              <a:t>nor</a:t>
            </a:r>
            <a:r>
              <a:rPr lang="fi-FI" i="1" dirty="0">
                <a:solidFill>
                  <a:srgbClr val="000000"/>
                </a:solidFill>
              </a:rPr>
              <a:t> </a:t>
            </a:r>
            <a:r>
              <a:rPr lang="fi-FI" i="1" dirty="0" err="1">
                <a:solidFill>
                  <a:srgbClr val="000000"/>
                </a:solidFill>
              </a:rPr>
              <a:t>retired</a:t>
            </a:r>
            <a:r>
              <a:rPr lang="fi-FI" i="1" dirty="0">
                <a:solidFill>
                  <a:srgbClr val="000000"/>
                </a:solidFill>
              </a:rPr>
              <a:t>:</a:t>
            </a:r>
            <a:r>
              <a:rPr lang="fi-FI" dirty="0">
                <a:solidFill>
                  <a:srgbClr val="000000"/>
                </a:solidFill>
              </a:rPr>
              <a:t> The </a:t>
            </a:r>
            <a:r>
              <a:rPr lang="fi-FI" dirty="0" err="1">
                <a:solidFill>
                  <a:srgbClr val="000000"/>
                </a:solidFill>
              </a:rPr>
              <a:t>individual</a:t>
            </a:r>
            <a:r>
              <a:rPr lang="fi-FI" dirty="0">
                <a:solidFill>
                  <a:srgbClr val="000000"/>
                </a:solidFill>
              </a:rPr>
              <a:t> is </a:t>
            </a:r>
            <a:r>
              <a:rPr lang="fi-FI" dirty="0" err="1">
                <a:solidFill>
                  <a:srgbClr val="000000"/>
                </a:solidFill>
              </a:rPr>
              <a:t>unemployed</a:t>
            </a:r>
            <a:r>
              <a:rPr lang="fi-FI" dirty="0">
                <a:solidFill>
                  <a:srgbClr val="000000"/>
                </a:solidFill>
              </a:rPr>
              <a:t> </a:t>
            </a:r>
            <a:r>
              <a:rPr lang="fi-FI" dirty="0" err="1">
                <a:solidFill>
                  <a:srgbClr val="000000"/>
                </a:solidFill>
              </a:rPr>
              <a:t>or</a:t>
            </a:r>
            <a:r>
              <a:rPr lang="fi-FI" dirty="0">
                <a:solidFill>
                  <a:srgbClr val="000000"/>
                </a:solidFill>
              </a:rPr>
              <a:t> </a:t>
            </a:r>
            <a:r>
              <a:rPr lang="fi-FI" dirty="0" err="1">
                <a:solidFill>
                  <a:srgbClr val="000000"/>
                </a:solidFill>
              </a:rPr>
              <a:t>studies</a:t>
            </a:r>
            <a:r>
              <a:rPr lang="fi-FI" dirty="0">
                <a:solidFill>
                  <a:srgbClr val="000000"/>
                </a:solidFill>
              </a:rPr>
              <a:t>.</a:t>
            </a:r>
          </a:p>
          <a:p>
            <a:endParaRPr lang="fi-FI" dirty="0">
              <a:solidFill>
                <a:srgbClr val="000000"/>
              </a:solidFill>
            </a:endParaRPr>
          </a:p>
          <a:p>
            <a:pPr>
              <a:lnSpc>
                <a:spcPct val="20000"/>
              </a:lnSpc>
            </a:pPr>
            <a:endParaRPr lang="fi-FI" dirty="0"/>
          </a:p>
          <a:p>
            <a:r>
              <a:rPr lang="fi-FI" i="1" dirty="0" err="1">
                <a:solidFill>
                  <a:srgbClr val="000000"/>
                </a:solidFill>
              </a:rPr>
              <a:t>Partial</a:t>
            </a:r>
            <a:r>
              <a:rPr lang="fi-FI" i="1" dirty="0">
                <a:solidFill>
                  <a:srgbClr val="000000"/>
                </a:solidFill>
              </a:rPr>
              <a:t> </a:t>
            </a:r>
            <a:r>
              <a:rPr lang="fi-FI" i="1" dirty="0" err="1">
                <a:solidFill>
                  <a:srgbClr val="000000"/>
                </a:solidFill>
              </a:rPr>
              <a:t>disability</a:t>
            </a:r>
            <a:r>
              <a:rPr lang="fi-FI" i="1" dirty="0">
                <a:solidFill>
                  <a:srgbClr val="000000"/>
                </a:solidFill>
              </a:rPr>
              <a:t> </a:t>
            </a:r>
            <a:r>
              <a:rPr lang="fi-FI" i="1" dirty="0" err="1">
                <a:solidFill>
                  <a:srgbClr val="000000"/>
                </a:solidFill>
              </a:rPr>
              <a:t>pension</a:t>
            </a:r>
            <a:r>
              <a:rPr lang="fi-FI" i="1" dirty="0">
                <a:solidFill>
                  <a:srgbClr val="000000"/>
                </a:solidFill>
              </a:rPr>
              <a:t>, </a:t>
            </a:r>
            <a:r>
              <a:rPr lang="fi-FI" i="1" dirty="0" err="1">
                <a:solidFill>
                  <a:srgbClr val="000000"/>
                </a:solidFill>
              </a:rPr>
              <a:t>full</a:t>
            </a:r>
            <a:r>
              <a:rPr lang="fi-FI" i="1" dirty="0">
                <a:solidFill>
                  <a:srgbClr val="000000"/>
                </a:solidFill>
              </a:rPr>
              <a:t> </a:t>
            </a:r>
            <a:r>
              <a:rPr lang="fi-FI" i="1" dirty="0" err="1">
                <a:solidFill>
                  <a:srgbClr val="000000"/>
                </a:solidFill>
              </a:rPr>
              <a:t>disability</a:t>
            </a:r>
            <a:r>
              <a:rPr lang="fi-FI" i="1" dirty="0">
                <a:solidFill>
                  <a:srgbClr val="000000"/>
                </a:solidFill>
              </a:rPr>
              <a:t> </a:t>
            </a:r>
            <a:r>
              <a:rPr lang="fi-FI" i="1" dirty="0" err="1">
                <a:solidFill>
                  <a:srgbClr val="000000"/>
                </a:solidFill>
              </a:rPr>
              <a:t>pension</a:t>
            </a:r>
            <a:r>
              <a:rPr lang="fi-FI" i="1" dirty="0">
                <a:solidFill>
                  <a:srgbClr val="000000"/>
                </a:solidFill>
              </a:rPr>
              <a:t>: </a:t>
            </a:r>
            <a:r>
              <a:rPr lang="fi-FI" dirty="0">
                <a:solidFill>
                  <a:srgbClr val="000000"/>
                </a:solidFill>
              </a:rPr>
              <a:t> The </a:t>
            </a:r>
            <a:r>
              <a:rPr lang="fi-FI" dirty="0" err="1">
                <a:solidFill>
                  <a:srgbClr val="000000"/>
                </a:solidFill>
              </a:rPr>
              <a:t>individual</a:t>
            </a:r>
            <a:r>
              <a:rPr lang="fi-FI" dirty="0">
                <a:solidFill>
                  <a:srgbClr val="000000"/>
                </a:solidFill>
              </a:rPr>
              <a:t> is </a:t>
            </a:r>
            <a:r>
              <a:rPr lang="fi-FI" dirty="0" err="1">
                <a:solidFill>
                  <a:srgbClr val="000000"/>
                </a:solidFill>
              </a:rPr>
              <a:t>only</a:t>
            </a:r>
            <a:r>
              <a:rPr lang="fi-FI" dirty="0">
                <a:solidFill>
                  <a:srgbClr val="000000"/>
                </a:solidFill>
              </a:rPr>
              <a:t> </a:t>
            </a:r>
            <a:r>
              <a:rPr lang="fi-FI" dirty="0" err="1">
                <a:solidFill>
                  <a:srgbClr val="000000"/>
                </a:solidFill>
              </a:rPr>
              <a:t>retired</a:t>
            </a:r>
            <a:r>
              <a:rPr lang="fi-FI" dirty="0">
                <a:solidFill>
                  <a:srgbClr val="000000"/>
                </a:solidFill>
              </a:rPr>
              <a:t> and </a:t>
            </a:r>
            <a:r>
              <a:rPr lang="fi-FI" dirty="0" err="1">
                <a:solidFill>
                  <a:srgbClr val="000000"/>
                </a:solidFill>
              </a:rPr>
              <a:t>not</a:t>
            </a:r>
            <a:r>
              <a:rPr lang="fi-FI" dirty="0">
                <a:solidFill>
                  <a:srgbClr val="000000"/>
                </a:solidFill>
              </a:rPr>
              <a:t> in </a:t>
            </a:r>
            <a:r>
              <a:rPr lang="fi-FI" dirty="0" err="1">
                <a:solidFill>
                  <a:srgbClr val="000000"/>
                </a:solidFill>
              </a:rPr>
              <a:t>employment</a:t>
            </a:r>
            <a:r>
              <a:rPr lang="fi-FI" dirty="0">
                <a:solidFill>
                  <a:srgbClr val="000000"/>
                </a:solidFill>
              </a:rPr>
              <a:t>.</a:t>
            </a:r>
          </a:p>
          <a:p>
            <a:endParaRPr lang="fi-FI" dirty="0">
              <a:solidFill>
                <a:srgbClr val="000000"/>
              </a:solidFill>
            </a:endParaRPr>
          </a:p>
          <a:p>
            <a:pPr>
              <a:lnSpc>
                <a:spcPct val="20000"/>
              </a:lnSpc>
            </a:pPr>
            <a:endParaRPr lang="fi-FI" dirty="0">
              <a:solidFill>
                <a:srgbClr val="000000"/>
              </a:solidFill>
            </a:endParaRPr>
          </a:p>
          <a:p>
            <a:r>
              <a:rPr lang="fi-FI" i="1" dirty="0" err="1">
                <a:solidFill>
                  <a:srgbClr val="000000"/>
                </a:solidFill>
              </a:rPr>
              <a:t>Other</a:t>
            </a:r>
            <a:r>
              <a:rPr lang="fi-FI" dirty="0">
                <a:solidFill>
                  <a:srgbClr val="000000"/>
                </a:solidFill>
              </a:rPr>
              <a:t>: </a:t>
            </a:r>
            <a:r>
              <a:rPr lang="fi-FI" dirty="0" err="1">
                <a:solidFill>
                  <a:srgbClr val="000000"/>
                </a:solidFill>
              </a:rPr>
              <a:t>Other</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than</a:t>
            </a:r>
            <a:r>
              <a:rPr lang="fi-FI" dirty="0">
                <a:solidFill>
                  <a:srgbClr val="000000"/>
                </a:solidFill>
              </a:rPr>
              <a:t> </a:t>
            </a:r>
            <a:r>
              <a:rPr lang="fi-FI" dirty="0" err="1">
                <a:solidFill>
                  <a:srgbClr val="000000"/>
                </a:solidFill>
              </a:rPr>
              <a:t>disability</a:t>
            </a:r>
            <a:r>
              <a:rPr lang="fi-FI" dirty="0">
                <a:solidFill>
                  <a:srgbClr val="000000"/>
                </a:solidFill>
              </a:rPr>
              <a:t> </a:t>
            </a:r>
            <a:r>
              <a:rPr lang="fi-FI" dirty="0" err="1">
                <a:solidFill>
                  <a:srgbClr val="000000"/>
                </a:solidFill>
              </a:rPr>
              <a:t>pension</a:t>
            </a:r>
            <a:r>
              <a:rPr lang="fi-FI" dirty="0">
                <a:solidFill>
                  <a:srgbClr val="000000"/>
                </a:solidFill>
              </a:rPr>
              <a:t> (</a:t>
            </a:r>
            <a:r>
              <a:rPr lang="fi-FI" dirty="0" err="1">
                <a:solidFill>
                  <a:srgbClr val="000000"/>
                </a:solidFill>
              </a:rPr>
              <a:t>not</a:t>
            </a:r>
            <a:r>
              <a:rPr lang="fi-FI" dirty="0">
                <a:solidFill>
                  <a:srgbClr val="000000"/>
                </a:solidFill>
              </a:rPr>
              <a:t> in </a:t>
            </a:r>
            <a:r>
              <a:rPr lang="fi-FI" dirty="0" err="1">
                <a:solidFill>
                  <a:srgbClr val="000000"/>
                </a:solidFill>
              </a:rPr>
              <a:t>employment</a:t>
            </a:r>
            <a:r>
              <a:rPr lang="fi-FI" dirty="0">
                <a:solidFill>
                  <a:srgbClr val="000000"/>
                </a:solidFill>
              </a:rPr>
              <a:t>), </a:t>
            </a:r>
            <a:r>
              <a:rPr lang="fi-FI" dirty="0" err="1">
                <a:solidFill>
                  <a:srgbClr val="000000"/>
                </a:solidFill>
              </a:rPr>
              <a:t>dead</a:t>
            </a:r>
            <a:r>
              <a:rPr lang="fi-FI" dirty="0">
                <a:solidFill>
                  <a:srgbClr val="000000"/>
                </a:solidFill>
              </a:rPr>
              <a:t>.</a:t>
            </a:r>
          </a:p>
          <a:p>
            <a:endParaRPr lang="fi-FI" dirty="0">
              <a:solidFill>
                <a:srgbClr val="000000"/>
              </a:solidFill>
            </a:endParaRPr>
          </a:p>
          <a:p>
            <a:r>
              <a:rPr lang="fi-FI" dirty="0" err="1"/>
              <a:t>Rehabilitation</a:t>
            </a:r>
            <a:endParaRPr lang="fi-FI" dirty="0"/>
          </a:p>
          <a:p>
            <a:r>
              <a:rPr lang="fi-FI" dirty="0">
                <a:hlinkClick r:id="rId3"/>
              </a:rPr>
              <a:t>https://www.etk.fi/en/statistics-2/statistics/rehabilitation/</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47</a:t>
            </a:fld>
            <a:endParaRPr lang="fi-FI"/>
          </a:p>
        </p:txBody>
      </p:sp>
    </p:spTree>
    <p:extLst>
      <p:ext uri="{BB962C8B-B14F-4D97-AF65-F5344CB8AC3E}">
        <p14:creationId xmlns:p14="http://schemas.microsoft.com/office/powerpoint/2010/main" val="365068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48</a:t>
            </a:fld>
            <a:endParaRPr lang="fi-FI"/>
          </a:p>
        </p:txBody>
      </p:sp>
    </p:spTree>
    <p:extLst>
      <p:ext uri="{BB962C8B-B14F-4D97-AF65-F5344CB8AC3E}">
        <p14:creationId xmlns:p14="http://schemas.microsoft.com/office/powerpoint/2010/main" val="2726812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State </a:t>
            </a:r>
            <a:r>
              <a:rPr lang="fi-FI" dirty="0" err="1"/>
              <a:t>funds</a:t>
            </a:r>
            <a:r>
              <a:rPr lang="fi-FI" dirty="0"/>
              <a:t> </a:t>
            </a:r>
            <a:r>
              <a:rPr lang="fi-FI" dirty="0" err="1"/>
              <a:t>are</a:t>
            </a:r>
            <a:r>
              <a:rPr lang="fi-FI" dirty="0"/>
              <a:t> </a:t>
            </a:r>
            <a:r>
              <a:rPr lang="fi-FI" dirty="0" err="1"/>
              <a:t>used</a:t>
            </a:r>
            <a:r>
              <a:rPr lang="fi-FI" dirty="0"/>
              <a:t> to finance the </a:t>
            </a:r>
            <a:r>
              <a:rPr lang="fi-FI" dirty="0" err="1"/>
              <a:t>expenses</a:t>
            </a:r>
            <a:r>
              <a:rPr lang="fi-FI" dirty="0"/>
              <a:t> of VEKL </a:t>
            </a:r>
            <a:r>
              <a:rPr lang="fi-FI" dirty="0" err="1"/>
              <a:t>benefits</a:t>
            </a:r>
            <a:r>
              <a:rPr lang="fi-FI" dirty="0"/>
              <a:t> </a:t>
            </a:r>
            <a:r>
              <a:rPr lang="fi-FI" dirty="0" err="1"/>
              <a:t>relating</a:t>
            </a:r>
            <a:r>
              <a:rPr lang="fi-FI" dirty="0"/>
              <a:t> to the </a:t>
            </a:r>
            <a:r>
              <a:rPr lang="fi-FI" dirty="0" err="1"/>
              <a:t>care</a:t>
            </a:r>
            <a:r>
              <a:rPr lang="fi-FI" dirty="0"/>
              <a:t> of </a:t>
            </a:r>
            <a:r>
              <a:rPr lang="fi-FI" dirty="0" err="1"/>
              <a:t>one’s</a:t>
            </a:r>
            <a:r>
              <a:rPr lang="fi-FI" dirty="0"/>
              <a:t> </a:t>
            </a:r>
            <a:r>
              <a:rPr lang="fi-FI" dirty="0" err="1"/>
              <a:t>own</a:t>
            </a:r>
            <a:r>
              <a:rPr lang="fi-FI" dirty="0"/>
              <a:t> </a:t>
            </a:r>
            <a:r>
              <a:rPr lang="fi-FI" dirty="0" err="1"/>
              <a:t>child</a:t>
            </a:r>
            <a:r>
              <a:rPr lang="fi-FI" dirty="0"/>
              <a:t> </a:t>
            </a:r>
            <a:r>
              <a:rPr lang="fi-FI" dirty="0" err="1"/>
              <a:t>under</a:t>
            </a:r>
            <a:r>
              <a:rPr lang="fi-FI" dirty="0"/>
              <a:t> the </a:t>
            </a:r>
            <a:r>
              <a:rPr lang="fi-FI" dirty="0" err="1"/>
              <a:t>age</a:t>
            </a:r>
            <a:r>
              <a:rPr lang="fi-FI" dirty="0"/>
              <a:t> of </a:t>
            </a:r>
            <a:r>
              <a:rPr lang="fi-FI" dirty="0" err="1"/>
              <a:t>three</a:t>
            </a:r>
            <a:r>
              <a:rPr lang="fi-FI" dirty="0"/>
              <a:t> </a:t>
            </a:r>
            <a:r>
              <a:rPr lang="fi-FI" dirty="0" err="1"/>
              <a:t>or</a:t>
            </a:r>
            <a:r>
              <a:rPr lang="fi-FI" dirty="0"/>
              <a:t> to </a:t>
            </a:r>
            <a:r>
              <a:rPr lang="fi-FI" dirty="0" err="1"/>
              <a:t>studying</a:t>
            </a:r>
            <a:r>
              <a:rPr lang="fi-FI" dirty="0"/>
              <a:t>, as </a:t>
            </a:r>
            <a:r>
              <a:rPr lang="fi-FI" dirty="0" err="1"/>
              <a:t>well</a:t>
            </a:r>
            <a:r>
              <a:rPr lang="fi-FI" dirty="0"/>
              <a:t> as </a:t>
            </a:r>
            <a:r>
              <a:rPr lang="fi-FI" dirty="0" err="1"/>
              <a:t>relating</a:t>
            </a:r>
            <a:r>
              <a:rPr lang="fi-FI" dirty="0"/>
              <a:t> management </a:t>
            </a:r>
            <a:r>
              <a:rPr lang="fi-FI" dirty="0" err="1"/>
              <a:t>expenses</a:t>
            </a:r>
            <a:r>
              <a:rPr lang="fi-FI" dirty="0"/>
              <a:t>. The VEKL </a:t>
            </a:r>
            <a:r>
              <a:rPr lang="fi-FI" dirty="0" err="1"/>
              <a:t>benefits</a:t>
            </a:r>
            <a:r>
              <a:rPr lang="fi-FI" dirty="0"/>
              <a:t> </a:t>
            </a:r>
            <a:r>
              <a:rPr lang="fi-FI" dirty="0" err="1"/>
              <a:t>totalled</a:t>
            </a:r>
            <a:r>
              <a:rPr lang="fi-FI" dirty="0"/>
              <a:t> </a:t>
            </a:r>
            <a:r>
              <a:rPr lang="fi-FI" dirty="0" err="1"/>
              <a:t>about</a:t>
            </a:r>
            <a:r>
              <a:rPr lang="fi-FI" dirty="0"/>
              <a:t> EUR 7.9 </a:t>
            </a:r>
            <a:r>
              <a:rPr lang="fi-FI" dirty="0" err="1"/>
              <a:t>million</a:t>
            </a:r>
            <a:r>
              <a:rPr lang="fi-FI" dirty="0"/>
              <a:t> in 2019.</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49</a:t>
            </a:fld>
            <a:endParaRPr lang="fi-FI"/>
          </a:p>
        </p:txBody>
      </p:sp>
    </p:spTree>
    <p:extLst>
      <p:ext uri="{BB962C8B-B14F-4D97-AF65-F5344CB8AC3E}">
        <p14:creationId xmlns:p14="http://schemas.microsoft.com/office/powerpoint/2010/main" val="2787847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dirty="0" err="1"/>
              <a:t>The</a:t>
            </a:r>
            <a:r>
              <a:rPr lang="fi-FI" dirty="0"/>
              <a:t> </a:t>
            </a:r>
            <a:r>
              <a:rPr lang="fi-FI" dirty="0" err="1"/>
              <a:t>Finnish</a:t>
            </a:r>
            <a:r>
              <a:rPr lang="fi-FI" dirty="0"/>
              <a:t> </a:t>
            </a:r>
            <a:r>
              <a:rPr lang="fi-FI" dirty="0" err="1"/>
              <a:t>statutory</a:t>
            </a:r>
            <a:r>
              <a:rPr lang="fi-FI" dirty="0"/>
              <a:t> </a:t>
            </a:r>
            <a:r>
              <a:rPr lang="fi-FI" dirty="0" err="1"/>
              <a:t>pension</a:t>
            </a:r>
            <a:r>
              <a:rPr lang="fi-FI" dirty="0"/>
              <a:t> provision is </a:t>
            </a:r>
            <a:r>
              <a:rPr lang="fi-FI" dirty="0" err="1"/>
              <a:t>financed</a:t>
            </a:r>
            <a:r>
              <a:rPr lang="fi-FI" dirty="0"/>
              <a:t> </a:t>
            </a:r>
            <a:r>
              <a:rPr lang="fi-FI" dirty="0" err="1"/>
              <a:t>mainly</a:t>
            </a:r>
            <a:r>
              <a:rPr lang="fi-FI" dirty="0"/>
              <a:t> with </a:t>
            </a:r>
            <a:r>
              <a:rPr lang="fi-FI" dirty="0" err="1"/>
              <a:t>earnings-related</a:t>
            </a:r>
            <a:r>
              <a:rPr lang="fi-FI" dirty="0"/>
              <a:t> </a:t>
            </a:r>
            <a:r>
              <a:rPr lang="fi-FI" dirty="0" err="1"/>
              <a:t>pension</a:t>
            </a:r>
            <a:r>
              <a:rPr lang="fi-FI" dirty="0"/>
              <a:t> </a:t>
            </a:r>
            <a:r>
              <a:rPr lang="fi-FI" dirty="0" err="1"/>
              <a:t>contributions</a:t>
            </a:r>
            <a:r>
              <a:rPr lang="fi-FI" dirty="0"/>
              <a:t> </a:t>
            </a:r>
            <a:r>
              <a:rPr lang="fi-FI" dirty="0" err="1"/>
              <a:t>paid</a:t>
            </a:r>
            <a:r>
              <a:rPr lang="fi-FI" dirty="0"/>
              <a:t> </a:t>
            </a:r>
            <a:r>
              <a:rPr lang="fi-FI" dirty="0" err="1"/>
              <a:t>by</a:t>
            </a:r>
            <a:r>
              <a:rPr lang="fi-FI" dirty="0"/>
              <a:t> </a:t>
            </a:r>
            <a:r>
              <a:rPr lang="fi-FI" dirty="0" err="1"/>
              <a:t>employers</a:t>
            </a:r>
            <a:r>
              <a:rPr lang="fi-FI" dirty="0"/>
              <a:t>, </a:t>
            </a:r>
            <a:r>
              <a:rPr lang="fi-FI" dirty="0" err="1"/>
              <a:t>employees</a:t>
            </a:r>
            <a:r>
              <a:rPr lang="fi-FI" dirty="0"/>
              <a:t>, </a:t>
            </a:r>
            <a:r>
              <a:rPr lang="fi-FI" dirty="0" err="1"/>
              <a:t>self-employed</a:t>
            </a:r>
            <a:r>
              <a:rPr lang="fi-FI" dirty="0"/>
              <a:t> </a:t>
            </a:r>
            <a:r>
              <a:rPr lang="fi-FI" dirty="0" err="1"/>
              <a:t>persons</a:t>
            </a:r>
            <a:r>
              <a:rPr lang="fi-FI" dirty="0"/>
              <a:t> and </a:t>
            </a:r>
            <a:r>
              <a:rPr lang="fi-FI" dirty="0" err="1"/>
              <a:t>farmers</a:t>
            </a:r>
            <a:r>
              <a:rPr lang="fi-FI" dirty="0"/>
              <a:t>, as </a:t>
            </a:r>
            <a:r>
              <a:rPr lang="fi-FI" dirty="0" err="1"/>
              <a:t>well</a:t>
            </a:r>
            <a:r>
              <a:rPr lang="fi-FI" dirty="0"/>
              <a:t> as a with </a:t>
            </a:r>
            <a:r>
              <a:rPr lang="fi-FI" dirty="0" err="1"/>
              <a:t>accrued</a:t>
            </a:r>
            <a:r>
              <a:rPr lang="fi-FI" dirty="0"/>
              <a:t> </a:t>
            </a:r>
            <a:r>
              <a:rPr lang="fi-FI" dirty="0" err="1"/>
              <a:t>pension</a:t>
            </a:r>
            <a:r>
              <a:rPr lang="fi-FI" dirty="0"/>
              <a:t> </a:t>
            </a:r>
            <a:r>
              <a:rPr lang="fi-FI" dirty="0" err="1"/>
              <a:t>assets</a:t>
            </a:r>
            <a:r>
              <a:rPr lang="fi-FI" dirty="0"/>
              <a:t> and </a:t>
            </a:r>
            <a:r>
              <a:rPr lang="fi-FI" dirty="0" err="1"/>
              <a:t>investment</a:t>
            </a:r>
            <a:r>
              <a:rPr lang="fi-FI" dirty="0"/>
              <a:t> </a:t>
            </a:r>
            <a:r>
              <a:rPr lang="fi-FI" dirty="0" err="1"/>
              <a:t>returns</a:t>
            </a:r>
            <a:r>
              <a:rPr lang="fi-FI" dirty="0"/>
              <a:t>. </a:t>
            </a:r>
          </a:p>
          <a:p>
            <a:pPr>
              <a:defRPr/>
            </a:pPr>
            <a:endParaRPr lang="fi-FI" dirty="0"/>
          </a:p>
          <a:p>
            <a:pPr>
              <a:lnSpc>
                <a:spcPct val="20000"/>
              </a:lnSpc>
              <a:defRPr/>
            </a:pPr>
            <a:endParaRPr lang="fi-FI" dirty="0"/>
          </a:p>
          <a:p>
            <a:pPr>
              <a:defRPr/>
            </a:pPr>
            <a:r>
              <a:rPr lang="fi-FI" dirty="0" err="1"/>
              <a:t>Parts</a:t>
            </a:r>
            <a:r>
              <a:rPr lang="fi-FI" dirty="0"/>
              <a:t> of </a:t>
            </a:r>
            <a:r>
              <a:rPr lang="fi-FI" dirty="0" err="1"/>
              <a:t>some</a:t>
            </a:r>
            <a:r>
              <a:rPr lang="fi-FI" dirty="0"/>
              <a:t> of the </a:t>
            </a:r>
            <a:r>
              <a:rPr lang="fi-FI" dirty="0" err="1"/>
              <a:t>pensions</a:t>
            </a:r>
            <a:r>
              <a:rPr lang="fi-FI" dirty="0"/>
              <a:t> </a:t>
            </a:r>
            <a:r>
              <a:rPr lang="fi-FI" dirty="0" err="1"/>
              <a:t>are</a:t>
            </a:r>
            <a:r>
              <a:rPr lang="fi-FI" dirty="0"/>
              <a:t> </a:t>
            </a:r>
            <a:r>
              <a:rPr lang="fi-FI" dirty="0" err="1"/>
              <a:t>financed</a:t>
            </a:r>
            <a:r>
              <a:rPr lang="fi-FI" dirty="0"/>
              <a:t> with </a:t>
            </a:r>
            <a:r>
              <a:rPr lang="fi-FI" dirty="0" err="1"/>
              <a:t>state</a:t>
            </a:r>
            <a:r>
              <a:rPr lang="fi-FI" dirty="0"/>
              <a:t> </a:t>
            </a:r>
            <a:r>
              <a:rPr lang="fi-FI" dirty="0" err="1"/>
              <a:t>payments</a:t>
            </a:r>
            <a:r>
              <a:rPr lang="fi-FI" dirty="0"/>
              <a:t> and </a:t>
            </a:r>
            <a:r>
              <a:rPr lang="fi-FI" dirty="0" err="1"/>
              <a:t>contributions</a:t>
            </a:r>
            <a:r>
              <a:rPr lang="fi-FI" dirty="0"/>
              <a:t> </a:t>
            </a:r>
            <a:r>
              <a:rPr lang="fi-FI" dirty="0" err="1"/>
              <a:t>paid</a:t>
            </a:r>
            <a:r>
              <a:rPr lang="fi-FI" dirty="0"/>
              <a:t> </a:t>
            </a:r>
            <a:r>
              <a:rPr lang="fi-FI" dirty="0" err="1"/>
              <a:t>by</a:t>
            </a:r>
            <a:r>
              <a:rPr lang="fi-FI" dirty="0"/>
              <a:t> the </a:t>
            </a:r>
            <a:r>
              <a:rPr lang="fi-FI" dirty="0" err="1"/>
              <a:t>Unemployment</a:t>
            </a:r>
            <a:r>
              <a:rPr lang="fi-FI" dirty="0"/>
              <a:t> Insurance </a:t>
            </a:r>
            <a:r>
              <a:rPr lang="fi-FI" dirty="0" err="1"/>
              <a:t>Fund</a:t>
            </a:r>
            <a:r>
              <a:rPr lang="fi-FI" dirty="0"/>
              <a:t> (</a:t>
            </a:r>
            <a:r>
              <a:rPr lang="fi-FI" dirty="0" err="1"/>
              <a:t>from</a:t>
            </a:r>
            <a:r>
              <a:rPr lang="fi-FI" dirty="0"/>
              <a:t> 2019 </a:t>
            </a:r>
            <a:r>
              <a:rPr lang="fi-FI" dirty="0" err="1"/>
              <a:t>Employment</a:t>
            </a:r>
            <a:r>
              <a:rPr lang="fi-FI" dirty="0"/>
              <a:t> </a:t>
            </a:r>
            <a:r>
              <a:rPr lang="fi-FI" dirty="0" err="1"/>
              <a:t>Fund</a:t>
            </a:r>
            <a:r>
              <a:rPr lang="fi-FI" dirty="0"/>
              <a:t>) to the </a:t>
            </a:r>
            <a:r>
              <a:rPr lang="fi-FI" dirty="0" err="1"/>
              <a:t>earnings-related</a:t>
            </a:r>
            <a:r>
              <a:rPr lang="fi-FI" dirty="0"/>
              <a:t> </a:t>
            </a:r>
            <a:r>
              <a:rPr lang="fi-FI" dirty="0" err="1"/>
              <a:t>pension</a:t>
            </a:r>
            <a:r>
              <a:rPr lang="fi-FI" dirty="0"/>
              <a:t> </a:t>
            </a:r>
            <a:r>
              <a:rPr lang="fi-FI" dirty="0" err="1"/>
              <a:t>scheme</a:t>
            </a:r>
            <a:r>
              <a:rPr lang="fi-FI" dirty="0"/>
              <a:t>.</a:t>
            </a:r>
          </a:p>
          <a:p>
            <a:pPr>
              <a:defRPr/>
            </a:pPr>
            <a:endParaRPr lang="fi-FI" dirty="0"/>
          </a:p>
          <a:p>
            <a:pPr>
              <a:defRPr/>
            </a:pPr>
            <a:r>
              <a:rPr lang="fi-FI" dirty="0"/>
              <a:t>Statistical </a:t>
            </a:r>
            <a:r>
              <a:rPr lang="fi-FI" dirty="0" err="1"/>
              <a:t>database</a:t>
            </a:r>
            <a:endParaRPr lang="fi-FI" dirty="0"/>
          </a:p>
          <a:p>
            <a:pPr>
              <a:defRPr/>
            </a:pPr>
            <a:r>
              <a:rPr lang="fi-FI" dirty="0">
                <a:hlinkClick r:id="rId3"/>
              </a:rPr>
              <a:t>https://tilastot.etk.fi/pxweb/en/ETK/ETK__180tyoelakkeiden_rahoitus__10rahavirrat/rahavirrat01_kaikki.px</a:t>
            </a: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50</a:t>
            </a:fld>
            <a:endParaRPr lang="fi-FI"/>
          </a:p>
        </p:txBody>
      </p:sp>
    </p:spTree>
    <p:extLst>
      <p:ext uri="{BB962C8B-B14F-4D97-AF65-F5344CB8AC3E}">
        <p14:creationId xmlns:p14="http://schemas.microsoft.com/office/powerpoint/2010/main" val="29625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spcBef>
                <a:spcPct val="0"/>
              </a:spcBef>
            </a:pPr>
            <a:r>
              <a:rPr lang="fi-FI"/>
              <a:t>Single retiree, </a:t>
            </a:r>
            <a:r>
              <a:rPr lang="fi-FI" dirty="0" err="1"/>
              <a:t>earnings-related</a:t>
            </a:r>
            <a:r>
              <a:rPr lang="fi-FI" dirty="0"/>
              <a:t> </a:t>
            </a:r>
            <a:r>
              <a:rPr lang="fi-FI" dirty="0" err="1"/>
              <a:t>pension</a:t>
            </a:r>
            <a:r>
              <a:rPr lang="fi-FI" dirty="0"/>
              <a:t> is </a:t>
            </a:r>
            <a:r>
              <a:rPr lang="fi-FI" dirty="0" err="1"/>
              <a:t>assumed</a:t>
            </a:r>
            <a:r>
              <a:rPr lang="fi-FI" dirty="0"/>
              <a:t> to </a:t>
            </a:r>
            <a:r>
              <a:rPr lang="fi-FI" dirty="0" err="1"/>
              <a:t>be</a:t>
            </a:r>
            <a:r>
              <a:rPr lang="fi-FI" dirty="0"/>
              <a:t> 50 per </a:t>
            </a:r>
            <a:r>
              <a:rPr lang="fi-FI" dirty="0" err="1"/>
              <a:t>cent</a:t>
            </a:r>
            <a:r>
              <a:rPr lang="fi-FI" dirty="0"/>
              <a:t> of </a:t>
            </a:r>
            <a:r>
              <a:rPr lang="fi-FI" dirty="0" err="1"/>
              <a:t>wages</a:t>
            </a:r>
            <a:r>
              <a:rPr lang="fi-FI" dirty="0"/>
              <a:t>. </a:t>
            </a:r>
          </a:p>
          <a:p>
            <a:pPr>
              <a:spcBef>
                <a:spcPct val="0"/>
              </a:spcBef>
            </a:pPr>
            <a:endParaRPr lang="fi-FI" dirty="0"/>
          </a:p>
          <a:p>
            <a:pPr>
              <a:lnSpc>
                <a:spcPct val="20000"/>
              </a:lnSpc>
              <a:spcBef>
                <a:spcPct val="0"/>
              </a:spcBef>
            </a:pPr>
            <a:endParaRPr lang="fi-FI" dirty="0"/>
          </a:p>
          <a:p>
            <a:pPr>
              <a:spcBef>
                <a:spcPct val="0"/>
              </a:spcBef>
            </a:pPr>
            <a:r>
              <a:rPr lang="fi-FI" dirty="0"/>
              <a:t>The national and </a:t>
            </a:r>
            <a:r>
              <a:rPr lang="fi-FI" dirty="0" err="1"/>
              <a:t>guarantee</a:t>
            </a:r>
            <a:r>
              <a:rPr lang="fi-FI" dirty="0"/>
              <a:t> </a:t>
            </a:r>
            <a:r>
              <a:rPr lang="fi-FI" dirty="0" err="1"/>
              <a:t>pensions</a:t>
            </a:r>
            <a:r>
              <a:rPr lang="fi-FI" dirty="0"/>
              <a:t> </a:t>
            </a:r>
            <a:r>
              <a:rPr lang="fi-FI" dirty="0" err="1"/>
              <a:t>start</a:t>
            </a:r>
            <a:r>
              <a:rPr lang="fi-FI" dirty="0"/>
              <a:t> at the of </a:t>
            </a:r>
            <a:r>
              <a:rPr lang="fi-FI" dirty="0" err="1"/>
              <a:t>age</a:t>
            </a:r>
            <a:r>
              <a:rPr lang="fi-FI" dirty="0"/>
              <a:t> 65.</a:t>
            </a:r>
          </a:p>
          <a:p>
            <a:pPr>
              <a:spcBef>
                <a:spcPct val="0"/>
              </a:spcBef>
            </a:pPr>
            <a:endParaRPr lang="fi-FI" dirty="0"/>
          </a:p>
          <a:p>
            <a:pPr>
              <a:spcBef>
                <a:spcPct val="0"/>
              </a:spcBef>
            </a:pPr>
            <a:r>
              <a:rPr lang="fi-FI" dirty="0"/>
              <a:t>Net </a:t>
            </a:r>
            <a:r>
              <a:rPr lang="fi-FI" dirty="0" err="1"/>
              <a:t>pension</a:t>
            </a:r>
            <a:r>
              <a:rPr lang="fi-FI" dirty="0"/>
              <a:t> </a:t>
            </a:r>
            <a:r>
              <a:rPr lang="fi-FI" dirty="0" err="1"/>
              <a:t>means</a:t>
            </a:r>
            <a:r>
              <a:rPr lang="fi-FI" dirty="0"/>
              <a:t> the </a:t>
            </a:r>
            <a:r>
              <a:rPr lang="fi-FI" dirty="0" err="1"/>
              <a:t>total</a:t>
            </a:r>
            <a:r>
              <a:rPr lang="fi-FI" dirty="0"/>
              <a:t> </a:t>
            </a:r>
            <a:r>
              <a:rPr lang="fi-FI" dirty="0" err="1"/>
              <a:t>pension</a:t>
            </a:r>
            <a:r>
              <a:rPr lang="fi-FI" dirty="0"/>
              <a:t> </a:t>
            </a:r>
            <a:r>
              <a:rPr lang="en-US" dirty="0"/>
              <a:t>in hand </a:t>
            </a:r>
            <a:r>
              <a:rPr lang="en-US"/>
              <a:t>after taxation, </a:t>
            </a:r>
            <a:r>
              <a:rPr lang="en-US" dirty="0"/>
              <a:t>assumed that the pension recipient does not have any other income. </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6</a:t>
            </a:fld>
            <a:endParaRPr lang="fi-FI"/>
          </a:p>
        </p:txBody>
      </p:sp>
    </p:spTree>
    <p:extLst>
      <p:ext uri="{BB962C8B-B14F-4D97-AF65-F5344CB8AC3E}">
        <p14:creationId xmlns:p14="http://schemas.microsoft.com/office/powerpoint/2010/main" val="84481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450" y="4779486"/>
            <a:ext cx="5435600" cy="4241684"/>
          </a:xfrm>
        </p:spPr>
        <p:txBody>
          <a:bodyPr/>
          <a:lstStyle/>
          <a:p>
            <a:pPr>
              <a:defRPr/>
            </a:pPr>
            <a:r>
              <a:rPr lang="en-GB" dirty="0" err="1"/>
              <a:t>TyEL</a:t>
            </a:r>
            <a:r>
              <a:rPr lang="en-GB" dirty="0"/>
              <a:t> = Employees Pensions Act</a:t>
            </a:r>
          </a:p>
          <a:p>
            <a:pPr>
              <a:defRPr/>
            </a:pPr>
            <a:r>
              <a:rPr lang="en-GB" dirty="0"/>
              <a:t>MEL = Seafarer’s Pensions Act</a:t>
            </a:r>
          </a:p>
          <a:p>
            <a:pPr>
              <a:defRPr/>
            </a:pPr>
            <a:r>
              <a:rPr lang="en-GB" dirty="0" err="1"/>
              <a:t>JuEL</a:t>
            </a:r>
            <a:r>
              <a:rPr lang="en-GB" dirty="0"/>
              <a:t> (municipal sector)) = Public Sector Pensions Act (local government employees) </a:t>
            </a:r>
          </a:p>
          <a:p>
            <a:pPr>
              <a:defRPr/>
            </a:pPr>
            <a:r>
              <a:rPr lang="en-GB" dirty="0" err="1"/>
              <a:t>JuEL</a:t>
            </a:r>
            <a:r>
              <a:rPr lang="en-GB" dirty="0"/>
              <a:t> (state) = Public Sector Pensions Act (State employees)</a:t>
            </a:r>
          </a:p>
          <a:p>
            <a:pPr>
              <a:defRPr/>
            </a:pPr>
            <a:r>
              <a:rPr lang="en-GB" dirty="0" err="1"/>
              <a:t>JuEL</a:t>
            </a:r>
            <a:r>
              <a:rPr lang="en-GB" dirty="0"/>
              <a:t> (church) = Public Sector Pensions Act (Evangelical Lutheran Church employees)</a:t>
            </a:r>
          </a:p>
          <a:p>
            <a:pPr>
              <a:defRPr/>
            </a:pPr>
            <a:r>
              <a:rPr lang="en-GB" dirty="0"/>
              <a:t>YEL = Self-employed Persons’ Pensions Act</a:t>
            </a:r>
          </a:p>
          <a:p>
            <a:pPr>
              <a:defRPr/>
            </a:pPr>
            <a:r>
              <a:rPr lang="en-GB" dirty="0"/>
              <a:t>MYEL = Farmers’ Pensions Act</a:t>
            </a:r>
          </a:p>
          <a:p>
            <a:pPr>
              <a:lnSpc>
                <a:spcPct val="50000"/>
              </a:lnSpc>
              <a:defRPr/>
            </a:pPr>
            <a:endParaRPr lang="en-GB" dirty="0"/>
          </a:p>
          <a:p>
            <a:pPr>
              <a:defRPr/>
            </a:pPr>
            <a:r>
              <a:rPr lang="en-GB" dirty="0"/>
              <a:t>The Ministry of Social Affairs and Health confirms the earnings-related contribution rates annually. </a:t>
            </a:r>
          </a:p>
          <a:p>
            <a:pPr>
              <a:lnSpc>
                <a:spcPct val="50000"/>
              </a:lnSpc>
              <a:defRPr/>
            </a:pPr>
            <a:endParaRPr lang="en-GB" dirty="0"/>
          </a:p>
          <a:p>
            <a:pPr defTabSz="457200" fontAlgn="base">
              <a:lnSpc>
                <a:spcPct val="85000"/>
              </a:lnSpc>
              <a:spcBef>
                <a:spcPct val="30000"/>
              </a:spcBef>
              <a:spcAft>
                <a:spcPct val="0"/>
              </a:spcAft>
              <a:defRPr/>
            </a:pPr>
            <a:r>
              <a:rPr lang="en-GB" dirty="0" err="1"/>
              <a:t>JuEL</a:t>
            </a:r>
            <a:r>
              <a:rPr lang="en-GB" dirty="0"/>
              <a:t> (municipal sector) contribution includes the components based on wage and pension expenditure.</a:t>
            </a:r>
          </a:p>
          <a:p>
            <a:pPr defTabSz="457200" fontAlgn="base">
              <a:lnSpc>
                <a:spcPct val="85000"/>
              </a:lnSpc>
              <a:spcBef>
                <a:spcPct val="30000"/>
              </a:spcBef>
              <a:spcAft>
                <a:spcPct val="0"/>
              </a:spcAft>
              <a:defRPr/>
            </a:pPr>
            <a:r>
              <a:rPr lang="en-GB" dirty="0"/>
              <a:t>In addition to the Church contribution, a pension fund contribution. In 2020, it is 5% of the Church tax.</a:t>
            </a:r>
          </a:p>
          <a:p>
            <a:pPr>
              <a:lnSpc>
                <a:spcPct val="50000"/>
              </a:lnSpc>
              <a:defRPr/>
            </a:pPr>
            <a:endParaRPr lang="en-GB" dirty="0"/>
          </a:p>
          <a:p>
            <a:pPr>
              <a:defRPr/>
            </a:pPr>
            <a:r>
              <a:rPr lang="en-GB" dirty="0"/>
              <a:t>The contribution rates confirmed for the self-employed and farmers are linked to the average </a:t>
            </a:r>
            <a:r>
              <a:rPr lang="en-GB" dirty="0" err="1"/>
              <a:t>TyEL</a:t>
            </a:r>
            <a:r>
              <a:rPr lang="en-GB" dirty="0"/>
              <a:t> contribution. </a:t>
            </a:r>
          </a:p>
          <a:p>
            <a:pPr>
              <a:lnSpc>
                <a:spcPct val="50000"/>
              </a:lnSpc>
              <a:defRPr/>
            </a:pPr>
            <a:endParaRPr lang="en-GB" dirty="0"/>
          </a:p>
          <a:p>
            <a:pPr>
              <a:defRPr/>
            </a:pPr>
            <a:r>
              <a:rPr lang="en-GB" dirty="0"/>
              <a:t>The contribution rate for a self-employed person who has turned 53 is applied as of the beginning of the year after they turn 53 years and continues until the end of the calendar year in which they turn 63 years.</a:t>
            </a:r>
          </a:p>
          <a:p>
            <a:pPr>
              <a:defRPr/>
            </a:pPr>
            <a:endParaRPr lang="fi-FI" dirty="0"/>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51</a:t>
            </a:fld>
            <a:endParaRPr lang="fi-FI"/>
          </a:p>
        </p:txBody>
      </p:sp>
    </p:spTree>
    <p:extLst>
      <p:ext uri="{BB962C8B-B14F-4D97-AF65-F5344CB8AC3E}">
        <p14:creationId xmlns:p14="http://schemas.microsoft.com/office/powerpoint/2010/main" val="2562896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Between 1962 and 1992 only employers paid pension contributions. The contribution level was low to begin with but rose as of the 1970s. </a:t>
            </a:r>
          </a:p>
          <a:p>
            <a:endParaRPr lang="en-GB" dirty="0"/>
          </a:p>
          <a:p>
            <a:r>
              <a:rPr lang="en-GB" dirty="0"/>
              <a:t>Employees started contributing towards their pension in 1993. At the </a:t>
            </a:r>
            <a:r>
              <a:rPr lang="en-GB"/>
              <a:t>same time, </a:t>
            </a:r>
            <a:r>
              <a:rPr lang="en-GB" dirty="0"/>
              <a:t>it was agreed that any increases to the contributions be divided fifty-fifty between the employer and the employee. </a:t>
            </a:r>
          </a:p>
          <a:p>
            <a:endParaRPr lang="en-GB" dirty="0"/>
          </a:p>
          <a:p>
            <a:r>
              <a:rPr lang="en-GB" dirty="0"/>
              <a:t>Between 2005 and 2016 the contribution rate of those who had turned 53 years was higher than for younger employees. As of 2017 the contribution rate ha bee higher for employees aged 53–62 years.</a:t>
            </a:r>
          </a:p>
          <a:p>
            <a:endParaRPr lang="en-GB" dirty="0"/>
          </a:p>
          <a:p>
            <a:r>
              <a:rPr lang="en-GB" dirty="0"/>
              <a:t>The competitiveness pact that took effect as of the beginning of 2017 resulted in a shift of 0.2 percentage points from the employer’s contribution to the employee’s contribution.</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52</a:t>
            </a:fld>
            <a:endParaRPr lang="fi-FI"/>
          </a:p>
        </p:txBody>
      </p:sp>
    </p:spTree>
    <p:extLst>
      <p:ext uri="{BB962C8B-B14F-4D97-AF65-F5344CB8AC3E}">
        <p14:creationId xmlns:p14="http://schemas.microsoft.com/office/powerpoint/2010/main" val="126297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Sources</a:t>
            </a:r>
            <a:r>
              <a:rPr lang="fi-FI" dirty="0"/>
              <a:t>:</a:t>
            </a:r>
          </a:p>
          <a:p>
            <a:r>
              <a:rPr lang="fi-FI" dirty="0"/>
              <a:t>GDP: </a:t>
            </a:r>
            <a:r>
              <a:rPr lang="fi-FI" dirty="0" err="1"/>
              <a:t>Statistics</a:t>
            </a:r>
            <a:r>
              <a:rPr lang="fi-FI" dirty="0"/>
              <a:t> Finland</a:t>
            </a:r>
          </a:p>
          <a:p>
            <a:r>
              <a:rPr lang="fi-FI" dirty="0"/>
              <a:t>Pension </a:t>
            </a:r>
            <a:r>
              <a:rPr lang="fi-FI" dirty="0" err="1"/>
              <a:t>Assets</a:t>
            </a:r>
            <a:r>
              <a:rPr lang="fi-FI" dirty="0"/>
              <a:t>: The </a:t>
            </a:r>
            <a:r>
              <a:rPr lang="fi-FI" dirty="0" err="1"/>
              <a:t>Finnish</a:t>
            </a:r>
            <a:r>
              <a:rPr lang="fi-FI" dirty="0"/>
              <a:t> Pension Alliance TELA</a:t>
            </a:r>
          </a:p>
          <a:p>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53</a:t>
            </a:fld>
            <a:endParaRPr lang="fi-FI"/>
          </a:p>
        </p:txBody>
      </p:sp>
    </p:spTree>
    <p:extLst>
      <p:ext uri="{BB962C8B-B14F-4D97-AF65-F5344CB8AC3E}">
        <p14:creationId xmlns:p14="http://schemas.microsoft.com/office/powerpoint/2010/main" val="153561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54</a:t>
            </a:fld>
            <a:endParaRPr lang="fi-FI"/>
          </a:p>
        </p:txBody>
      </p:sp>
    </p:spTree>
    <p:extLst>
      <p:ext uri="{BB962C8B-B14F-4D97-AF65-F5344CB8AC3E}">
        <p14:creationId xmlns:p14="http://schemas.microsoft.com/office/powerpoint/2010/main" val="2752552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b="0" i="0" kern="1200" dirty="0">
                <a:solidFill>
                  <a:schemeClr val="tx1"/>
                </a:solidFill>
                <a:effectLst/>
                <a:latin typeface="+mn-lt"/>
                <a:ea typeface="+mn-ea"/>
                <a:cs typeface="+mn-cs"/>
              </a:rPr>
              <a:t>The current value return is obtained by adding the change in valuation differences during the year to the euro-denominated return minus </a:t>
            </a:r>
            <a:r>
              <a:rPr lang="en-US" sz="1200" b="0" i="0" kern="1200">
                <a:solidFill>
                  <a:schemeClr val="tx1"/>
                </a:solidFill>
                <a:effectLst/>
                <a:latin typeface="+mn-lt"/>
                <a:ea typeface="+mn-ea"/>
                <a:cs typeface="+mn-cs"/>
              </a:rPr>
              <a:t>investment expenses, </a:t>
            </a:r>
            <a:r>
              <a:rPr lang="en-US" sz="1200" b="0" i="0" kern="1200" dirty="0">
                <a:solidFill>
                  <a:schemeClr val="tx1"/>
                </a:solidFill>
                <a:effectLst/>
                <a:latin typeface="+mn-lt"/>
                <a:ea typeface="+mn-ea"/>
                <a:cs typeface="+mn-cs"/>
              </a:rPr>
              <a:t>as shown in the profit and loss account.  The rate of return is obtained by dividing this euro-denominated return by the euro-denominated market value of the investment assets.</a:t>
            </a:r>
          </a:p>
          <a:p>
            <a:endParaRPr lang="fi-FI" dirty="0"/>
          </a:p>
          <a:p>
            <a:r>
              <a:rPr lang="en-US" sz="1200" b="0" i="0" kern="1200" dirty="0">
                <a:solidFill>
                  <a:schemeClr val="tx1"/>
                </a:solidFill>
                <a:effectLst/>
                <a:latin typeface="+mn-lt"/>
                <a:ea typeface="+mn-ea"/>
                <a:cs typeface="+mn-cs"/>
              </a:rPr>
              <a:t>The market value of the </a:t>
            </a:r>
            <a:r>
              <a:rPr lang="en-US" sz="1200" b="0" i="0" kern="1200">
                <a:solidFill>
                  <a:schemeClr val="tx1"/>
                </a:solidFill>
                <a:effectLst/>
                <a:latin typeface="+mn-lt"/>
                <a:ea typeface="+mn-ea"/>
                <a:cs typeface="+mn-cs"/>
              </a:rPr>
              <a:t>investment assets, </a:t>
            </a:r>
            <a:r>
              <a:rPr lang="en-US" sz="1200" b="0" i="0" kern="1200" dirty="0">
                <a:solidFill>
                  <a:schemeClr val="tx1"/>
                </a:solidFill>
                <a:effectLst/>
                <a:latin typeface="+mn-lt"/>
                <a:ea typeface="+mn-ea"/>
                <a:cs typeface="+mn-cs"/>
              </a:rPr>
              <a:t>used as </a:t>
            </a:r>
            <a:r>
              <a:rPr lang="en-US" sz="1200" b="0" i="0" kern="1200">
                <a:solidFill>
                  <a:schemeClr val="tx1"/>
                </a:solidFill>
                <a:effectLst/>
                <a:latin typeface="+mn-lt"/>
                <a:ea typeface="+mn-ea"/>
                <a:cs typeface="+mn-cs"/>
              </a:rPr>
              <a:t>the divisor, </a:t>
            </a:r>
            <a:r>
              <a:rPr lang="en-US" sz="1200" b="0" i="0" kern="1200" dirty="0">
                <a:solidFill>
                  <a:schemeClr val="tx1"/>
                </a:solidFill>
                <a:effectLst/>
                <a:latin typeface="+mn-lt"/>
                <a:ea typeface="+mn-ea"/>
                <a:cs typeface="+mn-cs"/>
              </a:rPr>
              <a:t>can be calculated accurately by considering the time that the capital has been tied up in the asset category in question.</a:t>
            </a:r>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55</a:t>
            </a:fld>
            <a:endParaRPr lang="fi-FI"/>
          </a:p>
        </p:txBody>
      </p:sp>
      <p:sp>
        <p:nvSpPr>
          <p:cNvPr id="5" name="Tekstikehys 3">
            <a:hlinkClick r:id="rId3"/>
          </p:cNvPr>
          <p:cNvSpPr txBox="1"/>
          <p:nvPr/>
        </p:nvSpPr>
        <p:spPr>
          <a:xfrm>
            <a:off x="730156" y="6634760"/>
            <a:ext cx="4507892" cy="276999"/>
          </a:xfrm>
          <a:prstGeom prst="rect">
            <a:avLst/>
          </a:prstGeom>
          <a:noFill/>
        </p:spPr>
        <p:txBody>
          <a:bodyPr wrap="square" rtlCol="0">
            <a:spAutoFit/>
          </a:bodyPr>
          <a:lstStyle/>
          <a:p>
            <a:r>
              <a:rPr lang="en-GB" sz="1200" dirty="0">
                <a:latin typeface="+mn-lt"/>
                <a:hlinkClick r:id="rId3"/>
              </a:rPr>
              <a:t>Source: The Finnish Pension Alliance TELA</a:t>
            </a:r>
            <a:endParaRPr lang="en-GB" sz="1200" dirty="0">
              <a:latin typeface="+mn-lt"/>
            </a:endParaRPr>
          </a:p>
        </p:txBody>
      </p:sp>
    </p:spTree>
    <p:extLst>
      <p:ext uri="{BB962C8B-B14F-4D97-AF65-F5344CB8AC3E}">
        <p14:creationId xmlns:p14="http://schemas.microsoft.com/office/powerpoint/2010/main" val="2320726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56</a:t>
            </a:fld>
            <a:endParaRPr lang="fi-FI"/>
          </a:p>
        </p:txBody>
      </p:sp>
      <p:sp>
        <p:nvSpPr>
          <p:cNvPr id="5" name="Tekstikehys 3">
            <a:hlinkClick r:id="rId3"/>
          </p:cNvPr>
          <p:cNvSpPr txBox="1"/>
          <p:nvPr/>
        </p:nvSpPr>
        <p:spPr>
          <a:xfrm>
            <a:off x="730155" y="5064938"/>
            <a:ext cx="4507892" cy="276999"/>
          </a:xfrm>
          <a:prstGeom prst="rect">
            <a:avLst/>
          </a:prstGeom>
          <a:noFill/>
        </p:spPr>
        <p:txBody>
          <a:bodyPr wrap="square" rtlCol="0">
            <a:spAutoFit/>
          </a:bodyPr>
          <a:lstStyle/>
          <a:p>
            <a:r>
              <a:rPr lang="en-GB" sz="1200" dirty="0">
                <a:latin typeface="+mn-lt"/>
                <a:hlinkClick r:id="rId3"/>
              </a:rPr>
              <a:t>Source: The Finnish Pension Alliance TELA</a:t>
            </a:r>
            <a:endParaRPr lang="en-GB" sz="1200" dirty="0">
              <a:latin typeface="+mn-lt"/>
            </a:endParaRPr>
          </a:p>
        </p:txBody>
      </p:sp>
    </p:spTree>
    <p:extLst>
      <p:ext uri="{BB962C8B-B14F-4D97-AF65-F5344CB8AC3E}">
        <p14:creationId xmlns:p14="http://schemas.microsoft.com/office/powerpoint/2010/main" val="1985490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57</a:t>
            </a:fld>
            <a:endParaRPr lang="fi-FI"/>
          </a:p>
        </p:txBody>
      </p:sp>
      <p:sp>
        <p:nvSpPr>
          <p:cNvPr id="5" name="Tekstikehys 3">
            <a:hlinkClick r:id="rId3"/>
          </p:cNvPr>
          <p:cNvSpPr txBox="1"/>
          <p:nvPr/>
        </p:nvSpPr>
        <p:spPr>
          <a:xfrm>
            <a:off x="703113" y="5075238"/>
            <a:ext cx="4507892" cy="276999"/>
          </a:xfrm>
          <a:prstGeom prst="rect">
            <a:avLst/>
          </a:prstGeom>
          <a:noFill/>
        </p:spPr>
        <p:txBody>
          <a:bodyPr wrap="square" rtlCol="0">
            <a:spAutoFit/>
          </a:bodyPr>
          <a:lstStyle/>
          <a:p>
            <a:r>
              <a:rPr lang="en-GB" sz="1200" dirty="0">
                <a:latin typeface="+mn-lt"/>
                <a:hlinkClick r:id="rId3"/>
              </a:rPr>
              <a:t>Source: The Finnish Pension Alliance TELA</a:t>
            </a:r>
            <a:endParaRPr lang="en-GB" sz="1200" dirty="0">
              <a:latin typeface="+mn-lt"/>
            </a:endParaRPr>
          </a:p>
        </p:txBody>
      </p:sp>
    </p:spTree>
    <p:extLst>
      <p:ext uri="{BB962C8B-B14F-4D97-AF65-F5344CB8AC3E}">
        <p14:creationId xmlns:p14="http://schemas.microsoft.com/office/powerpoint/2010/main" val="81373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Situation</a:t>
            </a:r>
            <a:r>
              <a:rPr lang="fi-FI" dirty="0"/>
              <a:t> in the </a:t>
            </a:r>
            <a:r>
              <a:rPr lang="fi-FI" dirty="0" err="1"/>
              <a:t>beginning</a:t>
            </a:r>
            <a:r>
              <a:rPr lang="fi-FI" dirty="0"/>
              <a:t> of </a:t>
            </a:r>
            <a:r>
              <a:rPr lang="fi-FI" dirty="0" err="1"/>
              <a:t>year</a:t>
            </a:r>
            <a:r>
              <a:rPr lang="fi-FI" dirty="0"/>
              <a:t> 2020.</a:t>
            </a:r>
          </a:p>
          <a:p>
            <a:pPr>
              <a:lnSpc>
                <a:spcPct val="20000"/>
              </a:lnSpc>
            </a:pPr>
            <a:endParaRPr lang="fi-FI" dirty="0"/>
          </a:p>
          <a:p>
            <a:r>
              <a:rPr lang="fi-FI" dirty="0" err="1"/>
              <a:t>Other</a:t>
            </a:r>
            <a:r>
              <a:rPr lang="fi-FI" dirty="0"/>
              <a:t> </a:t>
            </a:r>
            <a:r>
              <a:rPr lang="fi-FI" dirty="0" err="1"/>
              <a:t>public</a:t>
            </a:r>
            <a:r>
              <a:rPr lang="fi-FI" dirty="0"/>
              <a:t> </a:t>
            </a:r>
            <a:r>
              <a:rPr lang="fi-FI" dirty="0" err="1"/>
              <a:t>actors</a:t>
            </a:r>
            <a:r>
              <a:rPr lang="fi-FI" dirty="0"/>
              <a:t>: The </a:t>
            </a:r>
            <a:r>
              <a:rPr lang="fi-FI" err="1"/>
              <a:t>Orthodox</a:t>
            </a:r>
            <a:r>
              <a:rPr lang="fi-FI"/>
              <a:t>  Church, </a:t>
            </a:r>
            <a:r>
              <a:rPr lang="fi-FI" dirty="0"/>
              <a:t>Bank </a:t>
            </a:r>
            <a:r>
              <a:rPr lang="fi-FI"/>
              <a:t>of Finland, </a:t>
            </a:r>
            <a:r>
              <a:rPr lang="fi-FI" dirty="0"/>
              <a:t>the </a:t>
            </a:r>
            <a:r>
              <a:rPr lang="fi-FI" dirty="0" err="1"/>
              <a:t>Government</a:t>
            </a:r>
            <a:r>
              <a:rPr lang="fi-FI" dirty="0"/>
              <a:t> of </a:t>
            </a:r>
            <a:r>
              <a:rPr lang="fi-FI" dirty="0" err="1"/>
              <a:t>Åland</a:t>
            </a:r>
            <a:r>
              <a:rPr lang="fi-FI" dirty="0"/>
              <a:t>.</a:t>
            </a:r>
          </a:p>
          <a:p>
            <a:pPr>
              <a:lnSpc>
                <a:spcPct val="20000"/>
              </a:lnSpc>
            </a:pPr>
            <a:endParaRPr lang="fi-FI" dirty="0"/>
          </a:p>
          <a:p>
            <a:r>
              <a:rPr lang="fi-FI" dirty="0"/>
              <a:t>Keva </a:t>
            </a:r>
            <a:r>
              <a:rPr lang="fi-FI" dirty="0" err="1"/>
              <a:t>handles</a:t>
            </a:r>
            <a:r>
              <a:rPr lang="fi-FI" dirty="0"/>
              <a:t> the </a:t>
            </a:r>
            <a:r>
              <a:rPr lang="fi-FI" dirty="0" err="1"/>
              <a:t>pensions</a:t>
            </a:r>
            <a:r>
              <a:rPr lang="fi-FI" dirty="0"/>
              <a:t> of </a:t>
            </a:r>
            <a:r>
              <a:rPr lang="fi-FI" dirty="0" err="1"/>
              <a:t>Kela’s</a:t>
            </a:r>
            <a:r>
              <a:rPr lang="fi-FI" dirty="0"/>
              <a:t> </a:t>
            </a:r>
            <a:r>
              <a:rPr lang="fi-FI" dirty="0" err="1"/>
              <a:t>employees</a:t>
            </a:r>
            <a:r>
              <a:rPr lang="fi-FI" dirty="0"/>
              <a: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7</a:t>
            </a:fld>
            <a:endParaRPr lang="fi-FI"/>
          </a:p>
        </p:txBody>
      </p:sp>
    </p:spTree>
    <p:extLst>
      <p:ext uri="{BB962C8B-B14F-4D97-AF65-F5344CB8AC3E}">
        <p14:creationId xmlns:p14="http://schemas.microsoft.com/office/powerpoint/2010/main" val="139185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8</a:t>
            </a:fld>
            <a:endParaRPr lang="fi-FI"/>
          </a:p>
        </p:txBody>
      </p:sp>
    </p:spTree>
    <p:extLst>
      <p:ext uri="{BB962C8B-B14F-4D97-AF65-F5344CB8AC3E}">
        <p14:creationId xmlns:p14="http://schemas.microsoft.com/office/powerpoint/2010/main" val="250775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9</a:t>
            </a:fld>
            <a:endParaRPr lang="fi-FI"/>
          </a:p>
        </p:txBody>
      </p:sp>
    </p:spTree>
    <p:extLst>
      <p:ext uri="{BB962C8B-B14F-4D97-AF65-F5344CB8AC3E}">
        <p14:creationId xmlns:p14="http://schemas.microsoft.com/office/powerpoint/2010/main" val="18276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10</a:t>
            </a:fld>
            <a:endParaRPr lang="fi-FI"/>
          </a:p>
        </p:txBody>
      </p:sp>
    </p:spTree>
    <p:extLst>
      <p:ext uri="{BB962C8B-B14F-4D97-AF65-F5344CB8AC3E}">
        <p14:creationId xmlns:p14="http://schemas.microsoft.com/office/powerpoint/2010/main" val="4180213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
            <a:ext cx="9216000" cy="6912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1017844"/>
            <a:ext cx="9216000" cy="4337664"/>
          </a:xfrm>
          <a:prstGeom prst="rect">
            <a:avLst/>
          </a:prstGeom>
        </p:spPr>
      </p:pic>
      <p:sp>
        <p:nvSpPr>
          <p:cNvPr id="2" name="Otsikko 1"/>
          <p:cNvSpPr>
            <a:spLocks noGrp="1"/>
          </p:cNvSpPr>
          <p:nvPr>
            <p:ph type="ctrTitle"/>
          </p:nvPr>
        </p:nvSpPr>
        <p:spPr>
          <a:xfrm>
            <a:off x="1158240" y="1290003"/>
            <a:ext cx="6832800" cy="2387600"/>
          </a:xfrm>
          <a:noFill/>
        </p:spPr>
        <p:txBody>
          <a:bodyPr anchor="ctr">
            <a:noAutofit/>
          </a:bodyPr>
          <a:lstStyle>
            <a:lvl1pPr algn="ctr">
              <a:defRPr sz="3200">
                <a:solidFill>
                  <a:schemeClr val="bg1"/>
                </a:solidFill>
              </a:defRPr>
            </a:lvl1pPr>
          </a:lstStyle>
          <a:p>
            <a:r>
              <a:rPr lang="fi-FI"/>
              <a:t>Muokkaa perustyyl. napsautt.</a:t>
            </a:r>
            <a:endParaRPr lang="fi-FI" dirty="0"/>
          </a:p>
        </p:txBody>
      </p:sp>
      <p:sp>
        <p:nvSpPr>
          <p:cNvPr id="3" name="Alaotsikko 2"/>
          <p:cNvSpPr>
            <a:spLocks noGrp="1"/>
          </p:cNvSpPr>
          <p:nvPr>
            <p:ph type="subTitle" idx="1" hasCustomPrompt="1"/>
          </p:nvPr>
        </p:nvSpPr>
        <p:spPr>
          <a:xfrm>
            <a:off x="1143000" y="3810000"/>
            <a:ext cx="6832800" cy="1280160"/>
          </a:xfrm>
          <a:noFill/>
        </p:spPr>
        <p:txBody>
          <a:bodyPr anchor="ctr">
            <a:no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Etunimi Sukunimi</a:t>
            </a:r>
          </a:p>
        </p:txBody>
      </p:sp>
      <p:pic>
        <p:nvPicPr>
          <p:cNvPr id="10" name="Kuva 9" descr="etk-logo-eng.png"/>
          <p:cNvPicPr>
            <a:picLocks noChangeAspect="1"/>
          </p:cNvPicPr>
          <p:nvPr userDrawn="1"/>
        </p:nvPicPr>
        <p:blipFill>
          <a:blip r:embed="rId4"/>
          <a:stretch>
            <a:fillRect/>
          </a:stretch>
        </p:blipFill>
        <p:spPr>
          <a:xfrm>
            <a:off x="2923200" y="5724000"/>
            <a:ext cx="3186000" cy="466989"/>
          </a:xfrm>
          <a:prstGeom prst="rect">
            <a:avLst/>
          </a:prstGeom>
        </p:spPr>
      </p:pic>
    </p:spTree>
    <p:extLst>
      <p:ext uri="{BB962C8B-B14F-4D97-AF65-F5344CB8AC3E}">
        <p14:creationId xmlns:p14="http://schemas.microsoft.com/office/powerpoint/2010/main" val="189766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38887" y="6451505"/>
            <a:ext cx="1412413"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it-IT"/>
              <a:t>FINNISH CENTRE FOR PENSIONS</a:t>
            </a:r>
            <a:endParaRPr lang="fi-FI" sz="1300" dirty="0"/>
          </a:p>
        </p:txBody>
      </p:sp>
    </p:spTree>
    <p:extLst>
      <p:ext uri="{BB962C8B-B14F-4D97-AF65-F5344CB8AC3E}">
        <p14:creationId xmlns:p14="http://schemas.microsoft.com/office/powerpoint/2010/main" val="5127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4276139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6912000"/>
          </a:xfrm>
          <a:prstGeom prst="rect">
            <a:avLst/>
          </a:prstGeom>
          <a:ln>
            <a:noFill/>
          </a:ln>
        </p:spPr>
      </p:pic>
      <p:pic>
        <p:nvPicPr>
          <p:cNvPr id="8" name="Kuva 7"/>
          <p:cNvPicPr>
            <a:picLocks noChangeAspect="1"/>
          </p:cNvPicPr>
          <p:nvPr userDrawn="1"/>
        </p:nvPicPr>
        <p:blipFill>
          <a:blip r:embed="rId3"/>
          <a:stretch>
            <a:fillRect/>
          </a:stretch>
        </p:blipFill>
        <p:spPr>
          <a:xfrm>
            <a:off x="-398" y="1018799"/>
            <a:ext cx="9216000" cy="4337664"/>
          </a:xfrm>
          <a:prstGeom prst="rect">
            <a:avLst/>
          </a:prstGeom>
        </p:spPr>
      </p:pic>
      <p:pic>
        <p:nvPicPr>
          <p:cNvPr id="4" name="Kuva 3"/>
          <p:cNvPicPr>
            <a:picLocks noChangeAspect="1"/>
          </p:cNvPicPr>
          <p:nvPr userDrawn="1"/>
        </p:nvPicPr>
        <p:blipFill>
          <a:blip r:embed="rId4"/>
          <a:stretch>
            <a:fillRect/>
          </a:stretch>
        </p:blipFill>
        <p:spPr>
          <a:xfrm>
            <a:off x="8705249" y="6490800"/>
            <a:ext cx="292633" cy="286537"/>
          </a:xfrm>
          <a:prstGeom prst="rect">
            <a:avLst/>
          </a:prstGeom>
        </p:spPr>
      </p:pic>
      <p:sp>
        <p:nvSpPr>
          <p:cNvPr id="6" name="Otsikko 1"/>
          <p:cNvSpPr>
            <a:spLocks noGrp="1"/>
          </p:cNvSpPr>
          <p:nvPr>
            <p:ph type="ctrTitle" hasCustomPrompt="1"/>
          </p:nvPr>
        </p:nvSpPr>
        <p:spPr>
          <a:xfrm>
            <a:off x="965728"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2802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286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5"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49" y="6490800"/>
            <a:ext cx="292633" cy="286537"/>
          </a:xfrm>
          <a:prstGeom prst="rect">
            <a:avLst/>
          </a:prstGeom>
        </p:spPr>
      </p:pic>
      <p:sp>
        <p:nvSpPr>
          <p:cNvPr id="17" name="Päivämäärän paikkamerkki 7"/>
          <p:cNvSpPr>
            <a:spLocks noGrp="1"/>
          </p:cNvSpPr>
          <p:nvPr>
            <p:ph type="dt" sz="half" idx="10"/>
          </p:nvPr>
        </p:nvSpPr>
        <p:spPr>
          <a:xfrm>
            <a:off x="5957740" y="6451505"/>
            <a:ext cx="1393560"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8"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it-IT"/>
              <a:t>FINNISH CENTRE FOR PENSIONS</a:t>
            </a:r>
            <a:endParaRPr lang="fi-FI" sz="1300" dirty="0"/>
          </a:p>
        </p:txBody>
      </p:sp>
    </p:spTree>
    <p:extLst>
      <p:ext uri="{BB962C8B-B14F-4D97-AF65-F5344CB8AC3E}">
        <p14:creationId xmlns:p14="http://schemas.microsoft.com/office/powerpoint/2010/main" val="11096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76594" y="6451505"/>
            <a:ext cx="1374706"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it-IT"/>
              <a:t>FINNISH CENTRE FOR PENSIONS</a:t>
            </a:r>
            <a:endParaRPr lang="fi-FI" sz="1300" dirty="0"/>
          </a:p>
        </p:txBody>
      </p:sp>
    </p:spTree>
    <p:extLst>
      <p:ext uri="{BB962C8B-B14F-4D97-AF65-F5344CB8AC3E}">
        <p14:creationId xmlns:p14="http://schemas.microsoft.com/office/powerpoint/2010/main" val="290424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2"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49" y="6490800"/>
            <a:ext cx="292633" cy="286537"/>
          </a:xfrm>
          <a:prstGeom prst="rect">
            <a:avLst/>
          </a:prstGeom>
        </p:spPr>
      </p:pic>
      <p:sp>
        <p:nvSpPr>
          <p:cNvPr id="14" name="Päivämäärän paikkamerkki 7"/>
          <p:cNvSpPr>
            <a:spLocks noGrp="1"/>
          </p:cNvSpPr>
          <p:nvPr>
            <p:ph type="dt" sz="half" idx="2"/>
          </p:nvPr>
        </p:nvSpPr>
        <p:spPr>
          <a:xfrm>
            <a:off x="5920033" y="6451505"/>
            <a:ext cx="143126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5"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it-IT"/>
              <a:t>FINNISH CENTRE FOR PENSIONS</a:t>
            </a:r>
            <a:endParaRPr lang="fi-FI" sz="1300" dirty="0"/>
          </a:p>
        </p:txBody>
      </p:sp>
    </p:spTree>
    <p:extLst>
      <p:ext uri="{BB962C8B-B14F-4D97-AF65-F5344CB8AC3E}">
        <p14:creationId xmlns:p14="http://schemas.microsoft.com/office/powerpoint/2010/main" val="42748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2" name="Otsikon paikkamerkki 1"/>
          <p:cNvSpPr>
            <a:spLocks noGrp="1"/>
          </p:cNvSpPr>
          <p:nvPr>
            <p:ph type="title"/>
          </p:nvPr>
        </p:nvSpPr>
        <p:spPr>
          <a:xfrm>
            <a:off x="628650" y="122400"/>
            <a:ext cx="7886700" cy="1325563"/>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630800"/>
            <a:ext cx="7886700" cy="4351338"/>
          </a:xfrm>
          <a:prstGeom prst="rect">
            <a:avLst/>
          </a:prstGeom>
        </p:spPr>
        <p:txBody>
          <a:bodyPr vert="horz" lIns="91440" tIns="45720" rIns="91440" bIns="45720" rtlCol="0">
            <a:noAutofit/>
          </a:bodyPr>
          <a:lstStyle/>
          <a:p>
            <a:pPr lvl="0"/>
            <a:r>
              <a:rPr lang="fi-FI" dirty="0"/>
              <a:t>Muokkaa tekstin perustyylejä</a:t>
            </a:r>
          </a:p>
          <a:p>
            <a:pPr marL="742950" marR="0" lvl="1" indent="-230400" algn="l" defTabSz="457200" rtl="0" eaLnBrk="1" fontAlgn="base" latinLnBrk="0" hangingPunct="1">
              <a:lnSpc>
                <a:spcPct val="100000"/>
              </a:lnSpc>
              <a:spcBef>
                <a:spcPct val="20000"/>
              </a:spcBef>
              <a:spcAft>
                <a:spcPts val="600"/>
              </a:spcAft>
              <a:buClrTx/>
              <a:buSzTx/>
              <a:buFont typeface="Arial"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143000" marR="0" lvl="2" indent="-228600" algn="l" defTabSz="457200" rtl="0" eaLnBrk="1" fontAlgn="base" latinLnBrk="0" hangingPunct="1">
              <a:lnSpc>
                <a:spcPct val="100000"/>
              </a:lnSpc>
              <a:spcBef>
                <a:spcPct val="20000"/>
              </a:spcBef>
              <a:spcAft>
                <a:spcPts val="600"/>
              </a:spcAft>
              <a:buClrTx/>
              <a:buSzTx/>
              <a:buFont typeface="Verdana" pitchFamily="34"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600200" marR="0" lvl="3"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2057400" marR="0" lvl="4"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49" y="6490800"/>
            <a:ext cx="292633" cy="286537"/>
          </a:xfrm>
          <a:prstGeom prst="rect">
            <a:avLst/>
          </a:prstGeom>
        </p:spPr>
      </p:pic>
      <p:sp>
        <p:nvSpPr>
          <p:cNvPr id="8" name="Päivämäärän paikkamerkki 7"/>
          <p:cNvSpPr>
            <a:spLocks noGrp="1"/>
          </p:cNvSpPr>
          <p:nvPr>
            <p:ph type="dt" sz="half" idx="2"/>
          </p:nvPr>
        </p:nvSpPr>
        <p:spPr>
          <a:xfrm>
            <a:off x="5938887" y="6451505"/>
            <a:ext cx="1412413"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9"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it-IT"/>
              <a:t>FINNISH CENTRE FOR PENSIONS</a:t>
            </a:r>
            <a:endParaRPr lang="fi-FI" sz="1300" dirty="0"/>
          </a:p>
        </p:txBody>
      </p:sp>
    </p:spTree>
    <p:extLst>
      <p:ext uri="{BB962C8B-B14F-4D97-AF65-F5344CB8AC3E}">
        <p14:creationId xmlns:p14="http://schemas.microsoft.com/office/powerpoint/2010/main" val="38689731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7" r:id="rId4"/>
    <p:sldLayoutId id="2147483652" r:id="rId5"/>
    <p:sldLayoutId id="2147483654" r:id="rId6"/>
    <p:sldLayoutId id="2147483655" r:id="rId7"/>
  </p:sldLayoutIdLst>
  <p:hf hdr="0" dt="0"/>
  <p:txStyles>
    <p:title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en-US" dirty="0"/>
              <a:t>Earnings-related Pension System in Graphs and Figures</a:t>
            </a:r>
            <a:endParaRPr lang="fi-FI" dirty="0"/>
          </a:p>
        </p:txBody>
      </p:sp>
      <p:sp>
        <p:nvSpPr>
          <p:cNvPr id="3" name="Alaotsikko 2"/>
          <p:cNvSpPr>
            <a:spLocks noGrp="1"/>
          </p:cNvSpPr>
          <p:nvPr>
            <p:ph type="subTitle" idx="1"/>
          </p:nvPr>
        </p:nvSpPr>
        <p:spPr/>
        <p:txBody>
          <a:bodyPr/>
          <a:lstStyle/>
          <a:p>
            <a:pPr>
              <a:spcBef>
                <a:spcPct val="20000"/>
              </a:spcBef>
            </a:pPr>
            <a:r>
              <a:rPr lang="en-US" dirty="0">
                <a:solidFill>
                  <a:prstClr val="white"/>
                </a:solidFill>
              </a:rPr>
              <a:t>The slideshow includes key information of the Finnish earnings-related pension system.</a:t>
            </a:r>
          </a:p>
          <a:p>
            <a:pPr>
              <a:spcBef>
                <a:spcPct val="20000"/>
              </a:spcBef>
            </a:pPr>
            <a:r>
              <a:rPr lang="en-US" dirty="0">
                <a:solidFill>
                  <a:prstClr val="white"/>
                </a:solidFill>
              </a:rPr>
              <a:t>30.4.2020</a:t>
            </a:r>
          </a:p>
        </p:txBody>
      </p:sp>
    </p:spTree>
    <p:extLst>
      <p:ext uri="{BB962C8B-B14F-4D97-AF65-F5344CB8AC3E}">
        <p14:creationId xmlns:p14="http://schemas.microsoft.com/office/powerpoint/2010/main" val="427071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2370" y="547403"/>
            <a:ext cx="6740568" cy="905543"/>
          </a:xfrm>
        </p:spPr>
        <p:txBody>
          <a:bodyPr/>
          <a:lstStyle/>
          <a:p>
            <a:r>
              <a:rPr lang="en-GB" dirty="0"/>
              <a:t>Basic pension provision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10</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73085145-ECB8-4E81-AD8D-B6D5940EFDB7}"/>
              </a:ext>
            </a:extLst>
          </p:cNvPr>
          <p:cNvPicPr>
            <a:picLocks noChangeAspect="1"/>
          </p:cNvPicPr>
          <p:nvPr/>
        </p:nvPicPr>
        <p:blipFill>
          <a:blip r:embed="rId3"/>
          <a:stretch>
            <a:fillRect/>
          </a:stretch>
        </p:blipFill>
        <p:spPr>
          <a:xfrm>
            <a:off x="496107" y="1452946"/>
            <a:ext cx="8364437" cy="1859441"/>
          </a:xfrm>
          <a:prstGeom prst="rect">
            <a:avLst/>
          </a:prstGeom>
        </p:spPr>
      </p:pic>
    </p:spTree>
    <p:extLst>
      <p:ext uri="{BB962C8B-B14F-4D97-AF65-F5344CB8AC3E}">
        <p14:creationId xmlns:p14="http://schemas.microsoft.com/office/powerpoint/2010/main" val="170363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11</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21" name="Otsikko 1"/>
          <p:cNvSpPr>
            <a:spLocks noGrp="1"/>
          </p:cNvSpPr>
          <p:nvPr>
            <p:ph type="title"/>
          </p:nvPr>
        </p:nvSpPr>
        <p:spPr>
          <a:xfrm>
            <a:off x="684472" y="185835"/>
            <a:ext cx="7886700" cy="843515"/>
          </a:xfrm>
        </p:spPr>
        <p:txBody>
          <a:bodyPr/>
          <a:lstStyle/>
          <a:p>
            <a:r>
              <a:rPr lang="en-GB" dirty="0"/>
              <a:t>Total pension in 2020</a:t>
            </a:r>
            <a:endParaRPr lang="en-US" dirty="0"/>
          </a:p>
        </p:txBody>
      </p:sp>
      <p:pic>
        <p:nvPicPr>
          <p:cNvPr id="2" name="Kuva 1">
            <a:extLst>
              <a:ext uri="{FF2B5EF4-FFF2-40B4-BE49-F238E27FC236}">
                <a16:creationId xmlns:a16="http://schemas.microsoft.com/office/drawing/2014/main" id="{4BD647F1-C2FD-430F-89DD-27AE23978963}"/>
              </a:ext>
            </a:extLst>
          </p:cNvPr>
          <p:cNvPicPr>
            <a:picLocks noChangeAspect="1"/>
          </p:cNvPicPr>
          <p:nvPr/>
        </p:nvPicPr>
        <p:blipFill>
          <a:blip r:embed="rId3"/>
          <a:stretch>
            <a:fillRect/>
          </a:stretch>
        </p:blipFill>
        <p:spPr>
          <a:xfrm>
            <a:off x="618401" y="1087933"/>
            <a:ext cx="7907197" cy="4682134"/>
          </a:xfrm>
          <a:prstGeom prst="rect">
            <a:avLst/>
          </a:prstGeom>
        </p:spPr>
      </p:pic>
    </p:spTree>
    <p:extLst>
      <p:ext uri="{BB962C8B-B14F-4D97-AF65-F5344CB8AC3E}">
        <p14:creationId xmlns:p14="http://schemas.microsoft.com/office/powerpoint/2010/main" val="13782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9140" y="134460"/>
            <a:ext cx="7886700" cy="985183"/>
          </a:xfrm>
        </p:spPr>
        <p:txBody>
          <a:bodyPr/>
          <a:lstStyle/>
          <a:p>
            <a:r>
              <a:rPr lang="en-GB" dirty="0"/>
              <a:t>Total pension </a:t>
            </a:r>
            <a:r>
              <a:rPr lang="en-GB"/>
              <a:t>in 2020, </a:t>
            </a:r>
            <a:r>
              <a:rPr lang="en-GB" dirty="0"/>
              <a:t>including housing allowance</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12</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F5A0E0A2-4A2C-4CD3-A968-EA96A4B1D859}"/>
              </a:ext>
            </a:extLst>
          </p:cNvPr>
          <p:cNvPicPr>
            <a:picLocks noChangeAspect="1"/>
          </p:cNvPicPr>
          <p:nvPr/>
        </p:nvPicPr>
        <p:blipFill>
          <a:blip r:embed="rId3"/>
          <a:stretch>
            <a:fillRect/>
          </a:stretch>
        </p:blipFill>
        <p:spPr>
          <a:xfrm>
            <a:off x="400897" y="1119643"/>
            <a:ext cx="8102286" cy="5017443"/>
          </a:xfrm>
          <a:prstGeom prst="rect">
            <a:avLst/>
          </a:prstGeom>
        </p:spPr>
      </p:pic>
    </p:spTree>
    <p:extLst>
      <p:ext uri="{BB962C8B-B14F-4D97-AF65-F5344CB8AC3E}">
        <p14:creationId xmlns:p14="http://schemas.microsoft.com/office/powerpoint/2010/main" val="98476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13</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23" name="Otsikko 1"/>
          <p:cNvSpPr>
            <a:spLocks noGrp="1"/>
          </p:cNvSpPr>
          <p:nvPr>
            <p:ph type="title"/>
          </p:nvPr>
        </p:nvSpPr>
        <p:spPr>
          <a:xfrm>
            <a:off x="514783" y="360284"/>
            <a:ext cx="7886700" cy="714790"/>
          </a:xfrm>
        </p:spPr>
        <p:txBody>
          <a:bodyPr/>
          <a:lstStyle/>
          <a:p>
            <a:pPr>
              <a:lnSpc>
                <a:spcPct val="70000"/>
              </a:lnSpc>
            </a:pPr>
            <a:r>
              <a:rPr lang="en-GB" dirty="0"/>
              <a:t>Pension accrues from work</a:t>
            </a:r>
            <a:endParaRPr lang="en-US" dirty="0"/>
          </a:p>
        </p:txBody>
      </p:sp>
      <p:pic>
        <p:nvPicPr>
          <p:cNvPr id="3" name="Kuva 2">
            <a:extLst>
              <a:ext uri="{FF2B5EF4-FFF2-40B4-BE49-F238E27FC236}">
                <a16:creationId xmlns:a16="http://schemas.microsoft.com/office/drawing/2014/main" id="{0D2D298F-76CB-40B4-A334-9177A8ABC981}"/>
              </a:ext>
            </a:extLst>
          </p:cNvPr>
          <p:cNvPicPr>
            <a:picLocks noChangeAspect="1"/>
          </p:cNvPicPr>
          <p:nvPr/>
        </p:nvPicPr>
        <p:blipFill>
          <a:blip r:embed="rId3"/>
          <a:stretch>
            <a:fillRect/>
          </a:stretch>
        </p:blipFill>
        <p:spPr>
          <a:xfrm>
            <a:off x="520254" y="1125215"/>
            <a:ext cx="8279086" cy="5267401"/>
          </a:xfrm>
          <a:prstGeom prst="rect">
            <a:avLst/>
          </a:prstGeom>
        </p:spPr>
      </p:pic>
    </p:spTree>
    <p:extLst>
      <p:ext uri="{BB962C8B-B14F-4D97-AF65-F5344CB8AC3E}">
        <p14:creationId xmlns:p14="http://schemas.microsoft.com/office/powerpoint/2010/main" val="111272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14</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7" name="Otsikko 1"/>
          <p:cNvSpPr>
            <a:spLocks noGrp="1"/>
          </p:cNvSpPr>
          <p:nvPr>
            <p:ph type="title"/>
          </p:nvPr>
        </p:nvSpPr>
        <p:spPr>
          <a:xfrm>
            <a:off x="729674" y="244698"/>
            <a:ext cx="7886700" cy="1075335"/>
          </a:xfrm>
        </p:spPr>
        <p:txBody>
          <a:bodyPr lIns="108000"/>
          <a:lstStyle/>
          <a:p>
            <a:r>
              <a:rPr lang="en-GB" dirty="0"/>
              <a:t>Retirement age rises by birth group</a:t>
            </a:r>
            <a:endParaRPr lang="en-US" dirty="0"/>
          </a:p>
        </p:txBody>
      </p:sp>
      <p:pic>
        <p:nvPicPr>
          <p:cNvPr id="3" name="Kuva 2">
            <a:extLst>
              <a:ext uri="{FF2B5EF4-FFF2-40B4-BE49-F238E27FC236}">
                <a16:creationId xmlns:a16="http://schemas.microsoft.com/office/drawing/2014/main" id="{F936B9F7-BA60-430B-8D7D-2F0EE176289A}"/>
              </a:ext>
            </a:extLst>
          </p:cNvPr>
          <p:cNvPicPr>
            <a:picLocks noChangeAspect="1"/>
          </p:cNvPicPr>
          <p:nvPr/>
        </p:nvPicPr>
        <p:blipFill>
          <a:blip r:embed="rId3"/>
          <a:stretch>
            <a:fillRect/>
          </a:stretch>
        </p:blipFill>
        <p:spPr>
          <a:xfrm>
            <a:off x="819587" y="1307408"/>
            <a:ext cx="7504826" cy="4243184"/>
          </a:xfrm>
          <a:prstGeom prst="rect">
            <a:avLst/>
          </a:prstGeom>
        </p:spPr>
      </p:pic>
    </p:spTree>
    <p:extLst>
      <p:ext uri="{BB962C8B-B14F-4D97-AF65-F5344CB8AC3E}">
        <p14:creationId xmlns:p14="http://schemas.microsoft.com/office/powerpoint/2010/main" val="135377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15</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8" name="Otsikko 1"/>
          <p:cNvSpPr>
            <a:spLocks noGrp="1"/>
          </p:cNvSpPr>
          <p:nvPr>
            <p:ph type="title"/>
          </p:nvPr>
        </p:nvSpPr>
        <p:spPr>
          <a:xfrm>
            <a:off x="298217" y="180960"/>
            <a:ext cx="7886700" cy="676090"/>
          </a:xfrm>
        </p:spPr>
        <p:txBody>
          <a:bodyPr/>
          <a:lstStyle/>
          <a:p>
            <a:r>
              <a:rPr lang="en-GB" dirty="0"/>
              <a:t>Age limits of earnings-related pensions</a:t>
            </a:r>
            <a:endParaRPr lang="en-US" dirty="0"/>
          </a:p>
        </p:txBody>
      </p:sp>
      <p:pic>
        <p:nvPicPr>
          <p:cNvPr id="2" name="Kuva 1">
            <a:extLst>
              <a:ext uri="{FF2B5EF4-FFF2-40B4-BE49-F238E27FC236}">
                <a16:creationId xmlns:a16="http://schemas.microsoft.com/office/drawing/2014/main" id="{1A65C0A2-DD04-49D4-95E3-7A33A704907A}"/>
              </a:ext>
            </a:extLst>
          </p:cNvPr>
          <p:cNvPicPr>
            <a:picLocks noChangeAspect="1"/>
          </p:cNvPicPr>
          <p:nvPr/>
        </p:nvPicPr>
        <p:blipFill>
          <a:blip r:embed="rId3"/>
          <a:stretch>
            <a:fillRect/>
          </a:stretch>
        </p:blipFill>
        <p:spPr>
          <a:xfrm>
            <a:off x="298217" y="981680"/>
            <a:ext cx="8638781" cy="4639458"/>
          </a:xfrm>
          <a:prstGeom prst="rect">
            <a:avLst/>
          </a:prstGeom>
        </p:spPr>
      </p:pic>
    </p:spTree>
    <p:extLst>
      <p:ext uri="{BB962C8B-B14F-4D97-AF65-F5344CB8AC3E}">
        <p14:creationId xmlns:p14="http://schemas.microsoft.com/office/powerpoint/2010/main" val="194805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4477" y="122400"/>
            <a:ext cx="7886700" cy="1325563"/>
          </a:xfrm>
        </p:spPr>
        <p:txBody>
          <a:bodyPr/>
          <a:lstStyle/>
          <a:p>
            <a:r>
              <a:rPr lang="en-GB" dirty="0"/>
              <a:t>Index adjustments secure pension level</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10B34D35-7496-40D0-82B7-2A6C579A213E}"/>
              </a:ext>
            </a:extLst>
          </p:cNvPr>
          <p:cNvPicPr>
            <a:picLocks noChangeAspect="1"/>
          </p:cNvPicPr>
          <p:nvPr/>
        </p:nvPicPr>
        <p:blipFill>
          <a:blip r:embed="rId3"/>
          <a:stretch>
            <a:fillRect/>
          </a:stretch>
        </p:blipFill>
        <p:spPr>
          <a:xfrm>
            <a:off x="744477" y="1235302"/>
            <a:ext cx="7437765" cy="4663844"/>
          </a:xfrm>
          <a:prstGeom prst="rect">
            <a:avLst/>
          </a:prstGeom>
        </p:spPr>
      </p:pic>
    </p:spTree>
    <p:extLst>
      <p:ext uri="{BB962C8B-B14F-4D97-AF65-F5344CB8AC3E}">
        <p14:creationId xmlns:p14="http://schemas.microsoft.com/office/powerpoint/2010/main" val="174849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95185" y="2663106"/>
            <a:ext cx="6832800" cy="2500021"/>
          </a:xfrm>
        </p:spPr>
        <p:txBody>
          <a:bodyPr/>
          <a:lstStyle/>
          <a:p>
            <a:r>
              <a:rPr lang="en-GB" dirty="0"/>
              <a:t>Pension Level</a:t>
            </a:r>
            <a:br>
              <a:rPr lang="en-GB" dirty="0"/>
            </a:br>
            <a:br>
              <a:rPr lang="en-GB" dirty="0"/>
            </a:br>
            <a:br>
              <a:rPr lang="en-GB" dirty="0"/>
            </a:br>
            <a:endParaRPr lang="en-US" dirty="0"/>
          </a:p>
        </p:txBody>
      </p:sp>
    </p:spTree>
    <p:extLst>
      <p:ext uri="{BB962C8B-B14F-4D97-AF65-F5344CB8AC3E}">
        <p14:creationId xmlns:p14="http://schemas.microsoft.com/office/powerpoint/2010/main" val="409132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4873" y="569624"/>
            <a:ext cx="7886700" cy="775818"/>
          </a:xfrm>
        </p:spPr>
        <p:txBody>
          <a:bodyPr/>
          <a:lstStyle/>
          <a:p>
            <a:r>
              <a:rPr lang="en-GB" dirty="0"/>
              <a:t>Average total pension on 31 Dec. 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18</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C5E5EBEB-7C1B-43E3-92AE-92BFC1E02B31}"/>
              </a:ext>
            </a:extLst>
          </p:cNvPr>
          <p:cNvPicPr>
            <a:picLocks noChangeAspect="1"/>
          </p:cNvPicPr>
          <p:nvPr/>
        </p:nvPicPr>
        <p:blipFill>
          <a:blip r:embed="rId3"/>
          <a:stretch>
            <a:fillRect/>
          </a:stretch>
        </p:blipFill>
        <p:spPr>
          <a:xfrm>
            <a:off x="424873" y="1345442"/>
            <a:ext cx="8285182" cy="3456732"/>
          </a:xfrm>
          <a:prstGeom prst="rect">
            <a:avLst/>
          </a:prstGeom>
        </p:spPr>
      </p:pic>
    </p:spTree>
    <p:extLst>
      <p:ext uri="{BB962C8B-B14F-4D97-AF65-F5344CB8AC3E}">
        <p14:creationId xmlns:p14="http://schemas.microsoft.com/office/powerpoint/2010/main" val="42135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2948" y="302895"/>
            <a:ext cx="7886700" cy="1000366"/>
          </a:xfrm>
        </p:spPr>
        <p:txBody>
          <a:bodyPr/>
          <a:lstStyle/>
          <a:p>
            <a:r>
              <a:rPr lang="en-GB" dirty="0"/>
              <a:t>Total pension distribution of pension recipients on 31 Dec. 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19</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60349848-084F-4925-BBD0-7BACDC070FAA}"/>
              </a:ext>
            </a:extLst>
          </p:cNvPr>
          <p:cNvPicPr>
            <a:picLocks noChangeAspect="1"/>
          </p:cNvPicPr>
          <p:nvPr/>
        </p:nvPicPr>
        <p:blipFill>
          <a:blip r:embed="rId3"/>
          <a:stretch>
            <a:fillRect/>
          </a:stretch>
        </p:blipFill>
        <p:spPr>
          <a:xfrm>
            <a:off x="609585" y="1313894"/>
            <a:ext cx="8071804" cy="4889416"/>
          </a:xfrm>
          <a:prstGeom prst="rect">
            <a:avLst/>
          </a:prstGeom>
        </p:spPr>
      </p:pic>
    </p:spTree>
    <p:extLst>
      <p:ext uri="{BB962C8B-B14F-4D97-AF65-F5344CB8AC3E}">
        <p14:creationId xmlns:p14="http://schemas.microsoft.com/office/powerpoint/2010/main" val="38574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269077" y="1807240"/>
            <a:ext cx="6832800" cy="2387600"/>
          </a:xfrm>
        </p:spPr>
        <p:txBody>
          <a:bodyPr/>
          <a:lstStyle/>
          <a:p>
            <a:r>
              <a:rPr lang="en-GB" dirty="0"/>
              <a:t>Pension System and Governance</a:t>
            </a:r>
            <a:endParaRPr lang="fi-FI" dirty="0"/>
          </a:p>
        </p:txBody>
      </p:sp>
    </p:spTree>
    <p:extLst>
      <p:ext uri="{BB962C8B-B14F-4D97-AF65-F5344CB8AC3E}">
        <p14:creationId xmlns:p14="http://schemas.microsoft.com/office/powerpoint/2010/main" val="342747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5230" y="186689"/>
            <a:ext cx="7886700" cy="1063209"/>
          </a:xfrm>
        </p:spPr>
        <p:txBody>
          <a:bodyPr/>
          <a:lstStyle/>
          <a:p>
            <a:r>
              <a:rPr lang="en-GB" dirty="0"/>
              <a:t>Average total pension and its ratio to average earnings in 2000–2019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20</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C8DC8390-7022-43AB-AEF2-36D30724DFA4}"/>
              </a:ext>
            </a:extLst>
          </p:cNvPr>
          <p:cNvPicPr>
            <a:picLocks noChangeAspect="1"/>
          </p:cNvPicPr>
          <p:nvPr/>
        </p:nvPicPr>
        <p:blipFill>
          <a:blip r:embed="rId3"/>
          <a:stretch>
            <a:fillRect/>
          </a:stretch>
        </p:blipFill>
        <p:spPr>
          <a:xfrm>
            <a:off x="630594" y="1167188"/>
            <a:ext cx="7882811" cy="4523624"/>
          </a:xfrm>
          <a:prstGeom prst="rect">
            <a:avLst/>
          </a:prstGeom>
        </p:spPr>
      </p:pic>
    </p:spTree>
    <p:extLst>
      <p:ext uri="{BB962C8B-B14F-4D97-AF65-F5344CB8AC3E}">
        <p14:creationId xmlns:p14="http://schemas.microsoft.com/office/powerpoint/2010/main" val="196680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1480" y="321755"/>
            <a:ext cx="7886700" cy="1101093"/>
          </a:xfrm>
        </p:spPr>
        <p:txBody>
          <a:bodyPr/>
          <a:lstStyle/>
          <a:p>
            <a:r>
              <a:rPr lang="en-GB" dirty="0"/>
              <a:t>Average total pension and its ratio to average earnings in 2015–2085</a:t>
            </a:r>
            <a:br>
              <a:rPr lang="en-GB"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21</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4C4E0EFC-69D8-42B5-A80A-4457170C1CC6}"/>
              </a:ext>
            </a:extLst>
          </p:cNvPr>
          <p:cNvPicPr>
            <a:picLocks noChangeAspect="1"/>
          </p:cNvPicPr>
          <p:nvPr/>
        </p:nvPicPr>
        <p:blipFill>
          <a:blip r:embed="rId3"/>
          <a:stretch>
            <a:fillRect/>
          </a:stretch>
        </p:blipFill>
        <p:spPr>
          <a:xfrm>
            <a:off x="1419030" y="1220829"/>
            <a:ext cx="6852498" cy="4785775"/>
          </a:xfrm>
          <a:prstGeom prst="rect">
            <a:avLst/>
          </a:prstGeom>
        </p:spPr>
      </p:pic>
    </p:spTree>
    <p:extLst>
      <p:ext uri="{BB962C8B-B14F-4D97-AF65-F5344CB8AC3E}">
        <p14:creationId xmlns:p14="http://schemas.microsoft.com/office/powerpoint/2010/main" val="153040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62990" y="1928178"/>
            <a:ext cx="6832800" cy="2387600"/>
          </a:xfrm>
        </p:spPr>
        <p:txBody>
          <a:bodyPr/>
          <a:lstStyle/>
          <a:p>
            <a:r>
              <a:rPr lang="en-GB" dirty="0"/>
              <a:t>Pension Expenditure</a:t>
            </a:r>
            <a:endParaRPr lang="en-US" dirty="0"/>
          </a:p>
        </p:txBody>
      </p:sp>
    </p:spTree>
    <p:extLst>
      <p:ext uri="{BB962C8B-B14F-4D97-AF65-F5344CB8AC3E}">
        <p14:creationId xmlns:p14="http://schemas.microsoft.com/office/powerpoint/2010/main" val="364120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4251" y="151462"/>
            <a:ext cx="7886700" cy="1035270"/>
          </a:xfrm>
        </p:spPr>
        <p:txBody>
          <a:bodyPr/>
          <a:lstStyle/>
          <a:p>
            <a:r>
              <a:rPr lang="en-GB" dirty="0"/>
              <a:t>Earnings-related and Kela pension </a:t>
            </a:r>
            <a:br>
              <a:rPr lang="en-GB" dirty="0"/>
            </a:br>
            <a:r>
              <a:rPr lang="en-GB" dirty="0"/>
              <a:t>expenditure in 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23</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7367809E-05D0-49A3-92FC-3D0A7D82115F}"/>
              </a:ext>
            </a:extLst>
          </p:cNvPr>
          <p:cNvPicPr>
            <a:picLocks noChangeAspect="1"/>
          </p:cNvPicPr>
          <p:nvPr/>
        </p:nvPicPr>
        <p:blipFill rotWithShape="1">
          <a:blip r:embed="rId3"/>
          <a:srcRect r="11812"/>
          <a:stretch/>
        </p:blipFill>
        <p:spPr>
          <a:xfrm>
            <a:off x="1362681" y="1108979"/>
            <a:ext cx="6973246" cy="4810161"/>
          </a:xfrm>
          <a:prstGeom prst="rect">
            <a:avLst/>
          </a:prstGeom>
        </p:spPr>
      </p:pic>
    </p:spTree>
    <p:extLst>
      <p:ext uri="{BB962C8B-B14F-4D97-AF65-F5344CB8AC3E}">
        <p14:creationId xmlns:p14="http://schemas.microsoft.com/office/powerpoint/2010/main" val="271865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204287"/>
            <a:ext cx="7886700" cy="1325563"/>
          </a:xfrm>
        </p:spPr>
        <p:txBody>
          <a:bodyPr/>
          <a:lstStyle/>
          <a:p>
            <a:r>
              <a:rPr lang="en-GB" dirty="0"/>
              <a:t>Statutory total pension expenditure </a:t>
            </a:r>
            <a:br>
              <a:rPr lang="en-GB" dirty="0"/>
            </a:br>
            <a:r>
              <a:rPr lang="en-GB" dirty="0"/>
              <a:t>in 2014–2019, </a:t>
            </a:r>
            <a:r>
              <a:rPr lang="en-GB" dirty="0" err="1"/>
              <a:t>mEUR</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24</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9E56304B-131D-49A0-9C05-022520567869}"/>
              </a:ext>
            </a:extLst>
          </p:cNvPr>
          <p:cNvPicPr>
            <a:picLocks noChangeAspect="1"/>
          </p:cNvPicPr>
          <p:nvPr/>
        </p:nvPicPr>
        <p:blipFill>
          <a:blip r:embed="rId3"/>
          <a:stretch>
            <a:fillRect/>
          </a:stretch>
        </p:blipFill>
        <p:spPr>
          <a:xfrm>
            <a:off x="609585" y="1441168"/>
            <a:ext cx="7821846" cy="4188315"/>
          </a:xfrm>
          <a:prstGeom prst="rect">
            <a:avLst/>
          </a:prstGeom>
        </p:spPr>
      </p:pic>
    </p:spTree>
    <p:extLst>
      <p:ext uri="{BB962C8B-B14F-4D97-AF65-F5344CB8AC3E}">
        <p14:creationId xmlns:p14="http://schemas.microsoft.com/office/powerpoint/2010/main" val="507897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3362" y="64810"/>
            <a:ext cx="7886700" cy="1033137"/>
          </a:xfrm>
        </p:spPr>
        <p:txBody>
          <a:bodyPr/>
          <a:lstStyle/>
          <a:p>
            <a:r>
              <a:rPr lang="en-GB" dirty="0"/>
              <a:t>Pension expenditure, per cent of GDP </a:t>
            </a:r>
            <a:br>
              <a:rPr lang="en-GB" dirty="0"/>
            </a:br>
            <a:r>
              <a:rPr lang="en-GB" dirty="0"/>
              <a:t>in 2005–2085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25</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2EC705EA-2D0A-4DE1-A763-BBF5F888D5A6}"/>
              </a:ext>
            </a:extLst>
          </p:cNvPr>
          <p:cNvPicPr>
            <a:picLocks noChangeAspect="1"/>
          </p:cNvPicPr>
          <p:nvPr/>
        </p:nvPicPr>
        <p:blipFill>
          <a:blip r:embed="rId3"/>
          <a:stretch>
            <a:fillRect/>
          </a:stretch>
        </p:blipFill>
        <p:spPr>
          <a:xfrm>
            <a:off x="358934" y="1155537"/>
            <a:ext cx="8638781" cy="5121084"/>
          </a:xfrm>
          <a:prstGeom prst="rect">
            <a:avLst/>
          </a:prstGeom>
        </p:spPr>
      </p:pic>
    </p:spTree>
    <p:extLst>
      <p:ext uri="{BB962C8B-B14F-4D97-AF65-F5344CB8AC3E}">
        <p14:creationId xmlns:p14="http://schemas.microsoft.com/office/powerpoint/2010/main" val="1255728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a:t>Pension expenditure and contribution rates </a:t>
            </a:r>
            <a:r>
              <a:rPr lang="fi-FI" dirty="0"/>
              <a:t>in proportion to the </a:t>
            </a:r>
            <a:r>
              <a:rPr lang="fi-FI" dirty="0" err="1"/>
              <a:t>wage</a:t>
            </a:r>
            <a:r>
              <a:rPr lang="fi-FI" dirty="0"/>
              <a:t> </a:t>
            </a:r>
            <a:r>
              <a:rPr lang="fi-FI" dirty="0" err="1"/>
              <a:t>sum</a:t>
            </a:r>
            <a:r>
              <a:rPr lang="fi-FI" dirty="0"/>
              <a:t> </a:t>
            </a:r>
            <a:r>
              <a:rPr lang="en-GB" dirty="0"/>
              <a:t>under the Employees Pensions Act (</a:t>
            </a:r>
            <a:r>
              <a:rPr lang="en-GB" dirty="0" err="1"/>
              <a:t>TyEL</a:t>
            </a:r>
            <a:r>
              <a:rPr lang="en-GB" dirty="0"/>
              <a:t>) in 1962–2085</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F0F6C7DE-79DE-4729-BAFA-B117DC73E1CA}"/>
              </a:ext>
            </a:extLst>
          </p:cNvPr>
          <p:cNvPicPr>
            <a:picLocks noChangeAspect="1"/>
          </p:cNvPicPr>
          <p:nvPr/>
        </p:nvPicPr>
        <p:blipFill>
          <a:blip r:embed="rId3"/>
          <a:stretch>
            <a:fillRect/>
          </a:stretch>
        </p:blipFill>
        <p:spPr>
          <a:xfrm>
            <a:off x="885379" y="1447963"/>
            <a:ext cx="7224386" cy="4633362"/>
          </a:xfrm>
          <a:prstGeom prst="rect">
            <a:avLst/>
          </a:prstGeom>
        </p:spPr>
      </p:pic>
    </p:spTree>
    <p:extLst>
      <p:ext uri="{BB962C8B-B14F-4D97-AF65-F5344CB8AC3E}">
        <p14:creationId xmlns:p14="http://schemas.microsoft.com/office/powerpoint/2010/main" val="203050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3998" y="1912347"/>
            <a:ext cx="6832800" cy="2387600"/>
          </a:xfrm>
        </p:spPr>
        <p:txBody>
          <a:bodyPr/>
          <a:lstStyle/>
          <a:p>
            <a:r>
              <a:rPr lang="en-GB" dirty="0"/>
              <a:t>Insured for Earnings-related Pension Benefits</a:t>
            </a:r>
            <a:endParaRPr lang="en-US" dirty="0"/>
          </a:p>
        </p:txBody>
      </p:sp>
    </p:spTree>
    <p:extLst>
      <p:ext uri="{BB962C8B-B14F-4D97-AF65-F5344CB8AC3E}">
        <p14:creationId xmlns:p14="http://schemas.microsoft.com/office/powerpoint/2010/main" val="59334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5589" y="202635"/>
            <a:ext cx="7886700" cy="1325563"/>
          </a:xfrm>
        </p:spPr>
        <p:txBody>
          <a:bodyPr/>
          <a:lstStyle/>
          <a:p>
            <a:r>
              <a:rPr lang="en-GB" dirty="0"/>
              <a:t>All persons aged 17–68 years covered by the earnings-related pension scheme </a:t>
            </a:r>
            <a:br>
              <a:rPr lang="en-GB" dirty="0"/>
            </a:br>
            <a:r>
              <a:rPr lang="en-GB" dirty="0"/>
              <a:t>on 31 Dec.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28</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D23C484F-2C37-49C1-A9F1-A024929C9385}"/>
              </a:ext>
            </a:extLst>
          </p:cNvPr>
          <p:cNvPicPr>
            <a:picLocks noChangeAspect="1"/>
          </p:cNvPicPr>
          <p:nvPr/>
        </p:nvPicPr>
        <p:blipFill>
          <a:blip r:embed="rId3"/>
          <a:stretch>
            <a:fillRect/>
          </a:stretch>
        </p:blipFill>
        <p:spPr>
          <a:xfrm>
            <a:off x="235589" y="1619535"/>
            <a:ext cx="8821677" cy="4651651"/>
          </a:xfrm>
          <a:prstGeom prst="rect">
            <a:avLst/>
          </a:prstGeom>
        </p:spPr>
      </p:pic>
    </p:spTree>
    <p:extLst>
      <p:ext uri="{BB962C8B-B14F-4D97-AF65-F5344CB8AC3E}">
        <p14:creationId xmlns:p14="http://schemas.microsoft.com/office/powerpoint/2010/main" val="380737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6108" y="214351"/>
            <a:ext cx="8316066" cy="1046681"/>
          </a:xfrm>
        </p:spPr>
        <p:txBody>
          <a:bodyPr/>
          <a:lstStyle/>
          <a:p>
            <a:r>
              <a:rPr lang="en-GB" dirty="0"/>
              <a:t>Insured persons in employment or self employment on 31 Dec</a:t>
            </a:r>
            <a:r>
              <a:rPr lang="en-GB"/>
              <a:t>. 2018, </a:t>
            </a:r>
            <a:r>
              <a:rPr lang="en-GB" dirty="0"/>
              <a:t>by pension act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29</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C2A965D0-3D63-4DC9-8C94-23D05CB33CC9}"/>
              </a:ext>
            </a:extLst>
          </p:cNvPr>
          <p:cNvPicPr>
            <a:picLocks noChangeAspect="1"/>
          </p:cNvPicPr>
          <p:nvPr/>
        </p:nvPicPr>
        <p:blipFill>
          <a:blip r:embed="rId3"/>
          <a:stretch>
            <a:fillRect/>
          </a:stretch>
        </p:blipFill>
        <p:spPr>
          <a:xfrm>
            <a:off x="1397222" y="1346089"/>
            <a:ext cx="6565961" cy="4718713"/>
          </a:xfrm>
          <a:prstGeom prst="rect">
            <a:avLst/>
          </a:prstGeom>
        </p:spPr>
      </p:pic>
    </p:spTree>
    <p:extLst>
      <p:ext uri="{BB962C8B-B14F-4D97-AF65-F5344CB8AC3E}">
        <p14:creationId xmlns:p14="http://schemas.microsoft.com/office/powerpoint/2010/main" val="78880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840" y="309811"/>
            <a:ext cx="7886700" cy="1053257"/>
          </a:xfrm>
        </p:spPr>
        <p:txBody>
          <a:bodyPr/>
          <a:lstStyle/>
          <a:p>
            <a:pPr algn="ctr"/>
            <a:r>
              <a:rPr lang="en-GB" dirty="0"/>
              <a:t>Social security insurance in 2018</a:t>
            </a:r>
            <a:br>
              <a:rPr lang="en-GB" dirty="0"/>
            </a:br>
            <a:r>
              <a:rPr lang="en-GB" dirty="0"/>
              <a:t>40 </a:t>
            </a:r>
            <a:r>
              <a:rPr lang="en-GB" dirty="0" err="1"/>
              <a:t>bnEUR</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6E6157B4-02C9-44A8-BA9E-E68B879269EA}"/>
              </a:ext>
            </a:extLst>
          </p:cNvPr>
          <p:cNvPicPr>
            <a:picLocks noChangeAspect="1"/>
          </p:cNvPicPr>
          <p:nvPr/>
        </p:nvPicPr>
        <p:blipFill>
          <a:blip r:embed="rId3"/>
          <a:stretch>
            <a:fillRect/>
          </a:stretch>
        </p:blipFill>
        <p:spPr>
          <a:xfrm>
            <a:off x="712897" y="1581752"/>
            <a:ext cx="7718205" cy="3694496"/>
          </a:xfrm>
          <a:prstGeom prst="rect">
            <a:avLst/>
          </a:prstGeom>
        </p:spPr>
      </p:pic>
    </p:spTree>
    <p:extLst>
      <p:ext uri="{BB962C8B-B14F-4D97-AF65-F5344CB8AC3E}">
        <p14:creationId xmlns:p14="http://schemas.microsoft.com/office/powerpoint/2010/main" val="139296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62131" y="2423619"/>
            <a:ext cx="6832800" cy="2387600"/>
          </a:xfrm>
        </p:spPr>
        <p:txBody>
          <a:bodyPr/>
          <a:lstStyle/>
          <a:p>
            <a:r>
              <a:rPr lang="en-GB" dirty="0"/>
              <a:t>Pension Recipients</a:t>
            </a:r>
            <a:br>
              <a:rPr lang="en-GB" dirty="0"/>
            </a:br>
            <a:br>
              <a:rPr lang="en-GB" dirty="0"/>
            </a:br>
            <a:endParaRPr lang="en-US" dirty="0"/>
          </a:p>
        </p:txBody>
      </p:sp>
    </p:spTree>
    <p:extLst>
      <p:ext uri="{BB962C8B-B14F-4D97-AF65-F5344CB8AC3E}">
        <p14:creationId xmlns:p14="http://schemas.microsoft.com/office/powerpoint/2010/main" val="2822708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5915" y="269785"/>
            <a:ext cx="7886700" cy="780585"/>
          </a:xfrm>
        </p:spPr>
        <p:txBody>
          <a:bodyPr/>
          <a:lstStyle/>
          <a:p>
            <a:r>
              <a:rPr lang="en-GB" dirty="0"/>
              <a:t>All pension recipients on 31 Dec. 201</a:t>
            </a:r>
            <a:r>
              <a:rPr lang="en-US" dirty="0"/>
              <a:t>9</a:t>
            </a:r>
          </a:p>
        </p:txBody>
      </p:sp>
      <p:sp>
        <p:nvSpPr>
          <p:cNvPr id="4" name="Dian numeron paikkamerkki 3"/>
          <p:cNvSpPr>
            <a:spLocks noGrp="1"/>
          </p:cNvSpPr>
          <p:nvPr>
            <p:ph type="sldNum" sz="quarter" idx="4"/>
          </p:nvPr>
        </p:nvSpPr>
        <p:spPr/>
        <p:txBody>
          <a:bodyPr/>
          <a:lstStyle/>
          <a:p>
            <a:fld id="{AEF28B38-18CD-45F7-BC13-FDF411831B66}" type="slidenum">
              <a:rPr lang="fi-FI" smtClean="0"/>
              <a:pPr/>
              <a:t>31</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08AB42C2-60CF-4322-B83C-09E394DB7D0C}"/>
              </a:ext>
            </a:extLst>
          </p:cNvPr>
          <p:cNvPicPr>
            <a:picLocks noChangeAspect="1"/>
          </p:cNvPicPr>
          <p:nvPr/>
        </p:nvPicPr>
        <p:blipFill rotWithShape="1">
          <a:blip r:embed="rId3"/>
          <a:srcRect r="20911"/>
          <a:stretch/>
        </p:blipFill>
        <p:spPr>
          <a:xfrm>
            <a:off x="1254357" y="1183626"/>
            <a:ext cx="6475512" cy="4682134"/>
          </a:xfrm>
          <a:prstGeom prst="rect">
            <a:avLst/>
          </a:prstGeom>
        </p:spPr>
      </p:pic>
    </p:spTree>
    <p:extLst>
      <p:ext uri="{BB962C8B-B14F-4D97-AF65-F5344CB8AC3E}">
        <p14:creationId xmlns:p14="http://schemas.microsoft.com/office/powerpoint/2010/main" val="300920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5788" y="209723"/>
            <a:ext cx="7886700" cy="876452"/>
          </a:xfrm>
        </p:spPr>
        <p:txBody>
          <a:bodyPr/>
          <a:lstStyle/>
          <a:p>
            <a:r>
              <a:rPr lang="en-GB" dirty="0"/>
              <a:t>Pension recipients by pension structure </a:t>
            </a:r>
            <a:br>
              <a:rPr lang="en-GB" dirty="0"/>
            </a:br>
            <a:r>
              <a:rPr lang="en-GB" dirty="0"/>
              <a:t>in 2000–2019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32</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F43D4DFF-AC35-4934-BF9C-54945FA15F76}"/>
              </a:ext>
            </a:extLst>
          </p:cNvPr>
          <p:cNvPicPr>
            <a:picLocks noChangeAspect="1"/>
          </p:cNvPicPr>
          <p:nvPr/>
        </p:nvPicPr>
        <p:blipFill>
          <a:blip r:embed="rId3"/>
          <a:stretch>
            <a:fillRect/>
          </a:stretch>
        </p:blipFill>
        <p:spPr>
          <a:xfrm>
            <a:off x="258147" y="1264890"/>
            <a:ext cx="8461981" cy="4999153"/>
          </a:xfrm>
          <a:prstGeom prst="rect">
            <a:avLst/>
          </a:prstGeom>
        </p:spPr>
      </p:pic>
    </p:spTree>
    <p:extLst>
      <p:ext uri="{BB962C8B-B14F-4D97-AF65-F5344CB8AC3E}">
        <p14:creationId xmlns:p14="http://schemas.microsoft.com/office/powerpoint/2010/main" val="2610227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1"/>
            <a:ext cx="7886700" cy="950222"/>
          </a:xfrm>
        </p:spPr>
        <p:txBody>
          <a:bodyPr/>
          <a:lstStyle/>
          <a:p>
            <a:r>
              <a:rPr lang="en-GB" dirty="0"/>
              <a:t>Total population and pension recipients </a:t>
            </a:r>
            <a:br>
              <a:rPr lang="en-GB" dirty="0"/>
            </a:br>
            <a:r>
              <a:rPr lang="en-GB" dirty="0"/>
              <a:t>on 31 Dec. 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33</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50133B2C-1F74-4D2B-8DC7-A9C2245F03FB}"/>
              </a:ext>
            </a:extLst>
          </p:cNvPr>
          <p:cNvPicPr>
            <a:picLocks noChangeAspect="1"/>
          </p:cNvPicPr>
          <p:nvPr/>
        </p:nvPicPr>
        <p:blipFill>
          <a:blip r:embed="rId3"/>
          <a:stretch>
            <a:fillRect/>
          </a:stretch>
        </p:blipFill>
        <p:spPr>
          <a:xfrm>
            <a:off x="827654" y="1087698"/>
            <a:ext cx="7675529" cy="5169856"/>
          </a:xfrm>
          <a:prstGeom prst="rect">
            <a:avLst/>
          </a:prstGeom>
        </p:spPr>
      </p:pic>
    </p:spTree>
    <p:extLst>
      <p:ext uri="{BB962C8B-B14F-4D97-AF65-F5344CB8AC3E}">
        <p14:creationId xmlns:p14="http://schemas.microsoft.com/office/powerpoint/2010/main" val="200520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0"/>
            <a:ext cx="7886700" cy="1088214"/>
          </a:xfrm>
        </p:spPr>
        <p:txBody>
          <a:bodyPr/>
          <a:lstStyle/>
          <a:p>
            <a:r>
              <a:rPr lang="en-GB" dirty="0"/>
              <a:t>Recipients of disability pension by main disease category in 2010–2019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34</a:t>
            </a:fld>
            <a:endParaRPr lang="fi-FI" dirty="0"/>
          </a:p>
        </p:txBody>
      </p:sp>
      <p:sp>
        <p:nvSpPr>
          <p:cNvPr id="6" name="Alatunnisteen paikkamerkki 5"/>
          <p:cNvSpPr>
            <a:spLocks noGrp="1"/>
          </p:cNvSpPr>
          <p:nvPr>
            <p:ph type="ftr" sz="quarter" idx="3"/>
          </p:nvPr>
        </p:nvSpPr>
        <p:spPr>
          <a:xfrm>
            <a:off x="609585" y="6448308"/>
            <a:ext cx="5021193" cy="365125"/>
          </a:xfrm>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CF732504-F5AD-42DB-BC40-E845AB685D99}"/>
              </a:ext>
            </a:extLst>
          </p:cNvPr>
          <p:cNvPicPr>
            <a:picLocks noChangeAspect="1"/>
          </p:cNvPicPr>
          <p:nvPr/>
        </p:nvPicPr>
        <p:blipFill>
          <a:blip r:embed="rId3"/>
          <a:stretch>
            <a:fillRect/>
          </a:stretch>
        </p:blipFill>
        <p:spPr>
          <a:xfrm>
            <a:off x="609585" y="1131899"/>
            <a:ext cx="8242506" cy="5243014"/>
          </a:xfrm>
          <a:prstGeom prst="rect">
            <a:avLst/>
          </a:prstGeom>
        </p:spPr>
      </p:pic>
    </p:spTree>
    <p:extLst>
      <p:ext uri="{BB962C8B-B14F-4D97-AF65-F5344CB8AC3E}">
        <p14:creationId xmlns:p14="http://schemas.microsoft.com/office/powerpoint/2010/main" val="80042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8715" y="1775778"/>
            <a:ext cx="6832800" cy="2387600"/>
          </a:xfrm>
        </p:spPr>
        <p:txBody>
          <a:bodyPr/>
          <a:lstStyle/>
          <a:p>
            <a:r>
              <a:rPr lang="en-GB" dirty="0"/>
              <a:t>Retirees on Earnings-related Pensions and Effective Retirement Age</a:t>
            </a:r>
            <a:endParaRPr lang="en-US" dirty="0"/>
          </a:p>
        </p:txBody>
      </p:sp>
    </p:spTree>
    <p:extLst>
      <p:ext uri="{BB962C8B-B14F-4D97-AF65-F5344CB8AC3E}">
        <p14:creationId xmlns:p14="http://schemas.microsoft.com/office/powerpoint/2010/main" val="2260693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2636" y="299774"/>
            <a:ext cx="7886700" cy="1048779"/>
          </a:xfrm>
        </p:spPr>
        <p:txBody>
          <a:bodyPr/>
          <a:lstStyle/>
          <a:p>
            <a:r>
              <a:rPr lang="en-GB" dirty="0"/>
              <a:t>New retirees on earnings-related pension </a:t>
            </a:r>
            <a:br>
              <a:rPr lang="en-GB" dirty="0"/>
            </a:br>
            <a:r>
              <a:rPr lang="en-GB" dirty="0"/>
              <a:t>in 2000–2019, by pension benefit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7F06B250-2747-4464-A1C3-DEE07B961F2E}"/>
              </a:ext>
            </a:extLst>
          </p:cNvPr>
          <p:cNvPicPr>
            <a:picLocks noChangeAspect="1"/>
          </p:cNvPicPr>
          <p:nvPr/>
        </p:nvPicPr>
        <p:blipFill>
          <a:blip r:embed="rId3"/>
          <a:stretch>
            <a:fillRect/>
          </a:stretch>
        </p:blipFill>
        <p:spPr>
          <a:xfrm>
            <a:off x="442636" y="1348553"/>
            <a:ext cx="8455885" cy="4718713"/>
          </a:xfrm>
          <a:prstGeom prst="rect">
            <a:avLst/>
          </a:prstGeom>
        </p:spPr>
      </p:pic>
    </p:spTree>
    <p:extLst>
      <p:ext uri="{BB962C8B-B14F-4D97-AF65-F5344CB8AC3E}">
        <p14:creationId xmlns:p14="http://schemas.microsoft.com/office/powerpoint/2010/main" val="56048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2926" y="282842"/>
            <a:ext cx="8610600" cy="937961"/>
          </a:xfrm>
        </p:spPr>
        <p:txBody>
          <a:bodyPr/>
          <a:lstStyle/>
          <a:p>
            <a:r>
              <a:rPr lang="en-GB" dirty="0"/>
              <a:t>New retirees on an earnings-related disability pension in 2000–2019, by main disease category</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37</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8BF6D4A1-20F0-4093-AAC9-8DE7551EEF49}"/>
              </a:ext>
            </a:extLst>
          </p:cNvPr>
          <p:cNvPicPr>
            <a:picLocks noChangeAspect="1"/>
          </p:cNvPicPr>
          <p:nvPr/>
        </p:nvPicPr>
        <p:blipFill>
          <a:blip r:embed="rId3"/>
          <a:stretch>
            <a:fillRect/>
          </a:stretch>
        </p:blipFill>
        <p:spPr>
          <a:xfrm>
            <a:off x="395369" y="1387641"/>
            <a:ext cx="8650974" cy="4401693"/>
          </a:xfrm>
          <a:prstGeom prst="rect">
            <a:avLst/>
          </a:prstGeom>
        </p:spPr>
      </p:pic>
    </p:spTree>
    <p:extLst>
      <p:ext uri="{BB962C8B-B14F-4D97-AF65-F5344CB8AC3E}">
        <p14:creationId xmlns:p14="http://schemas.microsoft.com/office/powerpoint/2010/main" val="307473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44038" y="201332"/>
            <a:ext cx="7886700" cy="1089748"/>
          </a:xfrm>
        </p:spPr>
        <p:txBody>
          <a:bodyPr/>
          <a:lstStyle/>
          <a:p>
            <a:r>
              <a:rPr lang="en-GB" dirty="0"/>
              <a:t>New retirees on an earnings-related pension in 2000–2019, by age group and mean age</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38</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4202FF56-4EA8-4FE3-9AD2-711EE33A8A2E}"/>
              </a:ext>
            </a:extLst>
          </p:cNvPr>
          <p:cNvPicPr>
            <a:picLocks noChangeAspect="1"/>
          </p:cNvPicPr>
          <p:nvPr/>
        </p:nvPicPr>
        <p:blipFill>
          <a:blip r:embed="rId3"/>
          <a:stretch>
            <a:fillRect/>
          </a:stretch>
        </p:blipFill>
        <p:spPr>
          <a:xfrm>
            <a:off x="307115" y="1291080"/>
            <a:ext cx="8742422" cy="4560203"/>
          </a:xfrm>
          <a:prstGeom prst="rect">
            <a:avLst/>
          </a:prstGeom>
        </p:spPr>
      </p:pic>
    </p:spTree>
    <p:extLst>
      <p:ext uri="{BB962C8B-B14F-4D97-AF65-F5344CB8AC3E}">
        <p14:creationId xmlns:p14="http://schemas.microsoft.com/office/powerpoint/2010/main" val="3078505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1734" y="414277"/>
            <a:ext cx="7886700" cy="837625"/>
          </a:xfrm>
        </p:spPr>
        <p:txBody>
          <a:bodyPr/>
          <a:lstStyle/>
          <a:p>
            <a:r>
              <a:rPr lang="en-GB" dirty="0"/>
              <a:t>New retirees on an earnings-related pension </a:t>
            </a:r>
            <a:br>
              <a:rPr lang="en-GB" dirty="0"/>
            </a:br>
            <a:r>
              <a:rPr lang="en-GB" dirty="0"/>
              <a:t>in 2019, aged 50–68</a:t>
            </a:r>
            <a:br>
              <a:rPr lang="en-GB"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39</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39ED5182-4670-43D1-8E03-B7C49EA1FBE4}"/>
              </a:ext>
            </a:extLst>
          </p:cNvPr>
          <p:cNvPicPr>
            <a:picLocks noChangeAspect="1"/>
          </p:cNvPicPr>
          <p:nvPr/>
        </p:nvPicPr>
        <p:blipFill>
          <a:blip r:embed="rId3"/>
          <a:stretch>
            <a:fillRect/>
          </a:stretch>
        </p:blipFill>
        <p:spPr>
          <a:xfrm>
            <a:off x="389781" y="1125493"/>
            <a:ext cx="8364437" cy="5328366"/>
          </a:xfrm>
          <a:prstGeom prst="rect">
            <a:avLst/>
          </a:prstGeom>
        </p:spPr>
      </p:pic>
    </p:spTree>
    <p:extLst>
      <p:ext uri="{BB962C8B-B14F-4D97-AF65-F5344CB8AC3E}">
        <p14:creationId xmlns:p14="http://schemas.microsoft.com/office/powerpoint/2010/main" val="11511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65201" y="166504"/>
            <a:ext cx="7886700" cy="512018"/>
          </a:xfrm>
        </p:spPr>
        <p:txBody>
          <a:bodyPr/>
          <a:lstStyle/>
          <a:p>
            <a:r>
              <a:rPr lang="en-GB" dirty="0"/>
              <a:t>Pension insurance in Finland in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28CB109C-E50A-4D68-BE5D-E762D944F30B}"/>
              </a:ext>
            </a:extLst>
          </p:cNvPr>
          <p:cNvPicPr>
            <a:picLocks noChangeAspect="1"/>
          </p:cNvPicPr>
          <p:nvPr/>
        </p:nvPicPr>
        <p:blipFill>
          <a:blip r:embed="rId3"/>
          <a:stretch>
            <a:fillRect/>
          </a:stretch>
        </p:blipFill>
        <p:spPr>
          <a:xfrm>
            <a:off x="484751" y="888883"/>
            <a:ext cx="7687722" cy="5328366"/>
          </a:xfrm>
          <a:prstGeom prst="rect">
            <a:avLst/>
          </a:prstGeom>
        </p:spPr>
      </p:pic>
    </p:spTree>
    <p:extLst>
      <p:ext uri="{BB962C8B-B14F-4D97-AF65-F5344CB8AC3E}">
        <p14:creationId xmlns:p14="http://schemas.microsoft.com/office/powerpoint/2010/main" val="1546738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0857" y="383339"/>
            <a:ext cx="7886700" cy="764617"/>
          </a:xfrm>
        </p:spPr>
        <p:txBody>
          <a:bodyPr/>
          <a:lstStyle/>
          <a:p>
            <a:r>
              <a:rPr lang="en-GB" noProof="1"/>
              <a:t>Effective retirement age in earnings-related pension scheme in 2000–2019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40</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7" name="Kuva 6">
            <a:extLst>
              <a:ext uri="{FF2B5EF4-FFF2-40B4-BE49-F238E27FC236}">
                <a16:creationId xmlns:a16="http://schemas.microsoft.com/office/drawing/2014/main" id="{72F70A5C-2D36-4129-8F23-B4CCBC506327}"/>
              </a:ext>
            </a:extLst>
          </p:cNvPr>
          <p:cNvPicPr>
            <a:picLocks noChangeAspect="1"/>
          </p:cNvPicPr>
          <p:nvPr/>
        </p:nvPicPr>
        <p:blipFill>
          <a:blip r:embed="rId3"/>
          <a:stretch>
            <a:fillRect/>
          </a:stretch>
        </p:blipFill>
        <p:spPr>
          <a:xfrm>
            <a:off x="520857" y="1299169"/>
            <a:ext cx="8102286" cy="4621169"/>
          </a:xfrm>
          <a:prstGeom prst="rect">
            <a:avLst/>
          </a:prstGeom>
        </p:spPr>
      </p:pic>
    </p:spTree>
    <p:extLst>
      <p:ext uri="{BB962C8B-B14F-4D97-AF65-F5344CB8AC3E}">
        <p14:creationId xmlns:p14="http://schemas.microsoft.com/office/powerpoint/2010/main" val="415550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2522" y="148856"/>
            <a:ext cx="8257773" cy="988828"/>
          </a:xfrm>
        </p:spPr>
        <p:txBody>
          <a:bodyPr/>
          <a:lstStyle/>
          <a:p>
            <a:r>
              <a:rPr lang="en-GB" noProof="1"/>
              <a:t>Expected effective retirement age in earnings-related pension scheme in 1996–2019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41</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18B7D896-EDAC-4DDD-B4EE-8AD55E754038}"/>
              </a:ext>
            </a:extLst>
          </p:cNvPr>
          <p:cNvPicPr>
            <a:picLocks noChangeAspect="1"/>
          </p:cNvPicPr>
          <p:nvPr/>
        </p:nvPicPr>
        <p:blipFill>
          <a:blip r:embed="rId3"/>
          <a:stretch>
            <a:fillRect/>
          </a:stretch>
        </p:blipFill>
        <p:spPr>
          <a:xfrm>
            <a:off x="542522" y="1213672"/>
            <a:ext cx="7718205" cy="4877223"/>
          </a:xfrm>
          <a:prstGeom prst="rect">
            <a:avLst/>
          </a:prstGeom>
        </p:spPr>
      </p:pic>
    </p:spTree>
    <p:extLst>
      <p:ext uri="{BB962C8B-B14F-4D97-AF65-F5344CB8AC3E}">
        <p14:creationId xmlns:p14="http://schemas.microsoft.com/office/powerpoint/2010/main" val="2116627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7398" y="112291"/>
            <a:ext cx="8360804" cy="1325563"/>
          </a:xfrm>
        </p:spPr>
        <p:txBody>
          <a:bodyPr/>
          <a:lstStyle/>
          <a:p>
            <a:r>
              <a:rPr lang="fi-FI" dirty="0" err="1"/>
              <a:t>Expected</a:t>
            </a:r>
            <a:r>
              <a:rPr lang="fi-FI" dirty="0"/>
              <a:t> </a:t>
            </a:r>
            <a:r>
              <a:rPr lang="fi-FI" dirty="0" err="1"/>
              <a:t>effective</a:t>
            </a:r>
            <a:r>
              <a:rPr lang="fi-FI" dirty="0"/>
              <a:t> </a:t>
            </a:r>
            <a:r>
              <a:rPr lang="fi-FI" dirty="0" err="1"/>
              <a:t>retirement</a:t>
            </a:r>
            <a:r>
              <a:rPr lang="fi-FI" dirty="0"/>
              <a:t> </a:t>
            </a:r>
            <a:r>
              <a:rPr lang="fi-FI" dirty="0" err="1"/>
              <a:t>age</a:t>
            </a:r>
            <a:r>
              <a:rPr lang="fi-FI" dirty="0"/>
              <a:t> </a:t>
            </a:r>
            <a:r>
              <a:rPr lang="fi-FI"/>
              <a:t>in 1996–2050, </a:t>
            </a:r>
            <a:r>
              <a:rPr lang="fi-FI" dirty="0" err="1"/>
              <a:t>aims</a:t>
            </a:r>
            <a:r>
              <a:rPr lang="fi-FI" dirty="0"/>
              <a:t> and </a:t>
            </a:r>
            <a:r>
              <a:rPr lang="fi-FI" dirty="0" err="1"/>
              <a:t>realization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42</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8428F7E3-BDF8-4C00-82A0-D9E43B36680D}"/>
              </a:ext>
            </a:extLst>
          </p:cNvPr>
          <p:cNvPicPr>
            <a:picLocks noChangeAspect="1"/>
          </p:cNvPicPr>
          <p:nvPr/>
        </p:nvPicPr>
        <p:blipFill>
          <a:blip r:embed="rId3"/>
          <a:stretch>
            <a:fillRect/>
          </a:stretch>
        </p:blipFill>
        <p:spPr>
          <a:xfrm>
            <a:off x="463812" y="1315898"/>
            <a:ext cx="7706012" cy="4608975"/>
          </a:xfrm>
          <a:prstGeom prst="rect">
            <a:avLst/>
          </a:prstGeom>
        </p:spPr>
      </p:pic>
    </p:spTree>
    <p:extLst>
      <p:ext uri="{BB962C8B-B14F-4D97-AF65-F5344CB8AC3E}">
        <p14:creationId xmlns:p14="http://schemas.microsoft.com/office/powerpoint/2010/main" val="3664168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17323" y="1923616"/>
            <a:ext cx="6832800" cy="2387600"/>
          </a:xfrm>
        </p:spPr>
        <p:txBody>
          <a:bodyPr/>
          <a:lstStyle/>
          <a:p>
            <a:r>
              <a:rPr lang="en-GB" dirty="0"/>
              <a:t>Rehabilitation within the Earnings-related Pension Scheme</a:t>
            </a:r>
            <a:endParaRPr lang="en-US" dirty="0"/>
          </a:p>
        </p:txBody>
      </p:sp>
    </p:spTree>
    <p:extLst>
      <p:ext uri="{BB962C8B-B14F-4D97-AF65-F5344CB8AC3E}">
        <p14:creationId xmlns:p14="http://schemas.microsoft.com/office/powerpoint/2010/main" val="278912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539211"/>
            <a:ext cx="6888191" cy="357715"/>
          </a:xfrm>
        </p:spPr>
        <p:txBody>
          <a:bodyPr/>
          <a:lstStyle/>
          <a:p>
            <a:r>
              <a:rPr lang="en-GB" dirty="0"/>
              <a:t>Rehabilitees by age in 2004–2018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44</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5EF37DE6-ED82-41C1-BAF2-A2EA56DE09FF}"/>
              </a:ext>
            </a:extLst>
          </p:cNvPr>
          <p:cNvPicPr>
            <a:picLocks noChangeAspect="1"/>
          </p:cNvPicPr>
          <p:nvPr/>
        </p:nvPicPr>
        <p:blipFill>
          <a:blip r:embed="rId3"/>
          <a:stretch>
            <a:fillRect/>
          </a:stretch>
        </p:blipFill>
        <p:spPr>
          <a:xfrm>
            <a:off x="398926" y="1251684"/>
            <a:ext cx="8346147" cy="5102794"/>
          </a:xfrm>
          <a:prstGeom prst="rect">
            <a:avLst/>
          </a:prstGeom>
        </p:spPr>
      </p:pic>
    </p:spTree>
    <p:extLst>
      <p:ext uri="{BB962C8B-B14F-4D97-AF65-F5344CB8AC3E}">
        <p14:creationId xmlns:p14="http://schemas.microsoft.com/office/powerpoint/2010/main" val="185165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6358" y="202544"/>
            <a:ext cx="7886700" cy="809212"/>
          </a:xfrm>
        </p:spPr>
        <p:txBody>
          <a:bodyPr/>
          <a:lstStyle/>
          <a:p>
            <a:r>
              <a:rPr lang="en-GB" sz="2400" dirty="0">
                <a:latin typeface="Verdana"/>
                <a:cs typeface="Verdana"/>
              </a:rPr>
              <a:t>Rehabilitation expenses in 2002–2018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45</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FDBD44D1-BFD0-456E-B0C6-59DBE53528D6}"/>
              </a:ext>
            </a:extLst>
          </p:cNvPr>
          <p:cNvPicPr>
            <a:picLocks noChangeAspect="1"/>
          </p:cNvPicPr>
          <p:nvPr/>
        </p:nvPicPr>
        <p:blipFill>
          <a:blip r:embed="rId3"/>
          <a:stretch>
            <a:fillRect/>
          </a:stretch>
        </p:blipFill>
        <p:spPr>
          <a:xfrm>
            <a:off x="822635" y="1011756"/>
            <a:ext cx="7498730" cy="5041829"/>
          </a:xfrm>
          <a:prstGeom prst="rect">
            <a:avLst/>
          </a:prstGeom>
        </p:spPr>
      </p:pic>
    </p:spTree>
    <p:extLst>
      <p:ext uri="{BB962C8B-B14F-4D97-AF65-F5344CB8AC3E}">
        <p14:creationId xmlns:p14="http://schemas.microsoft.com/office/powerpoint/2010/main" val="360735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0265" y="413427"/>
            <a:ext cx="7886700" cy="683313"/>
          </a:xfrm>
        </p:spPr>
        <p:txBody>
          <a:bodyPr/>
          <a:lstStyle/>
          <a:p>
            <a:pPr lvl="0"/>
            <a:r>
              <a:rPr lang="en-GB" sz="2400" dirty="0">
                <a:latin typeface="Verdana"/>
                <a:cs typeface="Verdana"/>
              </a:rPr>
              <a:t>Post-rehabilitation status in 2009–2018</a:t>
            </a:r>
            <a:br>
              <a:rPr lang="en-GB" sz="2400" dirty="0">
                <a:latin typeface="Verdana"/>
                <a:cs typeface="Verdana"/>
              </a:rPr>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7" name="Kuva 6">
            <a:extLst>
              <a:ext uri="{FF2B5EF4-FFF2-40B4-BE49-F238E27FC236}">
                <a16:creationId xmlns:a16="http://schemas.microsoft.com/office/drawing/2014/main" id="{5FA1B67F-93EA-4996-98B7-924682CD8450}"/>
              </a:ext>
            </a:extLst>
          </p:cNvPr>
          <p:cNvPicPr>
            <a:picLocks noChangeAspect="1"/>
          </p:cNvPicPr>
          <p:nvPr/>
        </p:nvPicPr>
        <p:blipFill>
          <a:blip r:embed="rId3"/>
          <a:stretch>
            <a:fillRect/>
          </a:stretch>
        </p:blipFill>
        <p:spPr>
          <a:xfrm>
            <a:off x="331137" y="1096740"/>
            <a:ext cx="8907028" cy="5078408"/>
          </a:xfrm>
          <a:prstGeom prst="rect">
            <a:avLst/>
          </a:prstGeom>
        </p:spPr>
      </p:pic>
    </p:spTree>
    <p:extLst>
      <p:ext uri="{BB962C8B-B14F-4D97-AF65-F5344CB8AC3E}">
        <p14:creationId xmlns:p14="http://schemas.microsoft.com/office/powerpoint/2010/main" val="318827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4497" y="207514"/>
            <a:ext cx="7886700" cy="1158795"/>
          </a:xfrm>
        </p:spPr>
        <p:txBody>
          <a:bodyPr/>
          <a:lstStyle/>
          <a:p>
            <a:r>
              <a:rPr lang="en-GB" sz="2400" dirty="0">
                <a:latin typeface="Verdana"/>
                <a:cs typeface="Verdana"/>
              </a:rPr>
              <a:t>Continuing at work, employees ending rehabilitation in 2013</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47</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C29966A3-B4EC-43DC-9E79-67B612B920BD}"/>
              </a:ext>
            </a:extLst>
          </p:cNvPr>
          <p:cNvPicPr>
            <a:picLocks noChangeAspect="1"/>
          </p:cNvPicPr>
          <p:nvPr/>
        </p:nvPicPr>
        <p:blipFill>
          <a:blip r:embed="rId3"/>
          <a:stretch>
            <a:fillRect/>
          </a:stretch>
        </p:blipFill>
        <p:spPr>
          <a:xfrm>
            <a:off x="604497" y="1419539"/>
            <a:ext cx="8169348" cy="4401693"/>
          </a:xfrm>
          <a:prstGeom prst="rect">
            <a:avLst/>
          </a:prstGeom>
        </p:spPr>
      </p:pic>
    </p:spTree>
    <p:extLst>
      <p:ext uri="{BB962C8B-B14F-4D97-AF65-F5344CB8AC3E}">
        <p14:creationId xmlns:p14="http://schemas.microsoft.com/office/powerpoint/2010/main" val="1221187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78363" y="1874248"/>
            <a:ext cx="6832800" cy="2387600"/>
          </a:xfrm>
        </p:spPr>
        <p:txBody>
          <a:bodyPr/>
          <a:lstStyle/>
          <a:p>
            <a:r>
              <a:rPr lang="en-GB" dirty="0"/>
              <a:t>Financing of Earnings-related Pensions</a:t>
            </a:r>
            <a:endParaRPr lang="en-US" dirty="0"/>
          </a:p>
        </p:txBody>
      </p:sp>
    </p:spTree>
    <p:extLst>
      <p:ext uri="{BB962C8B-B14F-4D97-AF65-F5344CB8AC3E}">
        <p14:creationId xmlns:p14="http://schemas.microsoft.com/office/powerpoint/2010/main" val="1752524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7300" y="81259"/>
            <a:ext cx="7886700" cy="1036699"/>
          </a:xfrm>
        </p:spPr>
        <p:txBody>
          <a:bodyPr/>
          <a:lstStyle/>
          <a:p>
            <a:r>
              <a:rPr lang="en-GB" dirty="0"/>
              <a:t>Financing of pensions, by pension act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49</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0ECB16EB-043E-44DE-B74E-EAE540C654BC}"/>
              </a:ext>
            </a:extLst>
          </p:cNvPr>
          <p:cNvPicPr>
            <a:picLocks noChangeAspect="1"/>
          </p:cNvPicPr>
          <p:nvPr/>
        </p:nvPicPr>
        <p:blipFill>
          <a:blip r:embed="rId3"/>
          <a:stretch>
            <a:fillRect/>
          </a:stretch>
        </p:blipFill>
        <p:spPr>
          <a:xfrm>
            <a:off x="1798079" y="1136705"/>
            <a:ext cx="5547841" cy="4584589"/>
          </a:xfrm>
          <a:prstGeom prst="rect">
            <a:avLst/>
          </a:prstGeom>
        </p:spPr>
      </p:pic>
    </p:spTree>
    <p:extLst>
      <p:ext uri="{BB962C8B-B14F-4D97-AF65-F5344CB8AC3E}">
        <p14:creationId xmlns:p14="http://schemas.microsoft.com/office/powerpoint/2010/main" val="31566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5562" y="418147"/>
            <a:ext cx="5553209" cy="985183"/>
          </a:xfrm>
        </p:spPr>
        <p:txBody>
          <a:bodyPr/>
          <a:lstStyle/>
          <a:p>
            <a:r>
              <a:rPr lang="en-GB" dirty="0"/>
              <a:t>Basic pension provision</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B8C161A7-425A-4F05-B122-D1D66A722CAF}"/>
              </a:ext>
            </a:extLst>
          </p:cNvPr>
          <p:cNvPicPr>
            <a:picLocks noChangeAspect="1"/>
          </p:cNvPicPr>
          <p:nvPr/>
        </p:nvPicPr>
        <p:blipFill>
          <a:blip r:embed="rId3"/>
          <a:stretch>
            <a:fillRect/>
          </a:stretch>
        </p:blipFill>
        <p:spPr>
          <a:xfrm>
            <a:off x="465562" y="1403330"/>
            <a:ext cx="8364437" cy="1859441"/>
          </a:xfrm>
          <a:prstGeom prst="rect">
            <a:avLst/>
          </a:prstGeom>
        </p:spPr>
      </p:pic>
    </p:spTree>
    <p:extLst>
      <p:ext uri="{BB962C8B-B14F-4D97-AF65-F5344CB8AC3E}">
        <p14:creationId xmlns:p14="http://schemas.microsoft.com/office/powerpoint/2010/main" val="3793433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866" y="494383"/>
            <a:ext cx="7886700" cy="752766"/>
          </a:xfrm>
        </p:spPr>
        <p:txBody>
          <a:bodyPr/>
          <a:lstStyle/>
          <a:p>
            <a:r>
              <a:rPr lang="en-GB" dirty="0"/>
              <a:t>Money flows of earnings-related pension scheme 2019 (advance notice)</a:t>
            </a:r>
            <a:br>
              <a:rPr lang="en-GB"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50</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530A4F6C-955C-4B8A-99EC-4758D9D9C69B}"/>
              </a:ext>
            </a:extLst>
          </p:cNvPr>
          <p:cNvPicPr>
            <a:picLocks noChangeAspect="1"/>
          </p:cNvPicPr>
          <p:nvPr/>
        </p:nvPicPr>
        <p:blipFill>
          <a:blip r:embed="rId3"/>
          <a:stretch>
            <a:fillRect/>
          </a:stretch>
        </p:blipFill>
        <p:spPr>
          <a:xfrm>
            <a:off x="323866" y="1166460"/>
            <a:ext cx="8181541" cy="4950381"/>
          </a:xfrm>
          <a:prstGeom prst="rect">
            <a:avLst/>
          </a:prstGeom>
        </p:spPr>
      </p:pic>
    </p:spTree>
    <p:extLst>
      <p:ext uri="{BB962C8B-B14F-4D97-AF65-F5344CB8AC3E}">
        <p14:creationId xmlns:p14="http://schemas.microsoft.com/office/powerpoint/2010/main" val="1375117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51</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8" name="Otsikko 1"/>
          <p:cNvSpPr>
            <a:spLocks noGrp="1"/>
          </p:cNvSpPr>
          <p:nvPr>
            <p:ph type="title"/>
          </p:nvPr>
        </p:nvSpPr>
        <p:spPr>
          <a:xfrm>
            <a:off x="578589" y="123695"/>
            <a:ext cx="7886700" cy="998061"/>
          </a:xfrm>
        </p:spPr>
        <p:txBody>
          <a:bodyPr/>
          <a:lstStyle/>
          <a:p>
            <a:r>
              <a:rPr lang="en-GB" dirty="0"/>
              <a:t>Earnings-related pension contribution rates </a:t>
            </a:r>
            <a:br>
              <a:rPr lang="en-GB" dirty="0"/>
            </a:br>
            <a:r>
              <a:rPr lang="en-GB" dirty="0"/>
              <a:t>in 2020</a:t>
            </a:r>
            <a:endParaRPr lang="en-US" dirty="0"/>
          </a:p>
        </p:txBody>
      </p:sp>
      <p:pic>
        <p:nvPicPr>
          <p:cNvPr id="2" name="Kuva 1">
            <a:extLst>
              <a:ext uri="{FF2B5EF4-FFF2-40B4-BE49-F238E27FC236}">
                <a16:creationId xmlns:a16="http://schemas.microsoft.com/office/drawing/2014/main" id="{EB81A869-1D97-45B8-9B5A-B397A6F52E96}"/>
              </a:ext>
            </a:extLst>
          </p:cNvPr>
          <p:cNvPicPr>
            <a:picLocks noChangeAspect="1"/>
          </p:cNvPicPr>
          <p:nvPr/>
        </p:nvPicPr>
        <p:blipFill>
          <a:blip r:embed="rId3"/>
          <a:stretch>
            <a:fillRect/>
          </a:stretch>
        </p:blipFill>
        <p:spPr>
          <a:xfrm>
            <a:off x="468527" y="1121756"/>
            <a:ext cx="8504657" cy="5243014"/>
          </a:xfrm>
          <a:prstGeom prst="rect">
            <a:avLst/>
          </a:prstGeom>
        </p:spPr>
      </p:pic>
    </p:spTree>
    <p:extLst>
      <p:ext uri="{BB962C8B-B14F-4D97-AF65-F5344CB8AC3E}">
        <p14:creationId xmlns:p14="http://schemas.microsoft.com/office/powerpoint/2010/main" val="1552585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52</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sp>
        <p:nvSpPr>
          <p:cNvPr id="15" name="Otsikko 1"/>
          <p:cNvSpPr>
            <a:spLocks noGrp="1"/>
          </p:cNvSpPr>
          <p:nvPr>
            <p:ph type="title"/>
          </p:nvPr>
        </p:nvSpPr>
        <p:spPr>
          <a:xfrm>
            <a:off x="435935" y="333331"/>
            <a:ext cx="7886700" cy="817758"/>
          </a:xfrm>
        </p:spPr>
        <p:txBody>
          <a:bodyPr/>
          <a:lstStyle/>
          <a:p>
            <a:r>
              <a:rPr lang="en-GB" dirty="0"/>
              <a:t>Average TEL-/</a:t>
            </a:r>
            <a:r>
              <a:rPr lang="en-GB" dirty="0" err="1"/>
              <a:t>TyEL</a:t>
            </a:r>
            <a:r>
              <a:rPr lang="en-GB" dirty="0"/>
              <a:t> contribution in 1962–2020</a:t>
            </a:r>
            <a:endParaRPr lang="en-US" dirty="0"/>
          </a:p>
        </p:txBody>
      </p:sp>
      <p:pic>
        <p:nvPicPr>
          <p:cNvPr id="2" name="Kuva 1">
            <a:extLst>
              <a:ext uri="{FF2B5EF4-FFF2-40B4-BE49-F238E27FC236}">
                <a16:creationId xmlns:a16="http://schemas.microsoft.com/office/drawing/2014/main" id="{1DEC1C8C-6714-4D76-9B6F-E3DC46E55EE0}"/>
              </a:ext>
            </a:extLst>
          </p:cNvPr>
          <p:cNvPicPr>
            <a:picLocks noChangeAspect="1"/>
          </p:cNvPicPr>
          <p:nvPr/>
        </p:nvPicPr>
        <p:blipFill rotWithShape="1">
          <a:blip r:embed="rId3"/>
          <a:srcRect t="3187"/>
          <a:stretch/>
        </p:blipFill>
        <p:spPr>
          <a:xfrm>
            <a:off x="435935" y="1041990"/>
            <a:ext cx="8583912" cy="5046443"/>
          </a:xfrm>
          <a:prstGeom prst="rect">
            <a:avLst/>
          </a:prstGeom>
        </p:spPr>
      </p:pic>
    </p:spTree>
    <p:extLst>
      <p:ext uri="{BB962C8B-B14F-4D97-AF65-F5344CB8AC3E}">
        <p14:creationId xmlns:p14="http://schemas.microsoft.com/office/powerpoint/2010/main" val="171357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0058" y="77320"/>
            <a:ext cx="7886700" cy="1049828"/>
          </a:xfrm>
        </p:spPr>
        <p:txBody>
          <a:bodyPr/>
          <a:lstStyle/>
          <a:p>
            <a:r>
              <a:rPr lang="en-GB" dirty="0"/>
              <a:t>Pension assets and ratio of pension assets </a:t>
            </a:r>
            <a:br>
              <a:rPr lang="en-GB" dirty="0"/>
            </a:br>
            <a:r>
              <a:rPr lang="en-GB" dirty="0"/>
              <a:t>to GDP in 2010–2019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53</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00AAB374-262B-4064-8CEE-9A40E64EF15B}"/>
              </a:ext>
            </a:extLst>
          </p:cNvPr>
          <p:cNvPicPr>
            <a:picLocks noChangeAspect="1"/>
          </p:cNvPicPr>
          <p:nvPr/>
        </p:nvPicPr>
        <p:blipFill>
          <a:blip r:embed="rId3"/>
          <a:stretch>
            <a:fillRect/>
          </a:stretch>
        </p:blipFill>
        <p:spPr>
          <a:xfrm>
            <a:off x="750058" y="1207497"/>
            <a:ext cx="7303641" cy="4932091"/>
          </a:xfrm>
          <a:prstGeom prst="rect">
            <a:avLst/>
          </a:prstGeom>
        </p:spPr>
      </p:pic>
    </p:spTree>
    <p:extLst>
      <p:ext uri="{BB962C8B-B14F-4D97-AF65-F5344CB8AC3E}">
        <p14:creationId xmlns:p14="http://schemas.microsoft.com/office/powerpoint/2010/main" val="3879143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210292" y="1850636"/>
            <a:ext cx="6832800" cy="2387600"/>
          </a:xfrm>
        </p:spPr>
        <p:txBody>
          <a:bodyPr/>
          <a:lstStyle/>
          <a:p>
            <a:r>
              <a:rPr lang="en-GB" dirty="0"/>
              <a:t>Investment Operations </a:t>
            </a:r>
            <a:br>
              <a:rPr lang="en-GB" dirty="0"/>
            </a:br>
            <a:r>
              <a:rPr lang="en-GB" dirty="0"/>
              <a:t>of Pension Providers</a:t>
            </a:r>
            <a:endParaRPr lang="en-US" dirty="0"/>
          </a:p>
        </p:txBody>
      </p:sp>
    </p:spTree>
    <p:extLst>
      <p:ext uri="{BB962C8B-B14F-4D97-AF65-F5344CB8AC3E}">
        <p14:creationId xmlns:p14="http://schemas.microsoft.com/office/powerpoint/2010/main" val="3951100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227544"/>
            <a:ext cx="8191500" cy="1325563"/>
          </a:xfrm>
        </p:spPr>
        <p:txBody>
          <a:bodyPr/>
          <a:lstStyle/>
          <a:p>
            <a:pPr lvl="0"/>
            <a:r>
              <a:rPr lang="en-GB" dirty="0"/>
              <a:t>Return on earnings-related pension investments at current values in 1998–2019</a:t>
            </a:r>
            <a:br>
              <a:rPr lang="en-GB" sz="2400" dirty="0">
                <a:solidFill>
                  <a:schemeClr val="tx1"/>
                </a:solidFill>
              </a:rPr>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55</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D4B35520-E59C-4793-9621-1276ACE42648}"/>
              </a:ext>
            </a:extLst>
          </p:cNvPr>
          <p:cNvPicPr>
            <a:picLocks noChangeAspect="1"/>
          </p:cNvPicPr>
          <p:nvPr/>
        </p:nvPicPr>
        <p:blipFill>
          <a:blip r:embed="rId3"/>
          <a:stretch>
            <a:fillRect/>
          </a:stretch>
        </p:blipFill>
        <p:spPr>
          <a:xfrm>
            <a:off x="609585" y="1287954"/>
            <a:ext cx="6553768" cy="4962574"/>
          </a:xfrm>
          <a:prstGeom prst="rect">
            <a:avLst/>
          </a:prstGeom>
        </p:spPr>
      </p:pic>
    </p:spTree>
    <p:extLst>
      <p:ext uri="{BB962C8B-B14F-4D97-AF65-F5344CB8AC3E}">
        <p14:creationId xmlns:p14="http://schemas.microsoft.com/office/powerpoint/2010/main" val="3113903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9793" y="292751"/>
            <a:ext cx="7886700" cy="1005444"/>
          </a:xfrm>
        </p:spPr>
        <p:txBody>
          <a:bodyPr/>
          <a:lstStyle/>
          <a:p>
            <a:r>
              <a:rPr lang="en-GB" dirty="0"/>
              <a:t>Earnings-related pension investments, </a:t>
            </a:r>
            <a:br>
              <a:rPr lang="en-GB" dirty="0"/>
            </a:br>
            <a:r>
              <a:rPr lang="en-GB" dirty="0"/>
              <a:t>by asset class in 2009–2019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6BC625E8-63C7-4EB4-9B0A-6B086208F08A}"/>
              </a:ext>
            </a:extLst>
          </p:cNvPr>
          <p:cNvPicPr>
            <a:picLocks noChangeAspect="1"/>
          </p:cNvPicPr>
          <p:nvPr/>
        </p:nvPicPr>
        <p:blipFill>
          <a:blip r:embed="rId3"/>
          <a:stretch>
            <a:fillRect/>
          </a:stretch>
        </p:blipFill>
        <p:spPr>
          <a:xfrm>
            <a:off x="195201" y="1322974"/>
            <a:ext cx="8455885" cy="4913802"/>
          </a:xfrm>
          <a:prstGeom prst="rect">
            <a:avLst/>
          </a:prstGeom>
        </p:spPr>
      </p:pic>
    </p:spTree>
    <p:extLst>
      <p:ext uri="{BB962C8B-B14F-4D97-AF65-F5344CB8AC3E}">
        <p14:creationId xmlns:p14="http://schemas.microsoft.com/office/powerpoint/2010/main" val="4252235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20264" y="161007"/>
            <a:ext cx="7886700" cy="1127625"/>
          </a:xfrm>
        </p:spPr>
        <p:txBody>
          <a:bodyPr/>
          <a:lstStyle/>
          <a:p>
            <a:r>
              <a:rPr lang="en-GB" dirty="0"/>
              <a:t>Earnings-related pension investments, </a:t>
            </a:r>
            <a:br>
              <a:rPr lang="en-GB" dirty="0"/>
            </a:br>
            <a:r>
              <a:rPr lang="en-GB" dirty="0"/>
              <a:t>by region in 2009–2019</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57</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49B79072-9D05-428B-B301-8BA75AA9545B}"/>
              </a:ext>
            </a:extLst>
          </p:cNvPr>
          <p:cNvPicPr>
            <a:picLocks noChangeAspect="1"/>
          </p:cNvPicPr>
          <p:nvPr/>
        </p:nvPicPr>
        <p:blipFill>
          <a:blip r:embed="rId3"/>
          <a:stretch>
            <a:fillRect/>
          </a:stretch>
        </p:blipFill>
        <p:spPr>
          <a:xfrm>
            <a:off x="420264" y="1286440"/>
            <a:ext cx="8303472" cy="4846740"/>
          </a:xfrm>
          <a:prstGeom prst="rect">
            <a:avLst/>
          </a:prstGeom>
        </p:spPr>
      </p:pic>
    </p:spTree>
    <p:extLst>
      <p:ext uri="{BB962C8B-B14F-4D97-AF65-F5344CB8AC3E}">
        <p14:creationId xmlns:p14="http://schemas.microsoft.com/office/powerpoint/2010/main" val="344917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472" y="256446"/>
            <a:ext cx="7886700" cy="843515"/>
          </a:xfrm>
        </p:spPr>
        <p:txBody>
          <a:bodyPr/>
          <a:lstStyle/>
          <a:p>
            <a:r>
              <a:rPr lang="en-GB" dirty="0"/>
              <a:t>Total pension in 2020</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6</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5BADFA69-91CE-4B4A-AC8C-85B88F856D89}"/>
              </a:ext>
            </a:extLst>
          </p:cNvPr>
          <p:cNvPicPr>
            <a:picLocks noChangeAspect="1"/>
          </p:cNvPicPr>
          <p:nvPr/>
        </p:nvPicPr>
        <p:blipFill>
          <a:blip r:embed="rId3"/>
          <a:stretch>
            <a:fillRect/>
          </a:stretch>
        </p:blipFill>
        <p:spPr>
          <a:xfrm>
            <a:off x="618401" y="1087933"/>
            <a:ext cx="7907197" cy="4682134"/>
          </a:xfrm>
          <a:prstGeom prst="rect">
            <a:avLst/>
          </a:prstGeom>
        </p:spPr>
      </p:pic>
    </p:spTree>
    <p:extLst>
      <p:ext uri="{BB962C8B-B14F-4D97-AF65-F5344CB8AC3E}">
        <p14:creationId xmlns:p14="http://schemas.microsoft.com/office/powerpoint/2010/main" val="108373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2599" y="202671"/>
            <a:ext cx="7886700" cy="927279"/>
          </a:xfrm>
        </p:spPr>
        <p:txBody>
          <a:bodyPr/>
          <a:lstStyle/>
          <a:p>
            <a:r>
              <a:rPr lang="fi-FI" dirty="0" err="1"/>
              <a:t>Execution</a:t>
            </a:r>
            <a:r>
              <a:rPr lang="fi-FI" dirty="0"/>
              <a:t> in </a:t>
            </a:r>
            <a:r>
              <a:rPr lang="en-GB" dirty="0"/>
              <a:t>Earnings-related Pension System</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7</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3" name="Kuva 2">
            <a:extLst>
              <a:ext uri="{FF2B5EF4-FFF2-40B4-BE49-F238E27FC236}">
                <a16:creationId xmlns:a16="http://schemas.microsoft.com/office/drawing/2014/main" id="{0A42D2FF-EEC2-4994-BEFC-06944424A42E}"/>
              </a:ext>
            </a:extLst>
          </p:cNvPr>
          <p:cNvPicPr>
            <a:picLocks noChangeAspect="1"/>
          </p:cNvPicPr>
          <p:nvPr/>
        </p:nvPicPr>
        <p:blipFill>
          <a:blip r:embed="rId3"/>
          <a:stretch>
            <a:fillRect/>
          </a:stretch>
        </p:blipFill>
        <p:spPr>
          <a:xfrm>
            <a:off x="1218909" y="1112319"/>
            <a:ext cx="6706181" cy="4633362"/>
          </a:xfrm>
          <a:prstGeom prst="rect">
            <a:avLst/>
          </a:prstGeom>
        </p:spPr>
      </p:pic>
    </p:spTree>
    <p:extLst>
      <p:ext uri="{BB962C8B-B14F-4D97-AF65-F5344CB8AC3E}">
        <p14:creationId xmlns:p14="http://schemas.microsoft.com/office/powerpoint/2010/main" val="135999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5209" y="437363"/>
            <a:ext cx="7886700" cy="920789"/>
          </a:xfrm>
        </p:spPr>
        <p:txBody>
          <a:bodyPr/>
          <a:lstStyle/>
          <a:p>
            <a:r>
              <a:rPr lang="en-GB" dirty="0"/>
              <a:t>Preparation and coming into force of earnings-related pension acts</a:t>
            </a:r>
            <a:br>
              <a:rPr lang="en-GB" dirty="0"/>
            </a:b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8</a:t>
            </a:fld>
            <a:endParaRPr lang="fi-FI" dirty="0"/>
          </a:p>
        </p:txBody>
      </p:sp>
      <p:sp>
        <p:nvSpPr>
          <p:cNvPr id="6" name="Alatunnisteen paikkamerkki 5"/>
          <p:cNvSpPr>
            <a:spLocks noGrp="1"/>
          </p:cNvSpPr>
          <p:nvPr>
            <p:ph type="ftr" sz="quarter" idx="3"/>
          </p:nvPr>
        </p:nvSpPr>
        <p:spPr/>
        <p:txBody>
          <a:bodyPr/>
          <a:lstStyle/>
          <a:p>
            <a:r>
              <a:rPr lang="it-IT"/>
              <a:t>FINNISH CENTRE FOR PENSIONS</a:t>
            </a:r>
            <a:endParaRPr lang="fi-FI" sz="1300" dirty="0"/>
          </a:p>
        </p:txBody>
      </p:sp>
      <p:pic>
        <p:nvPicPr>
          <p:cNvPr id="5" name="Kuva 4">
            <a:extLst>
              <a:ext uri="{FF2B5EF4-FFF2-40B4-BE49-F238E27FC236}">
                <a16:creationId xmlns:a16="http://schemas.microsoft.com/office/drawing/2014/main" id="{1E64EBD5-BD8A-4F2B-A84C-D53CB332A4D4}"/>
              </a:ext>
            </a:extLst>
          </p:cNvPr>
          <p:cNvPicPr>
            <a:picLocks noChangeAspect="1"/>
          </p:cNvPicPr>
          <p:nvPr/>
        </p:nvPicPr>
        <p:blipFill>
          <a:blip r:embed="rId3"/>
          <a:stretch>
            <a:fillRect/>
          </a:stretch>
        </p:blipFill>
        <p:spPr>
          <a:xfrm>
            <a:off x="313575" y="1456773"/>
            <a:ext cx="8516850" cy="3944454"/>
          </a:xfrm>
          <a:prstGeom prst="rect">
            <a:avLst/>
          </a:prstGeom>
        </p:spPr>
      </p:pic>
    </p:spTree>
    <p:extLst>
      <p:ext uri="{BB962C8B-B14F-4D97-AF65-F5344CB8AC3E}">
        <p14:creationId xmlns:p14="http://schemas.microsoft.com/office/powerpoint/2010/main" val="313740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76713" y="2213640"/>
            <a:ext cx="6832800" cy="2387600"/>
          </a:xfrm>
        </p:spPr>
        <p:txBody>
          <a:bodyPr/>
          <a:lstStyle/>
          <a:p>
            <a:r>
              <a:rPr lang="en-GB" dirty="0"/>
              <a:t>Determining the Pension</a:t>
            </a:r>
            <a:br>
              <a:rPr lang="en-GB" sz="2000" dirty="0">
                <a:solidFill>
                  <a:srgbClr val="FF0000"/>
                </a:solidFill>
              </a:rPr>
            </a:br>
            <a:endParaRPr lang="en-US" dirty="0"/>
          </a:p>
        </p:txBody>
      </p:sp>
    </p:spTree>
    <p:extLst>
      <p:ext uri="{BB962C8B-B14F-4D97-AF65-F5344CB8AC3E}">
        <p14:creationId xmlns:p14="http://schemas.microsoft.com/office/powerpoint/2010/main" val="75657506"/>
      </p:ext>
    </p:extLst>
  </p:cSld>
  <p:clrMapOvr>
    <a:masterClrMapping/>
  </p:clrMapOvr>
</p:sld>
</file>

<file path=ppt/theme/theme1.xml><?xml version="1.0" encoding="utf-8"?>
<a:theme xmlns:a="http://schemas.openxmlformats.org/drawingml/2006/main" name="ETK_englanti">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ETK_englanti</Template>
  <TotalTime>0</TotalTime>
  <Words>4661</Words>
  <Application>Microsoft Office PowerPoint</Application>
  <PresentationFormat>Näytössä katseltava diaesitys (4:3)</PresentationFormat>
  <Paragraphs>613</Paragraphs>
  <Slides>57</Slides>
  <Notes>56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57</vt:i4>
      </vt:variant>
    </vt:vector>
  </HeadingPairs>
  <TitlesOfParts>
    <vt:vector size="61" baseType="lpstr">
      <vt:lpstr>Arial</vt:lpstr>
      <vt:lpstr>Calibri</vt:lpstr>
      <vt:lpstr>Verdana</vt:lpstr>
      <vt:lpstr>ETK_englanti</vt:lpstr>
      <vt:lpstr>Earnings-related Pension System in Graphs and Figures</vt:lpstr>
      <vt:lpstr>Pension System and Governance</vt:lpstr>
      <vt:lpstr>Social security insurance in 2018 40 bnEUR</vt:lpstr>
      <vt:lpstr>Pension insurance in Finland in 2018</vt:lpstr>
      <vt:lpstr>Basic pension provision</vt:lpstr>
      <vt:lpstr>Total pension in 2020</vt:lpstr>
      <vt:lpstr>Execution in Earnings-related Pension System</vt:lpstr>
      <vt:lpstr>Preparation and coming into force of earnings-related pension acts </vt:lpstr>
      <vt:lpstr>Determining the Pension </vt:lpstr>
      <vt:lpstr>Basic pension provision</vt:lpstr>
      <vt:lpstr>Total pension in 2020</vt:lpstr>
      <vt:lpstr>Total pension in 2020, including housing allowance</vt:lpstr>
      <vt:lpstr>Pension accrues from work</vt:lpstr>
      <vt:lpstr>Retirement age rises by birth group</vt:lpstr>
      <vt:lpstr>Age limits of earnings-related pensions</vt:lpstr>
      <vt:lpstr>Index adjustments secure pension level</vt:lpstr>
      <vt:lpstr>Pension Level   </vt:lpstr>
      <vt:lpstr>Average total pension on 31 Dec. 2019</vt:lpstr>
      <vt:lpstr>Total pension distribution of pension recipients on 31 Dec. 2019</vt:lpstr>
      <vt:lpstr>Average total pension and its ratio to average earnings in 2000–2019 </vt:lpstr>
      <vt:lpstr>Average total pension and its ratio to average earnings in 2015–2085 </vt:lpstr>
      <vt:lpstr>Pension Expenditure</vt:lpstr>
      <vt:lpstr>Earnings-related and Kela pension  expenditure in 2019</vt:lpstr>
      <vt:lpstr>Statutory total pension expenditure  in 2014–2019, mEUR</vt:lpstr>
      <vt:lpstr>Pension expenditure, per cent of GDP  in 2005–2085 </vt:lpstr>
      <vt:lpstr>Pension expenditure and contribution rates in proportion to the wage sum under the Employees Pensions Act (TyEL) in 1962–2085</vt:lpstr>
      <vt:lpstr>Insured for Earnings-related Pension Benefits</vt:lpstr>
      <vt:lpstr>All persons aged 17–68 years covered by the earnings-related pension scheme  on 31 Dec. 2018</vt:lpstr>
      <vt:lpstr>Insured persons in employment or self employment on 31 Dec. 2018, by pension act</vt:lpstr>
      <vt:lpstr>Pension Recipients  </vt:lpstr>
      <vt:lpstr>All pension recipients on 31 Dec. 2019</vt:lpstr>
      <vt:lpstr>Pension recipients by pension structure  in 2000–2019</vt:lpstr>
      <vt:lpstr>Total population and pension recipients  on 31 Dec. 2019</vt:lpstr>
      <vt:lpstr>Recipients of disability pension by main disease category in 2010–2019</vt:lpstr>
      <vt:lpstr>Retirees on Earnings-related Pensions and Effective Retirement Age</vt:lpstr>
      <vt:lpstr>New retirees on earnings-related pension  in 2000–2019, by pension benefit</vt:lpstr>
      <vt:lpstr>New retirees on an earnings-related disability pension in 2000–2019, by main disease category</vt:lpstr>
      <vt:lpstr>New retirees on an earnings-related pension in 2000–2019, by age group and mean age</vt:lpstr>
      <vt:lpstr>New retirees on an earnings-related pension  in 2019, aged 50–68 </vt:lpstr>
      <vt:lpstr>Effective retirement age in earnings-related pension scheme in 2000–2019</vt:lpstr>
      <vt:lpstr>Expected effective retirement age in earnings-related pension scheme in 1996–2019</vt:lpstr>
      <vt:lpstr>Expected effective retirement age in 1996–2050, aims and realization</vt:lpstr>
      <vt:lpstr>Rehabilitation within the Earnings-related Pension Scheme</vt:lpstr>
      <vt:lpstr>Rehabilitees by age in 2004–2018</vt:lpstr>
      <vt:lpstr>Rehabilitation expenses in 2002–2018</vt:lpstr>
      <vt:lpstr>Post-rehabilitation status in 2009–2018 </vt:lpstr>
      <vt:lpstr>Continuing at work, employees ending rehabilitation in 2013</vt:lpstr>
      <vt:lpstr>Financing of Earnings-related Pensions</vt:lpstr>
      <vt:lpstr>Financing of pensions, by pension act</vt:lpstr>
      <vt:lpstr>Money flows of earnings-related pension scheme 2019 (advance notice) </vt:lpstr>
      <vt:lpstr>Earnings-related pension contribution rates  in 2020</vt:lpstr>
      <vt:lpstr>Average TEL-/TyEL contribution in 1962–2020</vt:lpstr>
      <vt:lpstr>Pension assets and ratio of pension assets  to GDP in 2010–2019</vt:lpstr>
      <vt:lpstr>Investment Operations  of Pension Providers</vt:lpstr>
      <vt:lpstr>Return on earnings-related pension investments at current values in 1998–2019 </vt:lpstr>
      <vt:lpstr>Earnings-related pension investments,  by asset class in 2009–2019</vt:lpstr>
      <vt:lpstr>Earnings-related pension investments,  by region in 2009–2019</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2017-01-27T14:51:21Z</dcterms:created>
  <dcterms:modified xsi:type="dcterms:W3CDTF">2020-04-29T12:54:10Z</dcterms:modified>
</cp:coreProperties>
</file>