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9"/>
  </p:notesMasterIdLst>
  <p:sldIdLst>
    <p:sldId id="317" r:id="rId2"/>
    <p:sldId id="259" r:id="rId3"/>
    <p:sldId id="260" r:id="rId4"/>
    <p:sldId id="261" r:id="rId5"/>
    <p:sldId id="262" r:id="rId6"/>
    <p:sldId id="263" r:id="rId7"/>
    <p:sldId id="265" r:id="rId8"/>
    <p:sldId id="266" r:id="rId9"/>
    <p:sldId id="267" r:id="rId10"/>
    <p:sldId id="268" r:id="rId11"/>
    <p:sldId id="269" r:id="rId12"/>
    <p:sldId id="270" r:id="rId13"/>
    <p:sldId id="271" r:id="rId14"/>
    <p:sldId id="316"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 id="306" r:id="rId49"/>
    <p:sldId id="307" r:id="rId50"/>
    <p:sldId id="308" r:id="rId51"/>
    <p:sldId id="309" r:id="rId52"/>
    <p:sldId id="310" r:id="rId53"/>
    <p:sldId id="311" r:id="rId54"/>
    <p:sldId id="312" r:id="rId55"/>
    <p:sldId id="313" r:id="rId56"/>
    <p:sldId id="314" r:id="rId57"/>
    <p:sldId id="315" r:id="rId58"/>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E00"/>
    <a:srgbClr val="009900"/>
    <a:srgbClr val="0033CC"/>
    <a:srgbClr val="0066FF"/>
    <a:srgbClr val="0000FF"/>
    <a:srgbClr val="E56E1F"/>
    <a:srgbClr val="4DA316"/>
    <a:srgbClr val="EE3000"/>
    <a:srgbClr val="02B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5332" autoAdjust="0"/>
  </p:normalViewPr>
  <p:slideViewPr>
    <p:cSldViewPr snapToGrid="0">
      <p:cViewPr varScale="1">
        <p:scale>
          <a:sx n="67" d="100"/>
          <a:sy n="67" d="100"/>
        </p:scale>
        <p:origin x="7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688"/>
    </p:cViewPr>
  </p:sorterViewPr>
  <p:notesViewPr>
    <p:cSldViewPr snapToGrid="0">
      <p:cViewPr>
        <p:scale>
          <a:sx n="110" d="100"/>
          <a:sy n="110" d="100"/>
        </p:scale>
        <p:origin x="584" y="-198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58675B12-94B4-43AE-B781-EB636C75C4C3}" type="datetimeFigureOut">
              <a:rPr lang="fi-FI" smtClean="0"/>
              <a:t>13.5.2020</a:t>
            </a:fld>
            <a:endParaRPr lang="fi-FI"/>
          </a:p>
        </p:txBody>
      </p:sp>
      <p:sp>
        <p:nvSpPr>
          <p:cNvPr id="4" name="Dian kuvan paikkamerkki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BFF4739-A7F8-4941-9D4B-58F3C8C589E6}" type="slidenum">
              <a:rPr lang="fi-FI" smtClean="0"/>
              <a:t>‹#›</a:t>
            </a:fld>
            <a:endParaRPr lang="fi-FI"/>
          </a:p>
        </p:txBody>
      </p:sp>
    </p:spTree>
    <p:extLst>
      <p:ext uri="{BB962C8B-B14F-4D97-AF65-F5344CB8AC3E}">
        <p14:creationId xmlns:p14="http://schemas.microsoft.com/office/powerpoint/2010/main" val="37461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lastot.etk.fi/pxweb/sv/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lastot.etk.fi/pxweb/sv/ETK/ETK__110kaikki_elakkeensaajat__20elakkeensaajien_elake/elsael_2k01_laji.p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tk.fi/sv/forskning-statistik-prognoser/prognoser/langsiktiga-prognoser/nyaste-prognos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ilastot.etk.fi/pxweb/sv/ETK/ETK__140elakemenot/emeno03_laji.px/?rxid=387857f2-58a2-4955-a8e0-b69cd1d907d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lastot.etk.fi/pxweb/sv/ETK/ETK__140elakemenot/emeno01_koko.px/?rxid=387857f2-58a2-4955-a8e0-b69cd1d907d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tk.fi/sv/forskning-statistik-prognoser/prognoser/langsiktiga-prognoser/nyaste-prognose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tk.fi/sv/forskning-statistik-prognoser/prognoser/langsiktiga-prognoser/nyaste-prognose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lastot.etk.fi/pxweb/sv/ETK/ETK__170vakuutetut__10tyoelakevakuutetut/vak01_piiri.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forsakrad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ilastot.etk.fi/pxweb/sv/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forsakrad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2_laji.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10_tk_diag.px"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ilastot.etk.fi/pxweb/sv/ETK/ETK__130elakkeellesiirtymisika/esiirtymisika01.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tilastot.etk.fi/pxweb/sv/ETK/ETK__130elakkeellesiirtymisika/esiirtymisika01.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tk.fi/sv/forskning-statistik-prognoser/statistik/arbetspensionsrehabiliterin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tilastot.etk.fi/pxweb/sv/ETK/ETK__160tyoelakekuntoutus/?tablelist=true&amp;rxid=e05b536d-ae62-4973-913b-c7ed47d0df72"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tilastot.etk.fi/pxweb/sv/ETK/ETK__160tyoelakekuntoutus/?tablelist=true&amp;rxid=e05b536d-ae62-4973-913b-c7ed47d0df7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rehabilitering/"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ilastot.etk.fi/pxweb/sv/ETK/ETK__160tyoelakekuntoutus/?tablelist=true&amp;rxid=e05b536d-ae62-4973-913b-c7ed47d0df7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rehabiliterin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tela.fi/sv/forstasida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tela.fi/sv/forstasida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tela.fi/sv/forstasidan"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a:t>
            </a:fld>
            <a:endParaRPr lang="fi-FI"/>
          </a:p>
        </p:txBody>
      </p:sp>
    </p:spTree>
    <p:extLst>
      <p:ext uri="{BB962C8B-B14F-4D97-AF65-F5344CB8AC3E}">
        <p14:creationId xmlns:p14="http://schemas.microsoft.com/office/powerpoint/2010/main" val="124166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dirty="0" err="1"/>
              <a:t>lönen</a:t>
            </a:r>
            <a:r>
              <a:rPr lang="fi-FI" dirty="0"/>
              <a:t>.</a:t>
            </a:r>
          </a:p>
          <a:p>
            <a:pPr>
              <a:lnSpc>
                <a:spcPct val="5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a:t>
            </a:r>
          </a:p>
          <a:p>
            <a:pPr>
              <a:spcBef>
                <a:spcPct val="0"/>
              </a:spcBef>
            </a:pPr>
            <a:endParaRPr lang="fi-FI" dirty="0"/>
          </a:p>
          <a:p>
            <a:pPr>
              <a:spcBef>
                <a:spcPct val="0"/>
              </a:spcBef>
            </a:pPr>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11</a:t>
            </a:fld>
            <a:endParaRPr lang="fi-FI"/>
          </a:p>
        </p:txBody>
      </p:sp>
    </p:spTree>
    <p:extLst>
      <p:ext uri="{BB962C8B-B14F-4D97-AF65-F5344CB8AC3E}">
        <p14:creationId xmlns:p14="http://schemas.microsoft.com/office/powerpoint/2010/main" val="187610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dirty="0" err="1"/>
              <a:t>lönen</a:t>
            </a:r>
            <a:r>
              <a:rPr lang="fi-FI" dirty="0"/>
              <a:t>.</a:t>
            </a:r>
          </a:p>
          <a:p>
            <a:pPr>
              <a:lnSpc>
                <a:spcPct val="5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 </a:t>
            </a:r>
          </a:p>
          <a:p>
            <a:endParaRPr lang="fi-FI" dirty="0"/>
          </a:p>
          <a:p>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12</a:t>
            </a:fld>
            <a:endParaRPr lang="fi-FI"/>
          </a:p>
        </p:txBody>
      </p:sp>
    </p:spTree>
    <p:extLst>
      <p:ext uri="{BB962C8B-B14F-4D97-AF65-F5344CB8AC3E}">
        <p14:creationId xmlns:p14="http://schemas.microsoft.com/office/powerpoint/2010/main" val="330117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pPr defTabSz="457200" fontAlgn="base">
              <a:spcBef>
                <a:spcPct val="30000"/>
              </a:spcBef>
              <a:spcAft>
                <a:spcPct val="0"/>
              </a:spcAft>
              <a:defRPr/>
            </a:pPr>
            <a:r>
              <a:rPr lang="sv-SE" noProof="0" dirty="0"/>
              <a:t>Arbetstagare</a:t>
            </a:r>
            <a:r>
              <a:rPr lang="sv-SE" baseline="0" noProof="0" dirty="0"/>
              <a:t> börjar tjäna in pension månaden efter den då 17 års ålder uppnåtts, och företagare börjar tjäna in pension månaden efter den då </a:t>
            </a:r>
            <a:r>
              <a:rPr lang="sv-SE" noProof="0" dirty="0"/>
              <a:t>18 års ålder uppnåtts. </a:t>
            </a:r>
          </a:p>
          <a:p>
            <a:pPr defTabSz="457200" fontAlgn="base">
              <a:spcBef>
                <a:spcPct val="30000"/>
              </a:spcBef>
              <a:spcAft>
                <a:spcPct val="0"/>
              </a:spcAft>
              <a:defRPr/>
            </a:pPr>
            <a:r>
              <a:rPr lang="sv-SE" noProof="0" dirty="0"/>
              <a:t>Löntagarnas arbetspensionsavgifter dras inte av den</a:t>
            </a:r>
            <a:r>
              <a:rPr lang="sv-SE" baseline="0" noProof="0" dirty="0"/>
              <a:t> pensionsgrundande lönen från och med år </a:t>
            </a:r>
            <a:r>
              <a:rPr lang="sv-SE" noProof="0" dirty="0"/>
              <a:t>2017.</a:t>
            </a:r>
          </a:p>
          <a:p>
            <a:endParaRPr lang="sv-SE" noProof="0" dirty="0"/>
          </a:p>
          <a:p>
            <a:r>
              <a:rPr lang="sv-SE" b="1" noProof="0" dirty="0"/>
              <a:t>Hur pension tjänades in 2005–2016:</a:t>
            </a:r>
          </a:p>
          <a:p>
            <a:r>
              <a:rPr lang="sv-SE" noProof="0" dirty="0"/>
              <a:t>Med 1,5 procent före</a:t>
            </a:r>
            <a:r>
              <a:rPr lang="sv-SE" baseline="0" noProof="0" dirty="0"/>
              <a:t> </a:t>
            </a:r>
            <a:r>
              <a:rPr lang="sv-SE" noProof="0" dirty="0"/>
              <a:t>53 års ålder</a:t>
            </a:r>
          </a:p>
          <a:p>
            <a:r>
              <a:rPr lang="sv-SE" noProof="0" dirty="0"/>
              <a:t>Med 1,9 procent i 53−62 års ålder</a:t>
            </a:r>
          </a:p>
          <a:p>
            <a:r>
              <a:rPr lang="sv-SE" noProof="0" dirty="0"/>
              <a:t>Med 4,5 procent i åldern 63−67 år.</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13</a:t>
            </a:fld>
            <a:endParaRPr lang="fi-FI"/>
          </a:p>
        </p:txBody>
      </p:sp>
    </p:spTree>
    <p:extLst>
      <p:ext uri="{BB962C8B-B14F-4D97-AF65-F5344CB8AC3E}">
        <p14:creationId xmlns:p14="http://schemas.microsoft.com/office/powerpoint/2010/main" val="23336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noProof="0" dirty="0"/>
              <a:t>Den lägsta pensionsåldern</a:t>
            </a:r>
            <a:r>
              <a:rPr lang="sv-SE" baseline="0" noProof="0" dirty="0"/>
              <a:t> för arbetstagare födda år</a:t>
            </a:r>
            <a:r>
              <a:rPr lang="sv-SE" noProof="0" dirty="0"/>
              <a:t> 1965 och senare anpassas till förändringen av livslängden och fastställs genom en förordning från social- och hälsovårdsministeriet för det år då arbetstagaren fyller 62 år</a:t>
            </a:r>
            <a:r>
              <a:rPr lang="fi-FI" dirty="0"/>
              <a:t>.</a:t>
            </a:r>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14</a:t>
            </a:fld>
            <a:endParaRPr lang="fi-FI"/>
          </a:p>
        </p:txBody>
      </p:sp>
    </p:spTree>
    <p:extLst>
      <p:ext uri="{BB962C8B-B14F-4D97-AF65-F5344CB8AC3E}">
        <p14:creationId xmlns:p14="http://schemas.microsoft.com/office/powerpoint/2010/main" val="333489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15</a:t>
            </a:fld>
            <a:endParaRPr lang="fi-FI"/>
          </a:p>
        </p:txBody>
      </p:sp>
    </p:spTree>
    <p:extLst>
      <p:ext uri="{BB962C8B-B14F-4D97-AF65-F5344CB8AC3E}">
        <p14:creationId xmlns:p14="http://schemas.microsoft.com/office/powerpoint/2010/main" val="264384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sv-SE" dirty="0"/>
              <a:t>Indexjusteringens storlek påverkas av förändringen av konsumentprisindex och förtjänstnivåindex som Statistikcentralen beräknar. </a:t>
            </a:r>
          </a:p>
          <a:p>
            <a:pPr defTabSz="457200" fontAlgn="base">
              <a:spcBef>
                <a:spcPct val="30000"/>
              </a:spcBef>
              <a:spcAft>
                <a:spcPct val="0"/>
              </a:spcAft>
              <a:defRPr/>
            </a:pPr>
            <a:r>
              <a:rPr lang="sv-SE" dirty="0"/>
              <a:t>I lönekoefficienten har prisnivåns förändring 20 procents andel och löntagarnas inkomstnivå 80 procents. </a:t>
            </a:r>
          </a:p>
          <a:p>
            <a:pPr defTabSz="457200" fontAlgn="base">
              <a:spcBef>
                <a:spcPct val="30000"/>
              </a:spcBef>
              <a:spcAft>
                <a:spcPct val="0"/>
              </a:spcAft>
              <a:defRPr/>
            </a:pPr>
            <a:r>
              <a:rPr lang="sv-SE" dirty="0"/>
              <a:t>Arbetspensionsindexet påverkas till 80 procent av förändringen i prisnivån och till 20 procent av förändringen i löntagarnas inkomstnivå.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16</a:t>
            </a:fld>
            <a:endParaRPr lang="fi-FI"/>
          </a:p>
        </p:txBody>
      </p:sp>
    </p:spTree>
    <p:extLst>
      <p:ext uri="{BB962C8B-B14F-4D97-AF65-F5344CB8AC3E}">
        <p14:creationId xmlns:p14="http://schemas.microsoft.com/office/powerpoint/2010/main" val="217797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17</a:t>
            </a:fld>
            <a:endParaRPr lang="fi-FI"/>
          </a:p>
        </p:txBody>
      </p:sp>
    </p:spTree>
    <p:extLst>
      <p:ext uri="{BB962C8B-B14F-4D97-AF65-F5344CB8AC3E}">
        <p14:creationId xmlns:p14="http://schemas.microsoft.com/office/powerpoint/2010/main" val="214200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b="1" dirty="0" err="1"/>
              <a:t>arbetspensionssystemet</a:t>
            </a:r>
            <a:r>
              <a:rPr lang="fi-FI" b="1" dirty="0"/>
              <a:t> </a:t>
            </a:r>
            <a:r>
              <a:rPr lang="fi-FI" b="1" dirty="0" err="1"/>
              <a:t>och</a:t>
            </a:r>
            <a:r>
              <a:rPr lang="fi-FI" b="1" dirty="0"/>
              <a:t>/</a:t>
            </a:r>
            <a:r>
              <a:rPr lang="fi-FI" b="1" dirty="0" err="1"/>
              <a:t>eller</a:t>
            </a:r>
            <a:r>
              <a:rPr lang="fi-FI" b="1" dirty="0"/>
              <a:t> </a:t>
            </a:r>
            <a:r>
              <a:rPr lang="fi-FI" b="1" dirty="0" err="1"/>
              <a:t>folkpensionssystemet</a:t>
            </a:r>
            <a:r>
              <a:rPr lang="fi-FI" b="1" dirty="0"/>
              <a:t> </a:t>
            </a:r>
            <a:r>
              <a:rPr lang="fi-FI" dirty="0" err="1"/>
              <a:t>och</a:t>
            </a:r>
            <a:r>
              <a:rPr lang="fi-FI" dirty="0"/>
              <a:t> </a:t>
            </a:r>
            <a:r>
              <a:rPr lang="fi-FI" dirty="0" err="1"/>
              <a:t>är</a:t>
            </a:r>
            <a:r>
              <a:rPr lang="fi-FI" dirty="0"/>
              <a:t> </a:t>
            </a:r>
            <a:r>
              <a:rPr lang="fi-FI" dirty="0" err="1"/>
              <a:t>bosatta</a:t>
            </a:r>
            <a:r>
              <a:rPr lang="fi-FI" dirty="0"/>
              <a:t> i Finland</a:t>
            </a:r>
            <a:r>
              <a:rPr lang="fi-FI" dirty="0">
                <a:solidFill>
                  <a:srgbClr val="FF0000"/>
                </a:solidFill>
              </a:rPr>
              <a:t>. </a:t>
            </a:r>
            <a:r>
              <a:rPr lang="fi-FI" dirty="0"/>
              <a:t>De </a:t>
            </a:r>
            <a:r>
              <a:rPr lang="fi-FI" dirty="0" err="1"/>
              <a:t>som</a:t>
            </a:r>
            <a:r>
              <a:rPr lang="fi-FI" dirty="0"/>
              <a:t> </a:t>
            </a:r>
            <a:r>
              <a:rPr lang="fi-FI" dirty="0" err="1"/>
              <a:t>får</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garantipensíon</a:t>
            </a:r>
            <a:r>
              <a:rPr lang="fi-FI" dirty="0"/>
              <a:t> </a:t>
            </a:r>
            <a:r>
              <a:rPr lang="fi-FI" dirty="0" err="1"/>
              <a:t>och</a:t>
            </a:r>
            <a:r>
              <a:rPr lang="fi-FI" dirty="0"/>
              <a:t> </a:t>
            </a:r>
            <a:r>
              <a:rPr lang="fi-FI" dirty="0" err="1"/>
              <a:t>pensioner</a:t>
            </a:r>
            <a:r>
              <a:rPr lang="fi-FI" dirty="0"/>
              <a:t> för </a:t>
            </a:r>
            <a:r>
              <a:rPr lang="fi-FI" dirty="0" err="1"/>
              <a:t>tryggheten</a:t>
            </a:r>
            <a:r>
              <a:rPr lang="fi-FI" dirty="0"/>
              <a:t> </a:t>
            </a:r>
            <a:r>
              <a:rPr lang="fi-FI" dirty="0" err="1"/>
              <a:t>med</a:t>
            </a:r>
            <a:r>
              <a:rPr lang="fi-FI" dirty="0"/>
              <a:t> </a:t>
            </a:r>
            <a:r>
              <a:rPr lang="fi-FI" dirty="0" err="1"/>
              <a:t>tanke</a:t>
            </a:r>
            <a:r>
              <a:rPr lang="fi-FI" dirty="0"/>
              <a:t> </a:t>
            </a:r>
            <a:r>
              <a:rPr lang="fi-FI" dirty="0" err="1"/>
              <a:t>på</a:t>
            </a:r>
            <a:r>
              <a:rPr lang="fi-FI" dirty="0"/>
              <a:t> </a:t>
            </a:r>
            <a:r>
              <a:rPr lang="fi-FI" dirty="0" err="1"/>
              <a:t>särskilda</a:t>
            </a:r>
            <a:r>
              <a:rPr lang="fi-FI" dirty="0"/>
              <a:t> </a:t>
            </a:r>
            <a:r>
              <a:rPr lang="fi-FI" dirty="0" err="1"/>
              <a:t>risker</a:t>
            </a:r>
            <a:r>
              <a:rPr lang="fi-FI" dirty="0"/>
              <a:t>.</a:t>
            </a:r>
          </a:p>
          <a:p>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endParaRPr lang="fi-FI" dirty="0"/>
          </a:p>
          <a:p>
            <a:r>
              <a:rPr lang="fi-FI" dirty="0" err="1"/>
              <a:t>Statistikdatabas</a:t>
            </a:r>
            <a:r>
              <a:rPr lang="fi-FI" dirty="0"/>
              <a:t>:</a:t>
            </a:r>
          </a:p>
          <a:p>
            <a:r>
              <a:rPr lang="fi-FI" dirty="0">
                <a:hlinkClick r:id="rId3"/>
              </a:rPr>
              <a:t>https://tilastot.etk.fi/pxweb/sv/ETK/ETK__110kaikki_elakkeensaajat__20elakkeensaajien_elake/elsael_1k01_laji.px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18</a:t>
            </a:fld>
            <a:endParaRPr lang="fi-FI"/>
          </a:p>
        </p:txBody>
      </p:sp>
    </p:spTree>
    <p:extLst>
      <p:ext uri="{BB962C8B-B14F-4D97-AF65-F5344CB8AC3E}">
        <p14:creationId xmlns:p14="http://schemas.microsoft.com/office/powerpoint/2010/main" val="271646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4358727"/>
          </a:xfrm>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 De </a:t>
            </a:r>
            <a:r>
              <a:rPr lang="fi-FI" dirty="0" err="1"/>
              <a:t>som</a:t>
            </a:r>
            <a:r>
              <a:rPr lang="fi-FI" dirty="0"/>
              <a:t> </a:t>
            </a:r>
            <a:r>
              <a:rPr lang="fi-FI" dirty="0" err="1"/>
              <a:t>får</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(lag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a:t>
            </a:r>
            <a:r>
              <a:rPr lang="sv-SE" b="1" dirty="0"/>
              <a:t>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ea typeface="Verdana" panose="020B0604030504040204" pitchFamily="34" charset="0"/>
                <a:cs typeface="Verdana" panose="020B0604030504040204" pitchFamily="34" charset="0"/>
              </a:rPr>
              <a:t>).</a:t>
            </a:r>
          </a:p>
          <a:p>
            <a:endParaRPr lang="en-US" dirty="0">
              <a:ea typeface="Verdana" panose="020B0604030504040204" pitchFamily="34" charset="0"/>
              <a:cs typeface="Verdana" panose="020B0604030504040204" pitchFamily="34" charset="0"/>
            </a:endParaRPr>
          </a:p>
          <a:p>
            <a:pPr>
              <a:lnSpc>
                <a:spcPct val="20000"/>
              </a:lnSpc>
            </a:pPr>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endParaRPr lang="fi-FI" dirty="0"/>
          </a:p>
          <a:p>
            <a:r>
              <a:rPr lang="fi-FI" dirty="0" err="1"/>
              <a:t>Statistikdatabas</a:t>
            </a:r>
            <a:r>
              <a:rPr lang="fi-FI" dirty="0"/>
              <a:t>:</a:t>
            </a:r>
          </a:p>
          <a:p>
            <a:r>
              <a:rPr lang="fi-FI" dirty="0">
                <a:hlinkClick r:id="rId3"/>
              </a:rPr>
              <a:t>https://tilastot.etk.fi/pxweb/sv/ETK/ETK__110kaikki_elakkeensaajat__20elakkeensaajien_elake/elsael_2k01_laji.px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19</a:t>
            </a:fld>
            <a:endParaRPr lang="fi-FI"/>
          </a:p>
        </p:txBody>
      </p:sp>
    </p:spTree>
    <p:extLst>
      <p:ext uri="{BB962C8B-B14F-4D97-AF65-F5344CB8AC3E}">
        <p14:creationId xmlns:p14="http://schemas.microsoft.com/office/powerpoint/2010/main" val="149612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49" y="4779486"/>
            <a:ext cx="5711825" cy="3910489"/>
          </a:xfrm>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eller</a:t>
            </a:r>
            <a:r>
              <a:rPr lang="fi-FI" dirty="0"/>
              <a:t> </a:t>
            </a:r>
            <a:r>
              <a:rPr lang="fi-FI" dirty="0" err="1"/>
              <a:t>sjukpension</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 De </a:t>
            </a:r>
            <a:r>
              <a:rPr lang="fi-FI" dirty="0" err="1"/>
              <a:t>som</a:t>
            </a:r>
            <a:r>
              <a:rPr lang="fi-FI" dirty="0"/>
              <a:t> </a:t>
            </a:r>
            <a:r>
              <a:rPr lang="fi-FI" dirty="0" err="1"/>
              <a:t>får</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pPr>
              <a:lnSpc>
                <a:spcPct val="50000"/>
              </a:lnSpc>
            </a:pPr>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pPr>
              <a:lnSpc>
                <a:spcPct val="50000"/>
              </a:lnSpc>
            </a:pPr>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a:t>
            </a:r>
          </a:p>
          <a:p>
            <a:pPr>
              <a:lnSpc>
                <a:spcPct val="50000"/>
              </a:lnSpc>
            </a:pPr>
            <a:endParaRPr lang="fi-FI" dirty="0"/>
          </a:p>
          <a:p>
            <a:r>
              <a:rPr lang="sv-SE" dirty="0">
                <a:solidFill>
                  <a:schemeClr val="dk1"/>
                </a:solidFill>
              </a:rPr>
              <a:t>Pensioner för tryggheten med tanke på särskilda risker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p>
          <a:p>
            <a:pPr>
              <a:lnSpc>
                <a:spcPct val="50000"/>
              </a:lnSpc>
            </a:pPr>
            <a:endParaRPr lang="fi-FI" dirty="0"/>
          </a:p>
          <a:p>
            <a:pPr>
              <a:lnSpc>
                <a:spcPct val="20000"/>
              </a:lnSpc>
            </a:pPr>
            <a:endParaRPr lang="fi-FI" dirty="0"/>
          </a:p>
          <a:p>
            <a:r>
              <a:rPr lang="fi-FI" dirty="0" err="1"/>
              <a:t>Fr.o.m</a:t>
            </a:r>
            <a:r>
              <a:rPr lang="fi-FI" dirty="0"/>
              <a:t>. </a:t>
            </a:r>
            <a:r>
              <a:rPr lang="fi-FI" dirty="0" err="1"/>
              <a:t>år</a:t>
            </a:r>
            <a:r>
              <a:rPr lang="fi-FI" dirty="0"/>
              <a:t> 2008 </a:t>
            </a:r>
            <a:r>
              <a:rPr lang="fi-FI" dirty="0" err="1"/>
              <a:t>innehåller</a:t>
            </a:r>
            <a:r>
              <a:rPr lang="fi-FI" dirty="0"/>
              <a:t> </a:t>
            </a:r>
            <a:r>
              <a:rPr lang="fi-FI" dirty="0" err="1"/>
              <a:t>totalpension</a:t>
            </a:r>
            <a:r>
              <a:rPr lang="fi-FI" dirty="0"/>
              <a:t> </a:t>
            </a:r>
            <a:r>
              <a:rPr lang="fi-FI" dirty="0" err="1"/>
              <a:t>inte</a:t>
            </a:r>
            <a:r>
              <a:rPr lang="fi-FI" dirty="0"/>
              <a:t> </a:t>
            </a:r>
            <a:r>
              <a:rPr lang="fi-FI" dirty="0" err="1"/>
              <a:t>längre</a:t>
            </a:r>
            <a:r>
              <a:rPr lang="fi-FI" dirty="0"/>
              <a:t> </a:t>
            </a:r>
            <a:r>
              <a:rPr lang="fi-FI" dirty="0" err="1"/>
              <a:t>pensionstagares</a:t>
            </a:r>
            <a:r>
              <a:rPr lang="fi-FI" dirty="0"/>
              <a:t> </a:t>
            </a:r>
            <a:r>
              <a:rPr lang="fi-FI" dirty="0" err="1"/>
              <a:t>bostadsbidrag</a:t>
            </a:r>
            <a:r>
              <a:rPr lang="fi-FI" dirty="0"/>
              <a:t> </a:t>
            </a:r>
            <a:r>
              <a:rPr lang="fi-FI" dirty="0" err="1"/>
              <a:t>och</a:t>
            </a:r>
            <a:r>
              <a:rPr lang="fi-FI" dirty="0"/>
              <a:t> </a:t>
            </a:r>
            <a:r>
              <a:rPr lang="fi-FI" dirty="0" err="1"/>
              <a:t>vårdbidrag</a:t>
            </a:r>
            <a:r>
              <a:rPr lang="fi-FI" dirty="0"/>
              <a:t>. </a:t>
            </a:r>
            <a:r>
              <a:rPr lang="fi-FI" dirty="0" err="1"/>
              <a:t>Garantipension</a:t>
            </a:r>
            <a:r>
              <a:rPr lang="fi-FI" dirty="0"/>
              <a:t> </a:t>
            </a:r>
            <a:r>
              <a:rPr lang="fi-FI" dirty="0" err="1"/>
              <a:t>ingår</a:t>
            </a:r>
            <a:r>
              <a:rPr lang="fi-FI" dirty="0"/>
              <a:t> i </a:t>
            </a:r>
            <a:r>
              <a:rPr lang="fi-FI" dirty="0" err="1"/>
              <a:t>totalpension</a:t>
            </a:r>
            <a:r>
              <a:rPr lang="fi-FI" dirty="0"/>
              <a:t> </a:t>
            </a:r>
            <a:r>
              <a:rPr lang="fi-FI" dirty="0" err="1"/>
              <a:t>fr.o.m</a:t>
            </a:r>
            <a:r>
              <a:rPr lang="fi-FI" dirty="0"/>
              <a:t>. </a:t>
            </a:r>
            <a:r>
              <a:rPr lang="fi-FI" dirty="0" err="1"/>
              <a:t>år</a:t>
            </a:r>
            <a:r>
              <a:rPr lang="fi-FI" dirty="0"/>
              <a:t> 2011.</a:t>
            </a:r>
          </a:p>
          <a:p>
            <a:pPr>
              <a:lnSpc>
                <a:spcPct val="20000"/>
              </a:lnSpc>
            </a:pPr>
            <a:endParaRPr lang="fi-FI" dirty="0"/>
          </a:p>
          <a:p>
            <a:pPr>
              <a:lnSpc>
                <a:spcPct val="20000"/>
              </a:lnSpc>
            </a:pPr>
            <a:endParaRPr lang="fi-FI" dirty="0"/>
          </a:p>
          <a:p>
            <a:pPr>
              <a:lnSpc>
                <a:spcPct val="20000"/>
              </a:lnSpc>
            </a:pPr>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pPr>
              <a:lnSpc>
                <a:spcPct val="50000"/>
              </a:lnSpc>
            </a:pPr>
            <a:endParaRPr lang="fi-FI" dirty="0"/>
          </a:p>
          <a:p>
            <a:pPr>
              <a:lnSpc>
                <a:spcPct val="20000"/>
              </a:lnSpc>
            </a:pPr>
            <a:endParaRPr lang="fi-FI" dirty="0"/>
          </a:p>
          <a:p>
            <a:r>
              <a:rPr lang="fi-FI" dirty="0" err="1"/>
              <a:t>Medelinkomsten</a:t>
            </a:r>
            <a:r>
              <a:rPr lang="fi-FI" dirty="0"/>
              <a:t> </a:t>
            </a:r>
            <a:r>
              <a:rPr lang="fi-FI" dirty="0" err="1"/>
              <a:t>grundar</a:t>
            </a:r>
            <a:r>
              <a:rPr lang="fi-FI" dirty="0"/>
              <a:t> </a:t>
            </a:r>
            <a:r>
              <a:rPr lang="fi-FI" dirty="0" err="1"/>
              <a:t>sig</a:t>
            </a:r>
            <a:r>
              <a:rPr lang="fi-FI" dirty="0"/>
              <a:t> </a:t>
            </a:r>
            <a:r>
              <a:rPr lang="fi-FI" dirty="0" err="1"/>
              <a:t>på</a:t>
            </a:r>
            <a:r>
              <a:rPr lang="fi-FI" dirty="0"/>
              <a:t> </a:t>
            </a:r>
            <a:r>
              <a:rPr lang="fi-FI" dirty="0" err="1"/>
              <a:t>uppgiften</a:t>
            </a:r>
            <a:r>
              <a:rPr lang="fi-FI" dirty="0"/>
              <a:t> </a:t>
            </a:r>
            <a:r>
              <a:rPr lang="fi-FI" dirty="0" err="1"/>
              <a:t>om</a:t>
            </a:r>
            <a:r>
              <a:rPr lang="fi-FI" dirty="0"/>
              <a:t> </a:t>
            </a:r>
            <a:r>
              <a:rPr lang="fi-FI" dirty="0" err="1"/>
              <a:t>genomsnittliga</a:t>
            </a:r>
            <a:r>
              <a:rPr lang="fi-FI" dirty="0"/>
              <a:t> </a:t>
            </a:r>
            <a:r>
              <a:rPr lang="fi-FI" dirty="0" err="1"/>
              <a:t>löner</a:t>
            </a:r>
            <a:r>
              <a:rPr lang="fi-FI" dirty="0"/>
              <a:t> </a:t>
            </a:r>
            <a:r>
              <a:rPr lang="fi-FI" dirty="0" err="1"/>
              <a:t>och</a:t>
            </a:r>
            <a:r>
              <a:rPr lang="fi-FI" dirty="0"/>
              <a:t> </a:t>
            </a:r>
            <a:r>
              <a:rPr lang="fi-FI" dirty="0" err="1"/>
              <a:t>företagarinkomster</a:t>
            </a:r>
            <a:r>
              <a:rPr lang="fi-FI" dirty="0"/>
              <a:t> </a:t>
            </a:r>
            <a:r>
              <a:rPr lang="fi-FI" dirty="0" err="1"/>
              <a:t>bland</a:t>
            </a:r>
            <a:r>
              <a:rPr lang="fi-FI" dirty="0"/>
              <a:t> </a:t>
            </a:r>
            <a:r>
              <a:rPr lang="fi-FI" dirty="0" err="1"/>
              <a:t>förvärvsaktiva</a:t>
            </a:r>
            <a:r>
              <a:rPr lang="fi-FI" dirty="0"/>
              <a:t> i </a:t>
            </a:r>
            <a:r>
              <a:rPr lang="fi-FI" dirty="0" err="1"/>
              <a:t>Statistikcentralen</a:t>
            </a:r>
            <a:r>
              <a:rPr lang="fi-FI" dirty="0"/>
              <a:t> </a:t>
            </a:r>
            <a:r>
              <a:rPr lang="fi-FI" dirty="0" err="1"/>
              <a:t>sinkomstfördelningsstatistik</a:t>
            </a:r>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20</a:t>
            </a:fld>
            <a:endParaRPr lang="fi-FI"/>
          </a:p>
        </p:txBody>
      </p:sp>
    </p:spTree>
    <p:extLst>
      <p:ext uri="{BB962C8B-B14F-4D97-AF65-F5344CB8AC3E}">
        <p14:creationId xmlns:p14="http://schemas.microsoft.com/office/powerpoint/2010/main" val="279713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a:t>
            </a:fld>
            <a:endParaRPr lang="fi-FI"/>
          </a:p>
        </p:txBody>
      </p:sp>
    </p:spTree>
    <p:extLst>
      <p:ext uri="{BB962C8B-B14F-4D97-AF65-F5344CB8AC3E}">
        <p14:creationId xmlns:p14="http://schemas.microsoft.com/office/powerpoint/2010/main" val="388937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hlinkClick r:id="rId3"/>
              </a:rPr>
              <a:t>https://www.etk.fi/sv/forskning-statistik-prognoser/prognoser/langsiktiga-prognoser/nyaste-prognosen/</a:t>
            </a:r>
            <a:endParaRPr lang="fi-FI" dirty="0"/>
          </a:p>
          <a:p>
            <a:endParaRPr lang="fi-FI" dirty="0"/>
          </a:p>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p>
          <a:p>
            <a:endParaRPr lang="fi-FI" dirty="0"/>
          </a:p>
          <a:p>
            <a:pPr>
              <a:lnSpc>
                <a:spcPct val="20000"/>
              </a:lnSpc>
            </a:pPr>
            <a:endParaRPr lang="fi-FI" dirty="0"/>
          </a:p>
          <a:p>
            <a:pPr>
              <a:lnSpc>
                <a:spcPct val="20000"/>
              </a:lnSpc>
            </a:pPr>
            <a:endParaRPr lang="fi-FI" dirty="0"/>
          </a:p>
          <a:p>
            <a:r>
              <a:rPr lang="fi-FI" dirty="0" err="1"/>
              <a:t>Medelinkomsten</a:t>
            </a:r>
            <a:r>
              <a:rPr lang="fi-FI" dirty="0"/>
              <a:t> </a:t>
            </a:r>
            <a:r>
              <a:rPr lang="fi-FI" dirty="0" err="1"/>
              <a:t>grundar</a:t>
            </a:r>
            <a:r>
              <a:rPr lang="fi-FI" dirty="0"/>
              <a:t> </a:t>
            </a:r>
            <a:r>
              <a:rPr lang="fi-FI" dirty="0" err="1"/>
              <a:t>sig</a:t>
            </a:r>
            <a:r>
              <a:rPr lang="fi-FI" dirty="0"/>
              <a:t> </a:t>
            </a:r>
            <a:r>
              <a:rPr lang="fi-FI" dirty="0" err="1"/>
              <a:t>på</a:t>
            </a:r>
            <a:r>
              <a:rPr lang="fi-FI" dirty="0"/>
              <a:t> </a:t>
            </a:r>
            <a:r>
              <a:rPr lang="fi-FI" dirty="0" err="1"/>
              <a:t>uppgifterna</a:t>
            </a:r>
            <a:r>
              <a:rPr lang="fi-FI" dirty="0"/>
              <a:t> </a:t>
            </a:r>
            <a:r>
              <a:rPr lang="fi-FI" dirty="0" err="1"/>
              <a:t>om</a:t>
            </a:r>
            <a:r>
              <a:rPr lang="fi-FI" dirty="0"/>
              <a:t> de </a:t>
            </a:r>
            <a:r>
              <a:rPr lang="fi-FI" dirty="0" err="1"/>
              <a:t>försäkrades</a:t>
            </a:r>
            <a:r>
              <a:rPr lang="fi-FI" dirty="0"/>
              <a:t> </a:t>
            </a:r>
            <a:r>
              <a:rPr lang="fi-FI" dirty="0" err="1"/>
              <a:t>arbetsinkomster</a:t>
            </a:r>
            <a:r>
              <a:rPr lang="fi-FI" dirty="0"/>
              <a:t> </a:t>
            </a:r>
            <a:r>
              <a:rPr lang="fi-FI" dirty="0" err="1"/>
              <a:t>och</a:t>
            </a:r>
            <a:r>
              <a:rPr lang="fi-FI" dirty="0"/>
              <a:t> </a:t>
            </a:r>
            <a:r>
              <a:rPr lang="fi-FI" dirty="0" err="1"/>
              <a:t>antalet</a:t>
            </a:r>
            <a:r>
              <a:rPr lang="fi-FI" dirty="0"/>
              <a:t> </a:t>
            </a:r>
            <a:r>
              <a:rPr lang="fi-FI" dirty="0" err="1"/>
              <a:t>försäkrade</a:t>
            </a:r>
            <a:r>
              <a:rPr lang="fi-FI" dirty="0"/>
              <a:t> i </a:t>
            </a:r>
            <a:r>
              <a:rPr lang="fi-FI" dirty="0" err="1"/>
              <a:t>arbetspensionssystemets</a:t>
            </a:r>
            <a:r>
              <a:rPr lang="fi-FI" dirty="0"/>
              <a:t> </a:t>
            </a:r>
            <a:r>
              <a:rPr lang="fi-FI" dirty="0" err="1"/>
              <a:t>intjäningsregister</a:t>
            </a:r>
            <a:r>
              <a:rPr lang="fi-FI" dirty="0"/>
              <a:t>. </a:t>
            </a:r>
          </a:p>
          <a:p>
            <a:endParaRPr lang="fi-FI" dirty="0"/>
          </a:p>
          <a:p>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21</a:t>
            </a:fld>
            <a:endParaRPr lang="fi-FI"/>
          </a:p>
        </p:txBody>
      </p:sp>
    </p:spTree>
    <p:extLst>
      <p:ext uri="{BB962C8B-B14F-4D97-AF65-F5344CB8AC3E}">
        <p14:creationId xmlns:p14="http://schemas.microsoft.com/office/powerpoint/2010/main" val="3085130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22</a:t>
            </a:fld>
            <a:endParaRPr lang="fi-FI"/>
          </a:p>
        </p:txBody>
      </p:sp>
    </p:spTree>
    <p:extLst>
      <p:ext uri="{BB962C8B-B14F-4D97-AF65-F5344CB8AC3E}">
        <p14:creationId xmlns:p14="http://schemas.microsoft.com/office/powerpoint/2010/main" val="261879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Deltidspensioner</a:t>
            </a:r>
            <a:r>
              <a:rPr lang="fi-FI" dirty="0"/>
              <a:t> 0,05 md €, </a:t>
            </a:r>
            <a:r>
              <a:rPr lang="fi-FI" dirty="0" err="1"/>
              <a:t>lantbrukets</a:t>
            </a:r>
            <a:r>
              <a:rPr lang="fi-FI" dirty="0"/>
              <a:t> </a:t>
            </a:r>
            <a:r>
              <a:rPr lang="fi-FI" dirty="0" err="1"/>
              <a:t>specialpensioner</a:t>
            </a:r>
            <a:r>
              <a:rPr lang="fi-FI" dirty="0"/>
              <a:t> 0,05 md €.</a:t>
            </a:r>
          </a:p>
          <a:p>
            <a:endParaRPr lang="fi-FI" dirty="0"/>
          </a:p>
          <a:p>
            <a:pPr>
              <a:lnSpc>
                <a:spcPct val="20000"/>
              </a:lnSpc>
            </a:pPr>
            <a:endParaRPr lang="fi-FI" dirty="0"/>
          </a:p>
          <a:p>
            <a:r>
              <a:rPr lang="fi-FI" dirty="0" err="1"/>
              <a:t>Totalpensionsutgiften</a:t>
            </a:r>
            <a:r>
              <a:rPr lang="fi-FI" dirty="0"/>
              <a:t> 30,2 md € </a:t>
            </a:r>
            <a:r>
              <a:rPr lang="fi-FI" dirty="0" err="1"/>
              <a:t>inkluderar</a:t>
            </a:r>
            <a:r>
              <a:rPr lang="fi-FI" dirty="0"/>
              <a:t> </a:t>
            </a:r>
            <a:r>
              <a:rPr lang="fi-FI" dirty="0" err="1"/>
              <a:t>garantipensioner</a:t>
            </a:r>
            <a:r>
              <a:rPr lang="fi-FI" dirty="0"/>
              <a:t> (214 </a:t>
            </a:r>
            <a:r>
              <a:rPr lang="fi-FI" dirty="0" err="1"/>
              <a:t>mn</a:t>
            </a:r>
            <a:r>
              <a:rPr lang="fi-FI" dirty="0"/>
              <a:t> €), </a:t>
            </a:r>
            <a:r>
              <a:rPr lang="fi-FI" dirty="0" err="1"/>
              <a:t>fronttillägg</a:t>
            </a:r>
            <a:r>
              <a:rPr lang="fi-FI" dirty="0"/>
              <a:t> </a:t>
            </a:r>
            <a:r>
              <a:rPr lang="fi-FI" dirty="0" err="1"/>
              <a:t>och</a:t>
            </a:r>
            <a:r>
              <a:rPr lang="fi-FI" dirty="0"/>
              <a:t> </a:t>
            </a:r>
            <a:r>
              <a:rPr lang="fi-FI" dirty="0" err="1"/>
              <a:t>barntillägg</a:t>
            </a:r>
            <a:r>
              <a:rPr lang="fi-FI" dirty="0"/>
              <a:t> (17 </a:t>
            </a:r>
            <a:r>
              <a:rPr lang="fi-FI" dirty="0" err="1"/>
              <a:t>mn</a:t>
            </a:r>
            <a:r>
              <a:rPr lang="fi-FI" dirty="0"/>
              <a:t> €) </a:t>
            </a:r>
            <a:r>
              <a:rPr lang="fi-FI" dirty="0" err="1"/>
              <a:t>som</a:t>
            </a:r>
            <a:r>
              <a:rPr lang="fi-FI" dirty="0"/>
              <a:t> FPA </a:t>
            </a:r>
            <a:r>
              <a:rPr lang="fi-FI" dirty="0" err="1"/>
              <a:t>betalar</a:t>
            </a:r>
            <a:r>
              <a:rPr lang="fi-FI" dirty="0"/>
              <a:t>. </a:t>
            </a:r>
          </a:p>
          <a:p>
            <a:endParaRPr lang="fi-FI" dirty="0"/>
          </a:p>
          <a:p>
            <a:r>
              <a:rPr lang="fi-FI" dirty="0" err="1"/>
              <a:t>Statistikdatabas</a:t>
            </a:r>
            <a:r>
              <a:rPr lang="fi-FI" dirty="0"/>
              <a:t>:</a:t>
            </a:r>
          </a:p>
          <a:p>
            <a:r>
              <a:rPr lang="fi-FI" dirty="0">
                <a:hlinkClick r:id="rId3"/>
              </a:rPr>
              <a:t>https://tilastot.etk.fi/pxweb/sv/ETK/ETK__140elakemenot/emeno03_laji.px</a:t>
            </a:r>
            <a:endParaRPr lang="fi-FI" dirty="0"/>
          </a:p>
          <a:p>
            <a:endParaRPr lang="fi-FI" dirty="0"/>
          </a:p>
          <a:p>
            <a:endParaRPr lang="fi-FI" dirty="0"/>
          </a:p>
          <a:p>
            <a:endParaRPr lang="fi-FI" dirty="0"/>
          </a:p>
          <a:p>
            <a:endParaRPr lang="fi-FI" dirty="0"/>
          </a:p>
          <a:p>
            <a:pPr>
              <a:lnSpc>
                <a:spcPct val="20000"/>
              </a:lnSpc>
            </a:pP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23</a:t>
            </a:fld>
            <a:endParaRPr lang="fi-FI"/>
          </a:p>
        </p:txBody>
      </p:sp>
    </p:spTree>
    <p:extLst>
      <p:ext uri="{BB962C8B-B14F-4D97-AF65-F5344CB8AC3E}">
        <p14:creationId xmlns:p14="http://schemas.microsoft.com/office/powerpoint/2010/main" val="90611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Totalpensionsuppgiften</a:t>
            </a:r>
            <a:r>
              <a:rPr lang="fi-FI" dirty="0"/>
              <a:t> </a:t>
            </a:r>
            <a:r>
              <a:rPr lang="fi-FI" dirty="0" err="1"/>
              <a:t>inkluderar</a:t>
            </a:r>
            <a:r>
              <a:rPr lang="fi-FI" dirty="0"/>
              <a:t> </a:t>
            </a:r>
            <a:r>
              <a:rPr lang="fi-FI" dirty="0" err="1"/>
              <a:t>ålderspensioner</a:t>
            </a:r>
            <a:r>
              <a:rPr lang="fi-FI" dirty="0"/>
              <a:t>, </a:t>
            </a:r>
            <a:r>
              <a:rPr lang="fi-FI" dirty="0" err="1"/>
              <a:t>sjukpensioner</a:t>
            </a:r>
            <a:r>
              <a:rPr lang="fi-FI" dirty="0"/>
              <a:t>, </a:t>
            </a:r>
            <a:r>
              <a:rPr lang="fi-FI" dirty="0" err="1"/>
              <a:t>arbetslöshets-pensioner</a:t>
            </a:r>
            <a:r>
              <a:rPr lang="fi-FI" dirty="0"/>
              <a:t> (2013–2014), </a:t>
            </a:r>
            <a:r>
              <a:rPr lang="fi-FI" dirty="0" err="1"/>
              <a:t>familjepensioner</a:t>
            </a:r>
            <a:r>
              <a:rPr lang="fi-FI" dirty="0"/>
              <a:t>, </a:t>
            </a:r>
            <a:r>
              <a:rPr lang="fi-FI" dirty="0" err="1"/>
              <a:t>deltidspensioner</a:t>
            </a:r>
            <a:r>
              <a:rPr lang="fi-FI" dirty="0"/>
              <a:t> </a:t>
            </a:r>
            <a:r>
              <a:rPr lang="fi-FI" dirty="0" err="1"/>
              <a:t>och</a:t>
            </a:r>
            <a:r>
              <a:rPr lang="fi-FI" dirty="0"/>
              <a:t> </a:t>
            </a:r>
            <a:r>
              <a:rPr lang="fi-FI" dirty="0" err="1"/>
              <a:t>specialpensioner</a:t>
            </a:r>
            <a:r>
              <a:rPr lang="fi-FI" dirty="0"/>
              <a:t> för </a:t>
            </a:r>
            <a:r>
              <a:rPr lang="fi-FI" dirty="0" err="1"/>
              <a:t>lantbruksföretagare</a:t>
            </a:r>
            <a:r>
              <a:rPr lang="fi-FI" dirty="0"/>
              <a:t> </a:t>
            </a:r>
            <a:r>
              <a:rPr lang="fi-FI" dirty="0" err="1"/>
              <a:t>ur</a:t>
            </a:r>
            <a:r>
              <a:rPr lang="fi-FI" dirty="0"/>
              <a:t> </a:t>
            </a:r>
            <a:r>
              <a:rPr lang="fi-FI" dirty="0" err="1"/>
              <a:t>olika</a:t>
            </a:r>
            <a:r>
              <a:rPr lang="fi-FI" dirty="0"/>
              <a:t> </a:t>
            </a:r>
            <a:r>
              <a:rPr lang="fi-FI" dirty="0" err="1"/>
              <a:t>pensionssystem</a:t>
            </a:r>
            <a:r>
              <a:rPr lang="fi-FI" dirty="0"/>
              <a:t>. </a:t>
            </a:r>
          </a:p>
          <a:p>
            <a:endParaRPr lang="fi-FI" dirty="0"/>
          </a:p>
          <a:p>
            <a:pPr>
              <a:lnSpc>
                <a:spcPct val="20000"/>
              </a:lnSpc>
            </a:pPr>
            <a:endParaRPr lang="fi-FI" dirty="0"/>
          </a:p>
          <a:p>
            <a:r>
              <a:rPr lang="fi-FI" dirty="0" err="1"/>
              <a:t>FPA:s</a:t>
            </a:r>
            <a:r>
              <a:rPr lang="fi-FI" dirty="0"/>
              <a:t> </a:t>
            </a:r>
            <a:r>
              <a:rPr lang="fi-FI" dirty="0" err="1"/>
              <a:t>pensionsutgift</a:t>
            </a:r>
            <a:r>
              <a:rPr lang="fi-FI" dirty="0"/>
              <a:t> </a:t>
            </a:r>
            <a:r>
              <a:rPr lang="fi-FI" dirty="0" err="1"/>
              <a:t>inkluderar</a:t>
            </a:r>
            <a:r>
              <a:rPr lang="fi-FI" dirty="0"/>
              <a:t> </a:t>
            </a:r>
            <a:r>
              <a:rPr lang="fi-FI" dirty="0" err="1"/>
              <a:t>folkpensioner</a:t>
            </a:r>
            <a:r>
              <a:rPr lang="fi-FI" dirty="0"/>
              <a:t> </a:t>
            </a:r>
            <a:r>
              <a:rPr lang="fi-FI" dirty="0" err="1"/>
              <a:t>och</a:t>
            </a:r>
            <a:r>
              <a:rPr lang="fi-FI" dirty="0"/>
              <a:t> </a:t>
            </a:r>
            <a:r>
              <a:rPr lang="fi-FI" dirty="0" err="1"/>
              <a:t>dessutom</a:t>
            </a:r>
            <a:r>
              <a:rPr lang="fi-FI" dirty="0"/>
              <a:t>, </a:t>
            </a:r>
            <a:r>
              <a:rPr lang="fi-FI" dirty="0" err="1"/>
              <a:t>fronttillägg</a:t>
            </a:r>
            <a:r>
              <a:rPr lang="fi-FI" dirty="0"/>
              <a:t> </a:t>
            </a:r>
            <a:r>
              <a:rPr lang="fi-FI" dirty="0" err="1"/>
              <a:t>och</a:t>
            </a:r>
            <a:r>
              <a:rPr lang="fi-FI" dirty="0"/>
              <a:t> </a:t>
            </a:r>
            <a:r>
              <a:rPr lang="fi-FI" dirty="0" err="1"/>
              <a:t>barntillägg</a:t>
            </a:r>
            <a:r>
              <a:rPr lang="fi-FI" dirty="0"/>
              <a:t>. </a:t>
            </a:r>
          </a:p>
          <a:p>
            <a:pPr>
              <a:lnSpc>
                <a:spcPct val="20000"/>
              </a:lnSpc>
            </a:pPr>
            <a:endParaRPr lang="fi-FI" dirty="0"/>
          </a:p>
          <a:p>
            <a:endParaRPr lang="en-US" dirty="0"/>
          </a:p>
          <a:p>
            <a:r>
              <a:rPr lang="en-US" dirty="0" err="1"/>
              <a:t>Statistikdatabas</a:t>
            </a:r>
            <a:r>
              <a:rPr lang="en-US" dirty="0"/>
              <a:t>:</a:t>
            </a:r>
          </a:p>
          <a:p>
            <a:r>
              <a:rPr lang="en-US" dirty="0">
                <a:hlinkClick r:id="rId3"/>
              </a:rPr>
              <a:t>https://tilastot.etk.fi/pxweb/sv/ETK/ETK__140elakemenot/emeno01_koko.px</a:t>
            </a:r>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24</a:t>
            </a:fld>
            <a:endParaRPr lang="fi-FI"/>
          </a:p>
        </p:txBody>
      </p:sp>
    </p:spTree>
    <p:extLst>
      <p:ext uri="{BB962C8B-B14F-4D97-AF65-F5344CB8AC3E}">
        <p14:creationId xmlns:p14="http://schemas.microsoft.com/office/powerpoint/2010/main" val="4692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hlinkClick r:id="rId3"/>
              </a:rPr>
              <a:t>https://www.etk.fi/sv/forskning-statistik-prognoser/prognoser/langsiktiga-prognoser/nyaste-prognosen/</a:t>
            </a:r>
            <a:endParaRPr lang="fi-FI" dirty="0"/>
          </a:p>
          <a:p>
            <a:endParaRPr lang="fi-FI" dirty="0"/>
          </a:p>
          <a:p>
            <a:r>
              <a:rPr lang="fi-FI" dirty="0" err="1"/>
              <a:t>FPA:s</a:t>
            </a:r>
            <a:r>
              <a:rPr lang="fi-FI" dirty="0"/>
              <a:t> </a:t>
            </a:r>
            <a:r>
              <a:rPr lang="fi-FI" dirty="0" err="1"/>
              <a:t>pensionsutgift</a:t>
            </a:r>
            <a:r>
              <a:rPr lang="fi-FI" dirty="0"/>
              <a:t> </a:t>
            </a:r>
            <a:r>
              <a:rPr lang="fi-FI" dirty="0" err="1"/>
              <a:t>inkluderar</a:t>
            </a:r>
            <a:r>
              <a:rPr lang="fi-FI" dirty="0"/>
              <a:t> </a:t>
            </a:r>
            <a:r>
              <a:rPr lang="fi-FI" dirty="0" err="1"/>
              <a:t>folkpensioner</a:t>
            </a:r>
            <a:r>
              <a:rPr lang="fi-FI" dirty="0"/>
              <a:t> </a:t>
            </a:r>
            <a:r>
              <a:rPr lang="fi-FI" dirty="0" err="1"/>
              <a:t>och</a:t>
            </a:r>
            <a:r>
              <a:rPr lang="fi-FI" dirty="0"/>
              <a:t> </a:t>
            </a:r>
            <a:r>
              <a:rPr lang="fi-FI" dirty="0" err="1"/>
              <a:t>garantipensioner</a:t>
            </a:r>
            <a:r>
              <a:rPr lang="fi-FI" dirty="0"/>
              <a:t>. </a:t>
            </a:r>
          </a:p>
          <a:p>
            <a:endParaRPr lang="fi-FI" dirty="0"/>
          </a:p>
          <a:p>
            <a:pPr>
              <a:lnSpc>
                <a:spcPct val="20000"/>
              </a:lnSpc>
            </a:pPr>
            <a:endParaRPr lang="fi-FI" dirty="0"/>
          </a:p>
          <a:p>
            <a:r>
              <a:rPr lang="sv-SE" dirty="0">
                <a:solidFill>
                  <a:schemeClr val="dk1"/>
                </a:solidFill>
              </a:rPr>
              <a:t>Pensioner för tryggheten med tanke på särskilda risker (särskilda lagar)</a:t>
            </a:r>
            <a:r>
              <a:rPr lang="fi-FI" dirty="0"/>
              <a:t> =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endParaRPr lang="en-US" dirty="0">
              <a:ea typeface="Verdana" panose="020B0604030504040204" pitchFamily="34" charset="0"/>
              <a:cs typeface="Verdana" panose="020B0604030504040204" pitchFamily="34" charset="0"/>
            </a:endParaRPr>
          </a:p>
          <a:p>
            <a:pPr>
              <a:lnSpc>
                <a:spcPct val="20000"/>
              </a:lnSpc>
            </a:pPr>
            <a:endParaRPr lang="fi-FI" dirty="0"/>
          </a:p>
          <a:p>
            <a:pPr>
              <a:lnSpc>
                <a:spcPct val="20000"/>
              </a:lnSpc>
            </a:pPr>
            <a:endParaRPr lang="fi-FI" dirty="0"/>
          </a:p>
          <a:p>
            <a:r>
              <a:rPr lang="fi-FI" dirty="0" err="1"/>
              <a:t>StPEL</a:t>
            </a:r>
            <a:r>
              <a:rPr lang="fi-FI" dirty="0"/>
              <a:t>: </a:t>
            </a:r>
            <a:r>
              <a:rPr lang="fi-FI" dirty="0" err="1"/>
              <a:t>Lagen</a:t>
            </a:r>
            <a:r>
              <a:rPr lang="fi-FI" dirty="0"/>
              <a:t> </a:t>
            </a:r>
            <a:r>
              <a:rPr lang="fi-FI" dirty="0" err="1"/>
              <a:t>om</a:t>
            </a:r>
            <a:r>
              <a:rPr lang="fi-FI" dirty="0"/>
              <a:t> </a:t>
            </a:r>
            <a:r>
              <a:rPr lang="sv-SE" dirty="0"/>
              <a:t>pensionsersättning som skall betalas av statens medel för tiden för vård av barn under tre år eller för tiden för studier.</a:t>
            </a:r>
          </a:p>
          <a:p>
            <a:r>
              <a:rPr lang="sv-SE" dirty="0"/>
              <a:t>                                                                                                   </a:t>
            </a:r>
          </a:p>
          <a:p>
            <a:endParaRPr lang="sv-SE" dirty="0"/>
          </a:p>
          <a:p>
            <a:endParaRPr lang="sv-SE" dirty="0"/>
          </a:p>
          <a:p>
            <a:r>
              <a:rPr lang="sv-SE" dirty="0"/>
              <a:t>                                                                                                          </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25</a:t>
            </a:fld>
            <a:endParaRPr lang="fi-FI"/>
          </a:p>
        </p:txBody>
      </p:sp>
    </p:spTree>
    <p:extLst>
      <p:ext uri="{BB962C8B-B14F-4D97-AF65-F5344CB8AC3E}">
        <p14:creationId xmlns:p14="http://schemas.microsoft.com/office/powerpoint/2010/main" val="323281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hlinkClick r:id="rId3"/>
              </a:rPr>
              <a:t>https://www.etk.fi/sv/forskning-statistik-prognoser/prognoser/langsiktiga-prognoser/nyaste-prognosen</a:t>
            </a:r>
            <a:endParaRPr lang="fi-FI" dirty="0"/>
          </a:p>
          <a:p>
            <a:endParaRPr lang="fi-FI" dirty="0"/>
          </a:p>
          <a:p>
            <a:r>
              <a:rPr lang="fi-FI" dirty="0" err="1"/>
              <a:t>Uppskattad</a:t>
            </a:r>
            <a:r>
              <a:rPr lang="fi-FI" dirty="0"/>
              <a:t> </a:t>
            </a:r>
            <a:r>
              <a:rPr lang="fi-FI" dirty="0" err="1"/>
              <a:t>och</a:t>
            </a:r>
            <a:r>
              <a:rPr lang="fi-FI" dirty="0"/>
              <a:t> </a:t>
            </a:r>
            <a:r>
              <a:rPr lang="fi-FI" dirty="0" err="1"/>
              <a:t>förverkligad</a:t>
            </a:r>
            <a:r>
              <a:rPr lang="fi-FI" dirty="0"/>
              <a:t> </a:t>
            </a:r>
            <a:r>
              <a:rPr lang="fi-FI" dirty="0" err="1"/>
              <a:t>utveckling</a:t>
            </a:r>
            <a:r>
              <a:rPr lang="fi-FI" dirty="0"/>
              <a:t> av </a:t>
            </a:r>
            <a:r>
              <a:rPr lang="fi-FI" dirty="0" err="1"/>
              <a:t>pensionsutgifter</a:t>
            </a:r>
            <a:r>
              <a:rPr lang="fi-FI" dirty="0"/>
              <a:t> </a:t>
            </a:r>
            <a:r>
              <a:rPr lang="fi-FI" dirty="0" err="1"/>
              <a:t>och</a:t>
            </a:r>
            <a:r>
              <a:rPr lang="fi-FI" dirty="0"/>
              <a:t> </a:t>
            </a:r>
            <a:r>
              <a:rPr lang="fi-FI" dirty="0" err="1"/>
              <a:t>-avgifter</a:t>
            </a:r>
            <a:r>
              <a:rPr lang="fi-FI" dirty="0"/>
              <a:t> för </a:t>
            </a:r>
            <a:r>
              <a:rPr lang="fi-FI" dirty="0" err="1"/>
              <a:t>löntagare</a:t>
            </a:r>
            <a:r>
              <a:rPr lang="fi-FI" dirty="0"/>
              <a:t> </a:t>
            </a:r>
            <a:r>
              <a:rPr lang="fi-FI" dirty="0" err="1"/>
              <a:t>inom</a:t>
            </a:r>
            <a:r>
              <a:rPr lang="fi-FI" dirty="0"/>
              <a:t> </a:t>
            </a:r>
            <a:r>
              <a:rPr lang="fi-FI" dirty="0" err="1"/>
              <a:t>den</a:t>
            </a:r>
            <a:r>
              <a:rPr lang="fi-FI" dirty="0"/>
              <a:t> </a:t>
            </a:r>
            <a:r>
              <a:rPr lang="fi-FI" dirty="0" err="1"/>
              <a:t>privata</a:t>
            </a:r>
            <a:r>
              <a:rPr lang="fi-FI" dirty="0"/>
              <a:t> </a:t>
            </a:r>
            <a:r>
              <a:rPr lang="fi-FI" dirty="0" err="1"/>
              <a:t>sektorn</a:t>
            </a:r>
            <a:r>
              <a:rPr lang="fi-FI" dirty="0"/>
              <a:t> i proportion </a:t>
            </a:r>
            <a:r>
              <a:rPr lang="fi-FI" dirty="0" err="1"/>
              <a:t>till</a:t>
            </a:r>
            <a:r>
              <a:rPr lang="fi-FI" dirty="0"/>
              <a:t> </a:t>
            </a:r>
            <a:r>
              <a:rPr lang="fi-FI" dirty="0" err="1"/>
              <a:t>motsvarande</a:t>
            </a:r>
            <a:r>
              <a:rPr lang="fi-FI" dirty="0"/>
              <a:t> </a:t>
            </a:r>
            <a:r>
              <a:rPr lang="fi-FI" dirty="0" err="1"/>
              <a:t>lönesumma</a:t>
            </a:r>
            <a:r>
              <a:rPr lang="fi-FI" dirty="0"/>
              <a:t>. </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26</a:t>
            </a:fld>
            <a:endParaRPr lang="fi-FI"/>
          </a:p>
        </p:txBody>
      </p:sp>
    </p:spTree>
    <p:extLst>
      <p:ext uri="{BB962C8B-B14F-4D97-AF65-F5344CB8AC3E}">
        <p14:creationId xmlns:p14="http://schemas.microsoft.com/office/powerpoint/2010/main" val="1916376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27</a:t>
            </a:fld>
            <a:endParaRPr lang="fi-FI"/>
          </a:p>
        </p:txBody>
      </p:sp>
    </p:spTree>
    <p:extLst>
      <p:ext uri="{BB962C8B-B14F-4D97-AF65-F5344CB8AC3E}">
        <p14:creationId xmlns:p14="http://schemas.microsoft.com/office/powerpoint/2010/main" val="1614520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a:t>
            </a:r>
            <a:r>
              <a:rPr lang="fi-FI" dirty="0" err="1"/>
              <a:t>beskriver</a:t>
            </a:r>
            <a:r>
              <a:rPr lang="fi-FI" dirty="0"/>
              <a:t> </a:t>
            </a:r>
            <a:r>
              <a:rPr lang="fi-FI" dirty="0" err="1"/>
              <a:t>situationen</a:t>
            </a:r>
            <a:r>
              <a:rPr lang="fi-FI" dirty="0"/>
              <a:t> för de </a:t>
            </a:r>
            <a:r>
              <a:rPr lang="fi-FI" dirty="0" err="1"/>
              <a:t>personer</a:t>
            </a:r>
            <a:r>
              <a:rPr lang="fi-FI" dirty="0"/>
              <a:t> </a:t>
            </a:r>
            <a:r>
              <a:rPr lang="fi-FI" dirty="0" err="1"/>
              <a:t>som</a:t>
            </a:r>
            <a:r>
              <a:rPr lang="fi-FI" dirty="0"/>
              <a:t> </a:t>
            </a:r>
            <a:r>
              <a:rPr lang="fi-FI" dirty="0" err="1"/>
              <a:t>omfattats</a:t>
            </a:r>
            <a:r>
              <a:rPr lang="fi-FI" dirty="0"/>
              <a:t> av </a:t>
            </a:r>
            <a:r>
              <a:rPr lang="fi-FI" dirty="0" err="1"/>
              <a:t>arbetspensionssystemet</a:t>
            </a:r>
            <a:r>
              <a:rPr lang="fi-FI" dirty="0"/>
              <a:t>  </a:t>
            </a:r>
            <a:r>
              <a:rPr lang="fi-FI" dirty="0" err="1"/>
              <a:t>vid</a:t>
            </a:r>
            <a:r>
              <a:rPr lang="fi-FI" dirty="0"/>
              <a:t> </a:t>
            </a:r>
            <a:r>
              <a:rPr lang="fi-FI" dirty="0" err="1"/>
              <a:t>tvärsnittstidpunkten</a:t>
            </a:r>
            <a:r>
              <a:rPr lang="fi-FI" dirty="0"/>
              <a:t> 31.12. </a:t>
            </a:r>
          </a:p>
          <a:p>
            <a:endParaRPr lang="fi-FI" dirty="0"/>
          </a:p>
          <a:p>
            <a:r>
              <a:rPr lang="fi-FI" dirty="0" err="1"/>
              <a:t>Statistikdatabas</a:t>
            </a:r>
            <a:r>
              <a:rPr lang="fi-FI" dirty="0"/>
              <a:t>:</a:t>
            </a:r>
          </a:p>
          <a:p>
            <a:r>
              <a:rPr lang="fi-FI" dirty="0">
                <a:hlinkClick r:id="rId3"/>
              </a:rPr>
              <a:t>https://tilastot.etk.fi/pxweb/sv/ETK/ETK__170vakuutetut__10tyoelakevakuutetut/vak01_piiri.px</a:t>
            </a:r>
            <a:endParaRPr lang="fi-FI" dirty="0"/>
          </a:p>
          <a:p>
            <a:endParaRPr lang="fi-FI" dirty="0"/>
          </a:p>
          <a:p>
            <a:r>
              <a:rPr lang="fi-FI" dirty="0" err="1"/>
              <a:t>Arbetspensionsförsäkrade</a:t>
            </a:r>
            <a:r>
              <a:rPr lang="fi-FI" dirty="0"/>
              <a:t> i Finland:</a:t>
            </a:r>
          </a:p>
          <a:p>
            <a:r>
              <a:rPr lang="fi-FI" dirty="0">
                <a:hlinkClick r:id="rId4"/>
              </a:rPr>
              <a:t>https://www.etk.fi/sv/forskning-statistik-prognoser/statistik/arbetspensionsforsakrade/</a:t>
            </a:r>
            <a:endParaRPr lang="fi-FI" dirty="0"/>
          </a:p>
          <a:p>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28</a:t>
            </a:fld>
            <a:endParaRPr lang="fi-FI"/>
          </a:p>
        </p:txBody>
      </p:sp>
    </p:spTree>
    <p:extLst>
      <p:ext uri="{BB962C8B-B14F-4D97-AF65-F5344CB8AC3E}">
        <p14:creationId xmlns:p14="http://schemas.microsoft.com/office/powerpoint/2010/main" val="303499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49" y="4779486"/>
            <a:ext cx="5657689" cy="4653621"/>
          </a:xfrm>
        </p:spPr>
        <p:txBody>
          <a:bodyPr/>
          <a:lstStyle/>
          <a:p>
            <a:r>
              <a:rPr lang="fi-FI" dirty="0" err="1"/>
              <a:t>Siffrorna</a:t>
            </a:r>
            <a:r>
              <a:rPr lang="fi-FI" dirty="0"/>
              <a:t> </a:t>
            </a:r>
            <a:r>
              <a:rPr lang="fi-FI" dirty="0" err="1"/>
              <a:t>avser</a:t>
            </a:r>
            <a:r>
              <a:rPr lang="fi-FI" dirty="0"/>
              <a:t> </a:t>
            </a:r>
            <a:r>
              <a:rPr lang="fi-FI" dirty="0" err="1"/>
              <a:t>personer</a:t>
            </a:r>
            <a:r>
              <a:rPr lang="fi-FI" dirty="0"/>
              <a:t> </a:t>
            </a:r>
            <a:r>
              <a:rPr lang="fi-FI" dirty="0" err="1"/>
              <a:t>som</a:t>
            </a:r>
            <a:r>
              <a:rPr lang="fi-FI" dirty="0"/>
              <a:t> </a:t>
            </a:r>
            <a:r>
              <a:rPr lang="fi-FI" dirty="0" err="1"/>
              <a:t>var</a:t>
            </a:r>
            <a:r>
              <a:rPr lang="fi-FI" dirty="0"/>
              <a:t> </a:t>
            </a:r>
            <a:r>
              <a:rPr lang="fi-FI" dirty="0" err="1"/>
              <a:t>anställda</a:t>
            </a:r>
            <a:r>
              <a:rPr lang="fi-FI" dirty="0"/>
              <a:t> </a:t>
            </a:r>
            <a:r>
              <a:rPr lang="fi-FI" dirty="0" err="1"/>
              <a:t>eller</a:t>
            </a:r>
            <a:r>
              <a:rPr lang="fi-FI" dirty="0"/>
              <a:t> </a:t>
            </a:r>
            <a:r>
              <a:rPr lang="fi-FI" dirty="0" err="1"/>
              <a:t>företagare</a:t>
            </a:r>
            <a:r>
              <a:rPr lang="fi-FI" dirty="0"/>
              <a:t> 31.12. </a:t>
            </a:r>
          </a:p>
          <a:p>
            <a:pPr>
              <a:lnSpc>
                <a:spcPct val="50000"/>
              </a:lnSpc>
            </a:pPr>
            <a:endParaRPr lang="fi-FI" dirty="0"/>
          </a:p>
          <a:p>
            <a:pPr>
              <a:lnSpc>
                <a:spcPct val="20000"/>
              </a:lnSpc>
            </a:pPr>
            <a:endParaRPr lang="fi-FI" dirty="0"/>
          </a:p>
          <a:p>
            <a:r>
              <a:rPr lang="fi-FI" dirty="0"/>
              <a:t>En person </a:t>
            </a:r>
            <a:r>
              <a:rPr lang="fi-FI" dirty="0" err="1"/>
              <a:t>kan</a:t>
            </a:r>
            <a:r>
              <a:rPr lang="fi-FI" dirty="0"/>
              <a:t> vara </a:t>
            </a:r>
            <a:r>
              <a:rPr lang="fi-FI" dirty="0" err="1"/>
              <a:t>försäkrad</a:t>
            </a:r>
            <a:r>
              <a:rPr lang="fi-FI" dirty="0"/>
              <a:t> </a:t>
            </a:r>
            <a:r>
              <a:rPr lang="fi-FI" dirty="0" err="1"/>
              <a:t>enligt</a:t>
            </a:r>
            <a:r>
              <a:rPr lang="fi-FI" dirty="0"/>
              <a:t> </a:t>
            </a:r>
            <a:r>
              <a:rPr lang="fi-FI" dirty="0" err="1"/>
              <a:t>flera</a:t>
            </a:r>
            <a:r>
              <a:rPr lang="fi-FI" dirty="0"/>
              <a:t> </a:t>
            </a:r>
            <a:r>
              <a:rPr lang="fi-FI" dirty="0" err="1"/>
              <a:t>olika</a:t>
            </a:r>
            <a:r>
              <a:rPr lang="fi-FI" dirty="0"/>
              <a:t> </a:t>
            </a:r>
            <a:r>
              <a:rPr lang="fi-FI" dirty="0" err="1"/>
              <a:t>arbetspensionslagar</a:t>
            </a:r>
            <a:r>
              <a:rPr lang="fi-FI" dirty="0"/>
              <a:t> </a:t>
            </a:r>
            <a:r>
              <a:rPr lang="fi-FI" dirty="0" err="1"/>
              <a:t>samtidigt</a:t>
            </a:r>
            <a:r>
              <a:rPr lang="fi-FI" dirty="0"/>
              <a:t>. I </a:t>
            </a:r>
            <a:r>
              <a:rPr lang="fi-FI" dirty="0" err="1"/>
              <a:t>Sammanlagt-siffran</a:t>
            </a:r>
            <a:r>
              <a:rPr lang="fi-FI" dirty="0"/>
              <a:t> (2,4 </a:t>
            </a:r>
            <a:r>
              <a:rPr lang="fi-FI" dirty="0" err="1"/>
              <a:t>mn</a:t>
            </a:r>
            <a:r>
              <a:rPr lang="fi-FI" dirty="0"/>
              <a:t>) </a:t>
            </a:r>
            <a:r>
              <a:rPr lang="fi-FI" dirty="0" err="1"/>
              <a:t>har</a:t>
            </a:r>
            <a:r>
              <a:rPr lang="fi-FI" dirty="0"/>
              <a:t> </a:t>
            </a:r>
            <a:r>
              <a:rPr lang="fi-FI" dirty="0" err="1"/>
              <a:t>varje</a:t>
            </a:r>
            <a:r>
              <a:rPr lang="fi-FI" dirty="0"/>
              <a:t> person </a:t>
            </a:r>
            <a:r>
              <a:rPr lang="fi-FI" dirty="0" err="1"/>
              <a:t>räknats</a:t>
            </a:r>
            <a:r>
              <a:rPr lang="fi-FI" dirty="0"/>
              <a:t> </a:t>
            </a:r>
            <a:r>
              <a:rPr lang="fi-FI" dirty="0" err="1"/>
              <a:t>bara</a:t>
            </a:r>
            <a:r>
              <a:rPr lang="fi-FI" dirty="0"/>
              <a:t> en </a:t>
            </a:r>
            <a:r>
              <a:rPr lang="fi-FI" dirty="0" err="1"/>
              <a:t>gång</a:t>
            </a:r>
            <a:r>
              <a:rPr lang="fi-FI" dirty="0"/>
              <a:t>. </a:t>
            </a:r>
          </a:p>
          <a:p>
            <a:pPr>
              <a:lnSpc>
                <a:spcPct val="50000"/>
              </a:lnSpc>
            </a:pPr>
            <a:endParaRPr lang="fi-FI" dirty="0"/>
          </a:p>
          <a:p>
            <a:pPr>
              <a:lnSpc>
                <a:spcPct val="50000"/>
              </a:lnSpc>
            </a:pPr>
            <a:endParaRPr lang="fi-FI" dirty="0"/>
          </a:p>
          <a:p>
            <a:pPr>
              <a:lnSpc>
                <a:spcPct val="20000"/>
              </a:lnSpc>
            </a:pPr>
            <a:endParaRPr lang="fi-FI" dirty="0"/>
          </a:p>
          <a:p>
            <a:r>
              <a:rPr lang="fi-FI" dirty="0" err="1"/>
              <a:t>OffPL</a:t>
            </a:r>
            <a:r>
              <a:rPr lang="fi-FI" dirty="0"/>
              <a:t> (</a:t>
            </a:r>
            <a:r>
              <a:rPr lang="fi-FI" dirty="0" err="1"/>
              <a:t>kommun</a:t>
            </a:r>
            <a:r>
              <a:rPr lang="fi-FI" dirty="0"/>
              <a:t> </a:t>
            </a:r>
            <a:r>
              <a:rPr lang="fi-FI" dirty="0" err="1"/>
              <a:t>sector</a:t>
            </a:r>
            <a:r>
              <a:rPr lang="fi-FI" dirty="0"/>
              <a:t>) </a:t>
            </a:r>
            <a:r>
              <a:rPr lang="fi-FI" dirty="0" err="1"/>
              <a:t>inkluderar</a:t>
            </a:r>
            <a:r>
              <a:rPr lang="fi-FI" dirty="0"/>
              <a:t>  34 000 </a:t>
            </a:r>
            <a:r>
              <a:rPr lang="fi-FI" dirty="0" err="1"/>
              <a:t>förtroendevalda</a:t>
            </a:r>
            <a:r>
              <a:rPr lang="fi-FI" dirty="0"/>
              <a:t>, </a:t>
            </a:r>
            <a:r>
              <a:rPr lang="fi-FI" dirty="0" err="1"/>
              <a:t>närståendevårdare</a:t>
            </a:r>
            <a:r>
              <a:rPr lang="fi-FI" dirty="0"/>
              <a:t>, </a:t>
            </a:r>
            <a:r>
              <a:rPr lang="fi-FI" dirty="0" err="1"/>
              <a:t>familjevårdare</a:t>
            </a:r>
            <a:r>
              <a:rPr lang="fi-FI" dirty="0"/>
              <a:t> mm. </a:t>
            </a:r>
            <a:r>
              <a:rPr lang="fi-FI" dirty="0" err="1"/>
              <a:t>som</a:t>
            </a:r>
            <a:r>
              <a:rPr lang="fi-FI" dirty="0"/>
              <a:t> </a:t>
            </a:r>
            <a:r>
              <a:rPr lang="fi-FI" dirty="0" err="1"/>
              <a:t>omfattas</a:t>
            </a:r>
            <a:r>
              <a:rPr lang="fi-FI" dirty="0"/>
              <a:t> av </a:t>
            </a:r>
            <a:r>
              <a:rPr lang="fi-FI" dirty="0" err="1"/>
              <a:t>OffPL</a:t>
            </a:r>
            <a:r>
              <a:rPr lang="fi-FI" dirty="0"/>
              <a:t>. </a:t>
            </a:r>
          </a:p>
          <a:p>
            <a:pPr>
              <a:lnSpc>
                <a:spcPct val="50000"/>
              </a:lnSpc>
            </a:pPr>
            <a:endParaRPr lang="fi-FI" dirty="0"/>
          </a:p>
          <a:p>
            <a:pPr>
              <a:lnSpc>
                <a:spcPct val="20000"/>
              </a:lnSpc>
            </a:pPr>
            <a:endParaRPr lang="fi-FI" dirty="0"/>
          </a:p>
          <a:p>
            <a:r>
              <a:rPr lang="fi-FI" dirty="0" err="1"/>
              <a:t>OffPL</a:t>
            </a:r>
            <a:r>
              <a:rPr lang="fi-FI" dirty="0"/>
              <a:t> (</a:t>
            </a:r>
            <a:r>
              <a:rPr lang="fi-FI" dirty="0" err="1"/>
              <a:t>staten</a:t>
            </a:r>
            <a:r>
              <a:rPr lang="fi-FI" dirty="0"/>
              <a:t>) </a:t>
            </a:r>
            <a:r>
              <a:rPr lang="fi-FI" dirty="0" err="1"/>
              <a:t>inkluderar</a:t>
            </a:r>
            <a:r>
              <a:rPr lang="fi-FI" dirty="0"/>
              <a:t> 10 000 </a:t>
            </a:r>
            <a:r>
              <a:rPr lang="fi-FI" dirty="0" err="1"/>
              <a:t>förtroendevalda</a:t>
            </a:r>
            <a:r>
              <a:rPr lang="fi-FI" dirty="0"/>
              <a:t>, </a:t>
            </a:r>
            <a:r>
              <a:rPr lang="fi-FI" dirty="0" err="1"/>
              <a:t>konsulter</a:t>
            </a:r>
            <a:r>
              <a:rPr lang="fi-FI" dirty="0"/>
              <a:t> mm. </a:t>
            </a:r>
            <a:r>
              <a:rPr lang="fi-FI" dirty="0" err="1"/>
              <a:t>som</a:t>
            </a:r>
            <a:r>
              <a:rPr lang="fi-FI" dirty="0"/>
              <a:t> </a:t>
            </a:r>
            <a:r>
              <a:rPr lang="fi-FI" dirty="0" err="1"/>
              <a:t>omfattas</a:t>
            </a:r>
            <a:r>
              <a:rPr lang="fi-FI" dirty="0"/>
              <a:t> av </a:t>
            </a:r>
            <a:r>
              <a:rPr lang="fi-FI" dirty="0" err="1"/>
              <a:t>OffPL</a:t>
            </a:r>
            <a:r>
              <a:rPr lang="fi-FI" dirty="0"/>
              <a:t>.</a:t>
            </a:r>
          </a:p>
          <a:p>
            <a:pPr>
              <a:lnSpc>
                <a:spcPct val="50000"/>
              </a:lnSpc>
            </a:pPr>
            <a:endParaRPr lang="fi-FI" dirty="0"/>
          </a:p>
          <a:p>
            <a:r>
              <a:rPr lang="fi-FI" dirty="0" err="1"/>
              <a:t>ArPL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arbetstagare</a:t>
            </a:r>
            <a:endParaRPr lang="fi-FI" dirty="0"/>
          </a:p>
          <a:p>
            <a:r>
              <a:rPr lang="fi-FI" dirty="0" err="1"/>
              <a:t>SjPL</a:t>
            </a:r>
            <a:r>
              <a:rPr lang="fi-FI" dirty="0"/>
              <a:t> = </a:t>
            </a:r>
            <a:r>
              <a:rPr lang="fi-FI" dirty="0" err="1"/>
              <a:t>Lagen</a:t>
            </a:r>
            <a:r>
              <a:rPr lang="fi-FI" dirty="0"/>
              <a:t> </a:t>
            </a:r>
            <a:r>
              <a:rPr lang="fi-FI" dirty="0" err="1"/>
              <a:t>om</a:t>
            </a:r>
            <a:r>
              <a:rPr lang="fi-FI" dirty="0"/>
              <a:t> </a:t>
            </a:r>
            <a:r>
              <a:rPr lang="fi-FI" dirty="0" err="1"/>
              <a:t>sjömanspension</a:t>
            </a:r>
            <a:endParaRPr lang="fi-FI" dirty="0"/>
          </a:p>
          <a:p>
            <a:r>
              <a:rPr lang="fi-FI" dirty="0" err="1"/>
              <a:t>FöPL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företagare</a:t>
            </a:r>
            <a:endParaRPr lang="fi-FI" dirty="0"/>
          </a:p>
          <a:p>
            <a:r>
              <a:rPr lang="fi-FI" dirty="0" err="1"/>
              <a:t>LFöPL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lantbruksföretagare</a:t>
            </a:r>
            <a:endParaRPr lang="fi-FI" dirty="0"/>
          </a:p>
          <a:p>
            <a:endParaRPr lang="fi-FI" dirty="0"/>
          </a:p>
          <a:p>
            <a:r>
              <a:rPr lang="fi-FI" dirty="0" err="1"/>
              <a:t>OffPL</a:t>
            </a:r>
            <a:r>
              <a:rPr lang="fi-FI" dirty="0"/>
              <a:t> = </a:t>
            </a:r>
            <a:r>
              <a:rPr lang="fi-FI" dirty="0" err="1"/>
              <a:t>Pensionslagen</a:t>
            </a:r>
            <a:r>
              <a:rPr lang="fi-FI" dirty="0"/>
              <a:t> för </a:t>
            </a:r>
            <a:r>
              <a:rPr lang="fi-FI" dirty="0" err="1"/>
              <a:t>den</a:t>
            </a:r>
            <a:r>
              <a:rPr lang="fi-FI" dirty="0"/>
              <a:t> </a:t>
            </a:r>
            <a:r>
              <a:rPr lang="fi-FI" dirty="0" err="1"/>
              <a:t>officiella</a:t>
            </a:r>
            <a:r>
              <a:rPr lang="fi-FI" dirty="0"/>
              <a:t> </a:t>
            </a:r>
            <a:r>
              <a:rPr lang="fi-FI" dirty="0" err="1"/>
              <a:t>sektorn</a:t>
            </a:r>
            <a:r>
              <a:rPr lang="fi-FI" dirty="0"/>
              <a:t> (</a:t>
            </a:r>
            <a:r>
              <a:rPr lang="fi-FI" dirty="0" err="1"/>
              <a:t>kommun</a:t>
            </a:r>
            <a:r>
              <a:rPr lang="fi-FI" dirty="0"/>
              <a:t> </a:t>
            </a:r>
            <a:r>
              <a:rPr lang="fi-FI" dirty="0" err="1"/>
              <a:t>sector</a:t>
            </a:r>
            <a:r>
              <a:rPr lang="fi-FI" dirty="0"/>
              <a:t>, </a:t>
            </a:r>
            <a:r>
              <a:rPr lang="fi-FI" dirty="0" err="1"/>
              <a:t>staten</a:t>
            </a:r>
            <a:r>
              <a:rPr lang="fi-FI" dirty="0"/>
              <a:t>, </a:t>
            </a:r>
            <a:r>
              <a:rPr lang="fi-FI" dirty="0" err="1"/>
              <a:t>kyrkan</a:t>
            </a:r>
            <a:r>
              <a:rPr lang="fi-FI" dirty="0"/>
              <a:t>)</a:t>
            </a:r>
          </a:p>
          <a:p>
            <a:r>
              <a:rPr lang="fi-FI" dirty="0" err="1"/>
              <a:t>OrtKyl</a:t>
            </a:r>
            <a:r>
              <a:rPr lang="fi-FI" dirty="0"/>
              <a:t> = </a:t>
            </a:r>
            <a:r>
              <a:rPr lang="fi-FI" dirty="0" err="1"/>
              <a:t>Lagen</a:t>
            </a:r>
            <a:r>
              <a:rPr lang="fi-FI" dirty="0"/>
              <a:t> </a:t>
            </a:r>
            <a:r>
              <a:rPr lang="fi-FI" dirty="0" err="1"/>
              <a:t>om</a:t>
            </a:r>
            <a:r>
              <a:rPr lang="fi-FI" dirty="0"/>
              <a:t> </a:t>
            </a:r>
            <a:r>
              <a:rPr lang="fi-FI" dirty="0" err="1"/>
              <a:t>ortodoxa</a:t>
            </a:r>
            <a:r>
              <a:rPr lang="fi-FI" dirty="0"/>
              <a:t> </a:t>
            </a:r>
            <a:r>
              <a:rPr lang="fi-FI" dirty="0" err="1"/>
              <a:t>kyrkan</a:t>
            </a:r>
            <a:endParaRPr lang="fi-FI" dirty="0"/>
          </a:p>
          <a:p>
            <a:r>
              <a:rPr lang="fi-FI" dirty="0"/>
              <a:t>FB = </a:t>
            </a:r>
            <a:r>
              <a:rPr lang="fi-FI" dirty="0" err="1"/>
              <a:t>Finlands</a:t>
            </a:r>
            <a:r>
              <a:rPr lang="fi-FI" dirty="0"/>
              <a:t> Banks </a:t>
            </a:r>
            <a:r>
              <a:rPr lang="fi-FI" dirty="0" err="1"/>
              <a:t>pensionsstadga</a:t>
            </a:r>
            <a:endParaRPr lang="fi-FI" dirty="0"/>
          </a:p>
          <a:p>
            <a:r>
              <a:rPr lang="fi-FI" dirty="0" err="1"/>
              <a:t>Ålands</a:t>
            </a:r>
            <a:r>
              <a:rPr lang="fi-FI" dirty="0"/>
              <a:t> </a:t>
            </a:r>
            <a:r>
              <a:rPr lang="fi-FI" dirty="0" err="1"/>
              <a:t>landskapsregeringens</a:t>
            </a:r>
            <a:r>
              <a:rPr lang="fi-FI" dirty="0"/>
              <a:t> </a:t>
            </a:r>
            <a:r>
              <a:rPr lang="fi-FI" dirty="0" err="1"/>
              <a:t>pensionsstadga</a:t>
            </a:r>
            <a:endParaRPr lang="fi-FI" dirty="0"/>
          </a:p>
          <a:p>
            <a:endParaRPr lang="fi-FI" dirty="0"/>
          </a:p>
          <a:p>
            <a:r>
              <a:rPr lang="fi-FI" dirty="0" err="1"/>
              <a:t>Statistikdatabas</a:t>
            </a:r>
            <a:r>
              <a:rPr lang="fi-FI" dirty="0"/>
              <a:t>:</a:t>
            </a:r>
          </a:p>
          <a:p>
            <a:r>
              <a:rPr lang="fi-FI" dirty="0">
                <a:hlinkClick r:id="rId3"/>
              </a:rPr>
              <a:t>https://tilastot.etk.fi/pxweb/sv/ETK/ETK__170vakuutetut__10tyoelakevakuutetut/vak01_piiri.px</a:t>
            </a:r>
            <a:endParaRPr lang="fi-FI" dirty="0"/>
          </a:p>
          <a:p>
            <a:endParaRPr lang="fi-FI" dirty="0"/>
          </a:p>
          <a:p>
            <a:r>
              <a:rPr lang="fi-FI" dirty="0" err="1"/>
              <a:t>Arbetspensionsförsäkrade</a:t>
            </a:r>
            <a:r>
              <a:rPr lang="fi-FI" dirty="0"/>
              <a:t> i Finland:</a:t>
            </a:r>
          </a:p>
          <a:p>
            <a:r>
              <a:rPr lang="fi-FI" dirty="0">
                <a:hlinkClick r:id="rId4"/>
              </a:rPr>
              <a:t>https://www.etk.fi/sv/forskning-statistik-prognoser/statistik/arbetspensionsforsakrade/</a:t>
            </a:r>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29</a:t>
            </a:fld>
            <a:endParaRPr lang="fi-FI"/>
          </a:p>
        </p:txBody>
      </p:sp>
    </p:spTree>
    <p:extLst>
      <p:ext uri="{BB962C8B-B14F-4D97-AF65-F5344CB8AC3E}">
        <p14:creationId xmlns:p14="http://schemas.microsoft.com/office/powerpoint/2010/main" val="156378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30</a:t>
            </a:fld>
            <a:endParaRPr lang="fi-FI"/>
          </a:p>
        </p:txBody>
      </p:sp>
    </p:spTree>
    <p:extLst>
      <p:ext uri="{BB962C8B-B14F-4D97-AF65-F5344CB8AC3E}">
        <p14:creationId xmlns:p14="http://schemas.microsoft.com/office/powerpoint/2010/main" val="11277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Folkpensionens</a:t>
            </a:r>
            <a:r>
              <a:rPr lang="fi-FI" dirty="0"/>
              <a:t> </a:t>
            </a:r>
            <a:r>
              <a:rPr lang="fi-FI" dirty="0" err="1"/>
              <a:t>premienkomst</a:t>
            </a:r>
            <a:r>
              <a:rPr lang="fi-FI" dirty="0"/>
              <a:t> </a:t>
            </a:r>
            <a:r>
              <a:rPr lang="fi-FI" dirty="0" err="1"/>
              <a:t>innehåller</a:t>
            </a:r>
            <a:r>
              <a:rPr lang="fi-FI" dirty="0"/>
              <a:t> </a:t>
            </a:r>
            <a:r>
              <a:rPr lang="fi-FI" dirty="0" err="1"/>
              <a:t>bara</a:t>
            </a:r>
            <a:r>
              <a:rPr lang="fi-FI" dirty="0"/>
              <a:t> </a:t>
            </a:r>
            <a:r>
              <a:rPr lang="fi-FI" dirty="0" err="1"/>
              <a:t>pensioner</a:t>
            </a:r>
            <a:r>
              <a:rPr lang="fi-FI" dirty="0"/>
              <a:t> (</a:t>
            </a:r>
            <a:r>
              <a:rPr lang="fi-FI" dirty="0" err="1"/>
              <a:t>inte</a:t>
            </a:r>
            <a:r>
              <a:rPr lang="fi-FI" dirty="0"/>
              <a:t> </a:t>
            </a:r>
            <a:r>
              <a:rPr lang="fi-FI" dirty="0" err="1"/>
              <a:t>till</a:t>
            </a:r>
            <a:r>
              <a:rPr lang="fi-FI" dirty="0"/>
              <a:t> </a:t>
            </a:r>
            <a:r>
              <a:rPr lang="fi-FI" dirty="0" err="1"/>
              <a:t>exempel</a:t>
            </a:r>
            <a:r>
              <a:rPr lang="fi-FI" dirty="0"/>
              <a:t> </a:t>
            </a:r>
            <a:r>
              <a:rPr lang="fi-FI" dirty="0" err="1"/>
              <a:t>bostads-</a:t>
            </a:r>
            <a:r>
              <a:rPr lang="fi-FI" dirty="0"/>
              <a:t> </a:t>
            </a:r>
            <a:r>
              <a:rPr lang="fi-FI" dirty="0" err="1"/>
              <a:t>och</a:t>
            </a:r>
            <a:r>
              <a:rPr lang="fi-FI" dirty="0"/>
              <a:t> </a:t>
            </a:r>
            <a:r>
              <a:rPr lang="fi-FI" dirty="0" err="1"/>
              <a:t>handikappbidrag</a:t>
            </a:r>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a:t>
            </a:fld>
            <a:endParaRPr lang="fi-FI"/>
          </a:p>
        </p:txBody>
      </p:sp>
    </p:spTree>
    <p:extLst>
      <p:ext uri="{BB962C8B-B14F-4D97-AF65-F5344CB8AC3E}">
        <p14:creationId xmlns:p14="http://schemas.microsoft.com/office/powerpoint/2010/main" val="2369247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Deltidspension</a:t>
            </a:r>
            <a:r>
              <a:rPr lang="fi-FI" dirty="0"/>
              <a:t> 3 000, </a:t>
            </a:r>
            <a:r>
              <a:rPr lang="fi-FI" dirty="0" err="1"/>
              <a:t>specialpension</a:t>
            </a:r>
            <a:r>
              <a:rPr lang="fi-FI" dirty="0"/>
              <a:t> för </a:t>
            </a:r>
            <a:r>
              <a:rPr lang="fi-FI" dirty="0" err="1"/>
              <a:t>lantbruksföretagare</a:t>
            </a:r>
            <a:r>
              <a:rPr lang="fi-FI" dirty="0"/>
              <a:t> (</a:t>
            </a:r>
            <a:r>
              <a:rPr lang="fi-FI" dirty="0" err="1"/>
              <a:t>avträdelsepension</a:t>
            </a:r>
            <a:r>
              <a:rPr lang="fi-FI" dirty="0"/>
              <a:t> </a:t>
            </a:r>
            <a:r>
              <a:rPr lang="fi-FI" dirty="0" err="1"/>
              <a:t>och</a:t>
            </a:r>
            <a:r>
              <a:rPr lang="fi-FI" dirty="0"/>
              <a:t> </a:t>
            </a:r>
            <a:r>
              <a:rPr lang="fi-FI" dirty="0" err="1"/>
              <a:t>avträdelsestöd</a:t>
            </a:r>
            <a:r>
              <a:rPr lang="fi-FI" dirty="0"/>
              <a:t>) 13 000, </a:t>
            </a:r>
            <a:r>
              <a:rPr lang="fi-FI" dirty="0" err="1"/>
              <a:t>barnpension</a:t>
            </a:r>
            <a:r>
              <a:rPr lang="fi-FI" dirty="0"/>
              <a:t> 17 000.</a:t>
            </a:r>
          </a:p>
          <a:p>
            <a:endParaRPr lang="fi-FI" dirty="0"/>
          </a:p>
          <a:p>
            <a:pPr>
              <a:lnSpc>
                <a:spcPct val="20000"/>
              </a:lnSpc>
            </a:pPr>
            <a:endParaRPr lang="fi-FI" dirty="0"/>
          </a:p>
          <a:p>
            <a:r>
              <a:rPr lang="fi-FI" dirty="0" err="1"/>
              <a:t>Siffrorna</a:t>
            </a:r>
            <a:r>
              <a:rPr lang="fi-FI" dirty="0"/>
              <a:t> </a:t>
            </a:r>
            <a:r>
              <a:rPr lang="fi-FI" dirty="0" err="1"/>
              <a:t>inkluderar</a:t>
            </a:r>
            <a:r>
              <a:rPr lang="fi-FI" dirty="0"/>
              <a:t> alla </a:t>
            </a:r>
            <a:r>
              <a:rPr lang="fi-FI" dirty="0" err="1"/>
              <a:t>som</a:t>
            </a:r>
            <a:r>
              <a:rPr lang="fi-FI" dirty="0"/>
              <a:t> </a:t>
            </a:r>
            <a:r>
              <a:rPr lang="fi-FI" dirty="0" err="1"/>
              <a:t>har</a:t>
            </a:r>
            <a:r>
              <a:rPr lang="fi-FI" dirty="0"/>
              <a:t> </a:t>
            </a:r>
            <a:r>
              <a:rPr lang="fi-FI" dirty="0" err="1"/>
              <a:t>fått</a:t>
            </a:r>
            <a:r>
              <a:rPr lang="fi-FI" dirty="0"/>
              <a:t> </a:t>
            </a:r>
            <a:r>
              <a:rPr lang="fi-FI" dirty="0" err="1"/>
              <a:t>pension</a:t>
            </a:r>
            <a:r>
              <a:rPr lang="fi-FI" dirty="0"/>
              <a:t> </a:t>
            </a:r>
            <a:r>
              <a:rPr lang="fi-FI" dirty="0" err="1"/>
              <a:t>ur</a:t>
            </a:r>
            <a:r>
              <a:rPr lang="fi-FI"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endParaRPr lang="fi-FI" dirty="0"/>
          </a:p>
          <a:p>
            <a:pPr>
              <a:lnSpc>
                <a:spcPct val="20000"/>
              </a:lnSpc>
            </a:pPr>
            <a:endParaRPr lang="fi-FI" dirty="0"/>
          </a:p>
          <a:p>
            <a:r>
              <a:rPr lang="fi-FI" dirty="0" err="1"/>
              <a:t>Antalet</a:t>
            </a:r>
            <a:r>
              <a:rPr lang="fi-FI" dirty="0"/>
              <a:t> </a:t>
            </a:r>
            <a:r>
              <a:rPr lang="fi-FI" dirty="0" err="1"/>
              <a:t>pensionstagare</a:t>
            </a:r>
            <a:r>
              <a:rPr lang="fi-FI" dirty="0"/>
              <a:t> </a:t>
            </a:r>
            <a:r>
              <a:rPr lang="fi-FI" dirty="0" err="1"/>
              <a:t>bosatta</a:t>
            </a:r>
            <a:r>
              <a:rPr lang="fi-FI" dirty="0"/>
              <a:t> i Finland </a:t>
            </a:r>
            <a:r>
              <a:rPr lang="fi-FI" dirty="0" err="1"/>
              <a:t>var</a:t>
            </a:r>
            <a:r>
              <a:rPr lang="fi-FI" dirty="0"/>
              <a:t> 1 542 000 </a:t>
            </a:r>
            <a:r>
              <a:rPr lang="fi-FI" dirty="0" err="1"/>
              <a:t>och</a:t>
            </a:r>
            <a:r>
              <a:rPr lang="fi-FI" dirty="0"/>
              <a:t> </a:t>
            </a:r>
            <a:r>
              <a:rPr lang="fi-FI" dirty="0" err="1"/>
              <a:t>antalet</a:t>
            </a:r>
            <a:r>
              <a:rPr lang="fi-FI" dirty="0"/>
              <a:t> </a:t>
            </a:r>
            <a:r>
              <a:rPr lang="fi-FI" dirty="0" err="1"/>
              <a:t>pensionstagare</a:t>
            </a:r>
            <a:r>
              <a:rPr lang="fi-FI" dirty="0"/>
              <a:t> </a:t>
            </a:r>
            <a:r>
              <a:rPr lang="fi-FI" dirty="0" err="1"/>
              <a:t>bosatta</a:t>
            </a:r>
            <a:r>
              <a:rPr lang="fi-FI" dirty="0"/>
              <a:t> </a:t>
            </a:r>
            <a:r>
              <a:rPr lang="fi-FI" dirty="0" err="1"/>
              <a:t>utomlands</a:t>
            </a:r>
            <a:r>
              <a:rPr lang="fi-FI" dirty="0"/>
              <a:t> </a:t>
            </a:r>
            <a:r>
              <a:rPr lang="fi-FI" dirty="0" err="1"/>
              <a:t>var</a:t>
            </a:r>
            <a:r>
              <a:rPr lang="fi-FI" dirty="0"/>
              <a:t> 58 000.</a:t>
            </a:r>
          </a:p>
          <a:p>
            <a:endParaRPr lang="fi-FI" dirty="0"/>
          </a:p>
          <a:p>
            <a:r>
              <a:rPr lang="fi-FI" dirty="0" err="1"/>
              <a:t>Statistikdatabas</a:t>
            </a:r>
            <a:endParaRPr lang="fi-FI" dirty="0"/>
          </a:p>
          <a:p>
            <a:r>
              <a:rPr lang="fi-FI" dirty="0">
                <a:hlinkClick r:id="rId3"/>
              </a:rPr>
              <a:t>https://tilastot.etk.fi/pxweb/sv/ETK/ETK__110kaikki_elakkeensaajat__10elakkeensaajien_lkm/elsa_k02_laji.px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31</a:t>
            </a:fld>
            <a:endParaRPr lang="fi-FI"/>
          </a:p>
        </p:txBody>
      </p:sp>
    </p:spTree>
    <p:extLst>
      <p:ext uri="{BB962C8B-B14F-4D97-AF65-F5344CB8AC3E}">
        <p14:creationId xmlns:p14="http://schemas.microsoft.com/office/powerpoint/2010/main" val="62783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Figuren</a:t>
            </a:r>
            <a:r>
              <a:rPr lang="fi-FI" dirty="0"/>
              <a:t> </a:t>
            </a:r>
            <a:r>
              <a:rPr lang="fi-FI" dirty="0" err="1"/>
              <a:t>innehåller</a:t>
            </a:r>
            <a:r>
              <a:rPr lang="fi-FI" dirty="0"/>
              <a:t> alla i Finland </a:t>
            </a:r>
            <a:r>
              <a:rPr lang="fi-FI" dirty="0" err="1"/>
              <a:t>bosatta</a:t>
            </a:r>
            <a:r>
              <a:rPr lang="fi-FI" dirty="0"/>
              <a:t> </a:t>
            </a:r>
            <a:r>
              <a:rPr lang="fi-FI" dirty="0" err="1"/>
              <a:t>pensionstagare</a:t>
            </a:r>
            <a:r>
              <a:rPr lang="fi-FI" dirty="0"/>
              <a:t>. </a:t>
            </a:r>
          </a:p>
          <a:p>
            <a:endParaRPr lang="fi-FI" dirty="0"/>
          </a:p>
          <a:p>
            <a:endParaRPr lang="fi-FI" dirty="0"/>
          </a:p>
          <a:p>
            <a:pPr>
              <a:lnSpc>
                <a:spcPct val="30000"/>
              </a:lnSpc>
            </a:pPr>
            <a:r>
              <a:rPr lang="fi-FI" dirty="0" err="1"/>
              <a:t>Statistikdatabas</a:t>
            </a:r>
            <a:endParaRPr lang="fi-FI" dirty="0"/>
          </a:p>
          <a:p>
            <a:pPr>
              <a:lnSpc>
                <a:spcPct val="30000"/>
              </a:lnSpc>
            </a:pPr>
            <a:endParaRPr lang="fi-FI" dirty="0"/>
          </a:p>
          <a:p>
            <a:r>
              <a:rPr lang="en-US" dirty="0">
                <a:hlinkClick r:id="rId3"/>
              </a:rPr>
              <a:t>https://tilastot.etk.fi/pxweb/sv/ETK/ETK__110kaikki_elakkeensaajat__10elakkeensaajien_lkm/elsa_k04_rak.px</a:t>
            </a:r>
            <a:endParaRPr lang="en-US" dirty="0"/>
          </a:p>
          <a:p>
            <a:endParaRPr lang="en-US"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32</a:t>
            </a:fld>
            <a:endParaRPr lang="fi-FI"/>
          </a:p>
        </p:txBody>
      </p:sp>
    </p:spTree>
    <p:extLst>
      <p:ext uri="{BB962C8B-B14F-4D97-AF65-F5344CB8AC3E}">
        <p14:creationId xmlns:p14="http://schemas.microsoft.com/office/powerpoint/2010/main" val="135011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30000"/>
              </a:lnSpc>
            </a:pPr>
            <a:endParaRPr lang="fi-FI" dirty="0"/>
          </a:p>
          <a:p>
            <a:r>
              <a:rPr lang="fi-FI" dirty="0" err="1"/>
              <a:t>Pensionstagarna</a:t>
            </a:r>
            <a:r>
              <a:rPr lang="fi-FI" dirty="0"/>
              <a:t>: </a:t>
            </a:r>
            <a:r>
              <a:rPr lang="fi-FI" dirty="0" err="1"/>
              <a:t>Personer</a:t>
            </a:r>
            <a:r>
              <a:rPr lang="fi-FI" dirty="0"/>
              <a:t> </a:t>
            </a:r>
            <a:r>
              <a:rPr lang="fi-FI" dirty="0" err="1"/>
              <a:t>som</a:t>
            </a:r>
            <a:r>
              <a:rPr lang="fi-FI" dirty="0"/>
              <a:t> </a:t>
            </a:r>
            <a:r>
              <a:rPr lang="fi-FI" dirty="0" err="1"/>
              <a:t>bor</a:t>
            </a:r>
            <a:r>
              <a:rPr lang="fi-FI" dirty="0"/>
              <a:t> i Finland </a:t>
            </a:r>
            <a:r>
              <a:rPr lang="fi-FI" dirty="0" err="1"/>
              <a:t>och</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deltidspension</a:t>
            </a:r>
            <a:r>
              <a:rPr lang="fi-FI" dirty="0"/>
              <a:t>, </a:t>
            </a:r>
            <a:r>
              <a:rPr lang="fi-FI" dirty="0" err="1"/>
              <a:t>specialpension</a:t>
            </a:r>
            <a:r>
              <a:rPr lang="fi-FI" dirty="0"/>
              <a:t> för </a:t>
            </a:r>
            <a:r>
              <a:rPr lang="fi-FI" dirty="0" err="1"/>
              <a:t>lantbruksföretagare</a:t>
            </a:r>
            <a:r>
              <a:rPr lang="fi-FI" dirty="0"/>
              <a:t> </a:t>
            </a:r>
            <a:r>
              <a:rPr lang="fi-FI" dirty="0" err="1"/>
              <a:t>eller</a:t>
            </a:r>
            <a:r>
              <a:rPr lang="fi-FI" dirty="0"/>
              <a:t> </a:t>
            </a:r>
            <a:r>
              <a:rPr lang="fi-FI" dirty="0" err="1"/>
              <a:t>familjepension</a:t>
            </a:r>
            <a:r>
              <a:rPr lang="fi-FI" dirty="0"/>
              <a:t> </a:t>
            </a:r>
            <a:r>
              <a:rPr lang="fi-FI" b="1" dirty="0" err="1"/>
              <a:t>ur</a:t>
            </a:r>
            <a:r>
              <a:rPr lang="fi-FI" b="1"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pPr>
              <a:lnSpc>
                <a:spcPct val="20000"/>
              </a:lnSpc>
            </a:pPr>
            <a:endParaRPr lang="fi-FI" dirty="0"/>
          </a:p>
          <a:p>
            <a:r>
              <a:rPr lang="fi-FI" dirty="0" err="1"/>
              <a:t>Befolkningen</a:t>
            </a:r>
            <a:r>
              <a:rPr lang="fi-FI" dirty="0"/>
              <a:t>: </a:t>
            </a:r>
            <a:r>
              <a:rPr lang="fi-FI" dirty="0" err="1"/>
              <a:t>FPA-försäkrad</a:t>
            </a:r>
            <a:r>
              <a:rPr lang="fi-FI" dirty="0"/>
              <a:t> </a:t>
            </a:r>
            <a:r>
              <a:rPr lang="fi-FI" dirty="0" err="1"/>
              <a:t>befolkning</a:t>
            </a:r>
            <a:endParaRPr lang="fi-FI" dirty="0"/>
          </a:p>
          <a:p>
            <a:endParaRPr lang="en-US" dirty="0"/>
          </a:p>
          <a:p>
            <a:r>
              <a:rPr lang="en-US" dirty="0" err="1"/>
              <a:t>Statistikdatabas</a:t>
            </a:r>
            <a:endParaRPr lang="en-US" dirty="0"/>
          </a:p>
          <a:p>
            <a:r>
              <a:rPr lang="en-US" dirty="0">
                <a:hlinkClick r:id="rId3"/>
              </a:rPr>
              <a:t>https://tilastot.etk.fi/pxweb/sv/ETK/ETK__110kaikki_elakkeensaajat__10elakkeensaajien_lkm/elsa_k02_laji.px</a:t>
            </a:r>
            <a:endParaRPr lang="en-US" dirty="0"/>
          </a:p>
          <a:p>
            <a:endParaRPr lang="en-US"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33</a:t>
            </a:fld>
            <a:endParaRPr lang="fi-FI"/>
          </a:p>
        </p:txBody>
      </p:sp>
    </p:spTree>
    <p:extLst>
      <p:ext uri="{BB962C8B-B14F-4D97-AF65-F5344CB8AC3E}">
        <p14:creationId xmlns:p14="http://schemas.microsoft.com/office/powerpoint/2010/main" val="426411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Siffrorna</a:t>
            </a:r>
            <a:r>
              <a:rPr lang="fi-FI" dirty="0"/>
              <a:t> </a:t>
            </a:r>
            <a:r>
              <a:rPr lang="fi-FI" dirty="0" err="1"/>
              <a:t>inkluderar</a:t>
            </a:r>
            <a:r>
              <a:rPr lang="fi-FI" dirty="0"/>
              <a:t> </a:t>
            </a:r>
            <a:r>
              <a:rPr lang="fi-FI" dirty="0" err="1"/>
              <a:t>personer</a:t>
            </a:r>
            <a:r>
              <a:rPr lang="fi-FI" dirty="0"/>
              <a:t> </a:t>
            </a:r>
            <a:r>
              <a:rPr lang="fi-FI" dirty="0" err="1"/>
              <a:t>som</a:t>
            </a:r>
            <a:r>
              <a:rPr lang="fi-FI" dirty="0"/>
              <a:t> </a:t>
            </a:r>
            <a:r>
              <a:rPr lang="fi-FI" dirty="0" err="1"/>
              <a:t>bor</a:t>
            </a:r>
            <a:r>
              <a:rPr lang="fi-FI" dirty="0"/>
              <a:t> i Finland </a:t>
            </a:r>
            <a:r>
              <a:rPr lang="fi-FI" dirty="0" err="1"/>
              <a:t>och</a:t>
            </a:r>
            <a:r>
              <a:rPr lang="fi-FI" dirty="0"/>
              <a:t> </a:t>
            </a:r>
            <a:r>
              <a:rPr lang="fi-FI" dirty="0" err="1"/>
              <a:t>har</a:t>
            </a:r>
            <a:r>
              <a:rPr lang="fi-FI" dirty="0"/>
              <a:t> </a:t>
            </a:r>
            <a:r>
              <a:rPr lang="fi-FI" dirty="0" err="1"/>
              <a:t>fått</a:t>
            </a:r>
            <a:r>
              <a:rPr lang="fi-FI" dirty="0"/>
              <a:t> </a:t>
            </a:r>
            <a:r>
              <a:rPr lang="fi-FI" dirty="0" err="1"/>
              <a:t>sjukpension</a:t>
            </a:r>
            <a:r>
              <a:rPr lang="fi-FI" dirty="0"/>
              <a:t> </a:t>
            </a:r>
            <a:r>
              <a:rPr lang="fi-FI" dirty="0" err="1"/>
              <a:t>ur</a:t>
            </a:r>
            <a:r>
              <a:rPr lang="fi-FI"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endParaRPr lang="fi-FI" dirty="0"/>
          </a:p>
          <a:p>
            <a:r>
              <a:rPr lang="fi-FI" dirty="0" err="1"/>
              <a:t>Sjukpensionerna</a:t>
            </a:r>
            <a:r>
              <a:rPr lang="fi-FI" dirty="0"/>
              <a:t> </a:t>
            </a:r>
            <a:r>
              <a:rPr lang="fi-FI" dirty="0" err="1"/>
              <a:t>inkluderar</a:t>
            </a:r>
            <a:r>
              <a:rPr lang="fi-FI" dirty="0"/>
              <a:t> </a:t>
            </a:r>
            <a:r>
              <a:rPr lang="fi-FI" dirty="0" err="1"/>
              <a:t>egentliga</a:t>
            </a:r>
            <a:r>
              <a:rPr lang="fi-FI" dirty="0"/>
              <a:t> </a:t>
            </a:r>
            <a:r>
              <a:rPr lang="fi-FI" dirty="0" err="1"/>
              <a:t>sjukpensioner</a:t>
            </a:r>
            <a:r>
              <a:rPr lang="fi-FI" dirty="0"/>
              <a:t> </a:t>
            </a:r>
            <a:r>
              <a:rPr lang="fi-FI" dirty="0" err="1"/>
              <a:t>och</a:t>
            </a:r>
            <a:r>
              <a:rPr lang="fi-FI" dirty="0"/>
              <a:t> </a:t>
            </a:r>
            <a:r>
              <a:rPr lang="fi-FI" dirty="0" err="1"/>
              <a:t>individuella</a:t>
            </a:r>
            <a:r>
              <a:rPr lang="fi-FI" dirty="0"/>
              <a:t> </a:t>
            </a:r>
            <a:r>
              <a:rPr lang="fi-FI" dirty="0" err="1"/>
              <a:t>förtidspensioner</a:t>
            </a:r>
            <a:r>
              <a:rPr lang="fi-FI" dirty="0"/>
              <a:t> (</a:t>
            </a:r>
            <a:r>
              <a:rPr lang="fi-FI" dirty="0" err="1"/>
              <a:t>åren</a:t>
            </a:r>
            <a:r>
              <a:rPr lang="fi-FI" dirty="0"/>
              <a:t> 2009 </a:t>
            </a:r>
            <a:r>
              <a:rPr lang="fi-FI" dirty="0" err="1"/>
              <a:t>och</a:t>
            </a:r>
            <a:r>
              <a:rPr lang="fi-FI" dirty="0"/>
              <a:t> 2010).</a:t>
            </a:r>
          </a:p>
          <a:p>
            <a:pPr>
              <a:lnSpc>
                <a:spcPct val="30000"/>
              </a:lnSpc>
            </a:pPr>
            <a:endParaRPr lang="fi-FI" dirty="0"/>
          </a:p>
          <a:p>
            <a:r>
              <a:rPr lang="fi-FI" dirty="0" err="1"/>
              <a:t>Egentlig</a:t>
            </a:r>
            <a:r>
              <a:rPr lang="fi-FI" dirty="0"/>
              <a:t> </a:t>
            </a:r>
            <a:r>
              <a:rPr lang="fi-FI" dirty="0" err="1"/>
              <a:t>sjukpensionen</a:t>
            </a:r>
            <a:r>
              <a:rPr lang="fi-FI" dirty="0"/>
              <a:t>: Pension </a:t>
            </a:r>
            <a:r>
              <a:rPr lang="fi-FI" dirty="0" err="1"/>
              <a:t>som</a:t>
            </a:r>
            <a:r>
              <a:rPr lang="fi-FI" dirty="0"/>
              <a:t> </a:t>
            </a:r>
            <a:r>
              <a:rPr lang="fi-FI" dirty="0" err="1"/>
              <a:t>beviljats</a:t>
            </a:r>
            <a:r>
              <a:rPr lang="fi-FI" dirty="0"/>
              <a:t> </a:t>
            </a:r>
            <a:r>
              <a:rPr lang="fi-FI" dirty="0" err="1"/>
              <a:t>tills</a:t>
            </a:r>
            <a:r>
              <a:rPr lang="fi-FI" dirty="0"/>
              <a:t> </a:t>
            </a:r>
            <a:r>
              <a:rPr lang="fi-FI" dirty="0" err="1"/>
              <a:t>vidare</a:t>
            </a:r>
            <a:r>
              <a:rPr lang="fi-FI" dirty="0"/>
              <a:t> </a:t>
            </a:r>
            <a:r>
              <a:rPr lang="fi-FI" dirty="0" err="1"/>
              <a:t>och</a:t>
            </a:r>
            <a:r>
              <a:rPr lang="fi-FI" dirty="0"/>
              <a:t> </a:t>
            </a:r>
            <a:r>
              <a:rPr lang="fi-FI" dirty="0" err="1"/>
              <a:t>rehabiliteringsstöd</a:t>
            </a:r>
            <a:r>
              <a:rPr lang="fi-FI" dirty="0"/>
              <a:t> (</a:t>
            </a:r>
            <a:r>
              <a:rPr lang="fi-FI" dirty="0" err="1"/>
              <a:t>sjukpension</a:t>
            </a:r>
            <a:r>
              <a:rPr lang="fi-FI" dirty="0"/>
              <a:t> </a:t>
            </a:r>
            <a:r>
              <a:rPr lang="fi-FI" dirty="0" err="1"/>
              <a:t>som</a:t>
            </a:r>
            <a:r>
              <a:rPr lang="fi-FI" dirty="0"/>
              <a:t> </a:t>
            </a:r>
            <a:r>
              <a:rPr lang="fi-FI" dirty="0" err="1"/>
              <a:t>beviljats</a:t>
            </a:r>
            <a:r>
              <a:rPr lang="fi-FI" dirty="0"/>
              <a:t> </a:t>
            </a:r>
            <a:r>
              <a:rPr lang="fi-FI" dirty="0" err="1"/>
              <a:t>på</a:t>
            </a:r>
            <a:r>
              <a:rPr lang="fi-FI" dirty="0"/>
              <a:t> </a:t>
            </a:r>
            <a:r>
              <a:rPr lang="fi-FI" dirty="0" err="1"/>
              <a:t>viss</a:t>
            </a:r>
            <a:r>
              <a:rPr lang="fi-FI" dirty="0"/>
              <a:t> </a:t>
            </a:r>
            <a:r>
              <a:rPr lang="fi-FI" dirty="0" err="1"/>
              <a:t>tid</a:t>
            </a:r>
            <a:r>
              <a:rPr lang="fi-FI" dirty="0"/>
              <a:t>). </a:t>
            </a:r>
            <a:r>
              <a:rPr lang="fi-FI" dirty="0" err="1"/>
              <a:t>Båda</a:t>
            </a:r>
            <a:r>
              <a:rPr lang="fi-FI" dirty="0"/>
              <a:t> </a:t>
            </a:r>
            <a:r>
              <a:rPr lang="fi-FI" dirty="0" err="1"/>
              <a:t>kan</a:t>
            </a:r>
            <a:r>
              <a:rPr lang="fi-FI" dirty="0"/>
              <a:t> </a:t>
            </a:r>
            <a:r>
              <a:rPr lang="fi-FI" dirty="0" err="1"/>
              <a:t>också</a:t>
            </a:r>
            <a:r>
              <a:rPr lang="fi-FI" dirty="0"/>
              <a:t> </a:t>
            </a:r>
            <a:r>
              <a:rPr lang="fi-FI" dirty="0" err="1"/>
              <a:t>beviljas</a:t>
            </a:r>
            <a:r>
              <a:rPr lang="fi-FI" dirty="0"/>
              <a:t> </a:t>
            </a:r>
            <a:r>
              <a:rPr lang="fi-FI" dirty="0" err="1"/>
              <a:t>som</a:t>
            </a:r>
            <a:r>
              <a:rPr lang="fi-FI" dirty="0"/>
              <a:t> </a:t>
            </a:r>
            <a:r>
              <a:rPr lang="fi-FI" dirty="0" err="1"/>
              <a:t>delpensioner</a:t>
            </a:r>
            <a:r>
              <a:rPr lang="fi-FI" dirty="0"/>
              <a:t> </a:t>
            </a:r>
            <a:r>
              <a:rPr lang="fi-FI" dirty="0" err="1"/>
              <a:t>inom</a:t>
            </a:r>
            <a:r>
              <a:rPr lang="fi-FI" dirty="0"/>
              <a:t> </a:t>
            </a:r>
            <a:r>
              <a:rPr lang="fi-FI" dirty="0" err="1"/>
              <a:t>arbetspensionssystemet</a:t>
            </a:r>
            <a:r>
              <a:rPr lang="fi-FI" dirty="0"/>
              <a:t>. </a:t>
            </a:r>
          </a:p>
          <a:p>
            <a:endParaRPr lang="fi-FI" dirty="0"/>
          </a:p>
          <a:p>
            <a:r>
              <a:rPr lang="fi-FI" dirty="0" err="1"/>
              <a:t>Statistikdatabas</a:t>
            </a:r>
            <a:endParaRPr lang="fi-FI" dirty="0"/>
          </a:p>
          <a:p>
            <a:r>
              <a:rPr lang="fi-FI" dirty="0">
                <a:hlinkClick r:id="rId3"/>
              </a:rPr>
              <a:t>https://tilastot.etk.fi/pxweb/sv/ETK/ETK__110kaikki_elakkeensaajat__10elakkeensaajien_lkm/elsa_k10_tk_diag.px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34</a:t>
            </a:fld>
            <a:endParaRPr lang="fi-FI"/>
          </a:p>
        </p:txBody>
      </p:sp>
    </p:spTree>
    <p:extLst>
      <p:ext uri="{BB962C8B-B14F-4D97-AF65-F5344CB8AC3E}">
        <p14:creationId xmlns:p14="http://schemas.microsoft.com/office/powerpoint/2010/main" val="69287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35</a:t>
            </a:fld>
            <a:endParaRPr lang="fi-FI"/>
          </a:p>
        </p:txBody>
      </p:sp>
    </p:spTree>
    <p:extLst>
      <p:ext uri="{BB962C8B-B14F-4D97-AF65-F5344CB8AC3E}">
        <p14:creationId xmlns:p14="http://schemas.microsoft.com/office/powerpoint/2010/main" val="207908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i </a:t>
            </a:r>
            <a:r>
              <a:rPr lang="fi-FI" dirty="0" err="1"/>
              <a:t>figuren</a:t>
            </a:r>
            <a:r>
              <a:rPr lang="fi-FI" dirty="0"/>
              <a:t> </a:t>
            </a:r>
            <a:r>
              <a:rPr lang="fi-FI" dirty="0" err="1"/>
              <a:t>gäller</a:t>
            </a:r>
            <a:r>
              <a:rPr lang="fi-FI" dirty="0"/>
              <a:t> </a:t>
            </a:r>
            <a:r>
              <a:rPr lang="fi-FI" dirty="0" err="1"/>
              <a:t>nya</a:t>
            </a:r>
            <a:r>
              <a:rPr lang="fi-FI" dirty="0"/>
              <a:t> </a:t>
            </a:r>
            <a:r>
              <a:rPr lang="fi-FI" b="1" dirty="0" err="1"/>
              <a:t>arbetspensionstagare</a:t>
            </a:r>
            <a:r>
              <a:rPr lang="fi-FI" dirty="0"/>
              <a:t>.</a:t>
            </a:r>
          </a:p>
          <a:p>
            <a:endParaRPr lang="fi-FI" dirty="0"/>
          </a:p>
          <a:p>
            <a:pPr>
              <a:lnSpc>
                <a:spcPct val="20000"/>
              </a:lnSpc>
            </a:pPr>
            <a:endParaRPr lang="fi-FI" dirty="0"/>
          </a:p>
          <a:p>
            <a:r>
              <a:rPr lang="fi-FI" dirty="0"/>
              <a:t>I </a:t>
            </a:r>
            <a:r>
              <a:rPr lang="fi-FI" dirty="0" err="1"/>
              <a:t>nya</a:t>
            </a:r>
            <a:r>
              <a:rPr lang="fi-FI" dirty="0"/>
              <a:t> </a:t>
            </a:r>
            <a:r>
              <a:rPr lang="fi-FI" dirty="0" err="1"/>
              <a:t>ålderspensionstagare</a:t>
            </a:r>
            <a:r>
              <a:rPr lang="fi-FI" dirty="0"/>
              <a:t> </a:t>
            </a:r>
            <a:r>
              <a:rPr lang="fi-FI" dirty="0" err="1"/>
              <a:t>ingår</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i </a:t>
            </a:r>
            <a:r>
              <a:rPr lang="fi-FI" dirty="0" err="1"/>
              <a:t>ålderspension</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p>
          <a:p>
            <a:endParaRPr lang="fi-FI" dirty="0"/>
          </a:p>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a:p>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36</a:t>
            </a:fld>
            <a:endParaRPr lang="fi-FI"/>
          </a:p>
        </p:txBody>
      </p:sp>
    </p:spTree>
    <p:extLst>
      <p:ext uri="{BB962C8B-B14F-4D97-AF65-F5344CB8AC3E}">
        <p14:creationId xmlns:p14="http://schemas.microsoft.com/office/powerpoint/2010/main" val="1995587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Siffrorna</a:t>
            </a:r>
            <a:r>
              <a:rPr lang="fi-FI" dirty="0"/>
              <a:t> i </a:t>
            </a:r>
            <a:r>
              <a:rPr lang="fi-FI" dirty="0" err="1"/>
              <a:t>figuren</a:t>
            </a:r>
            <a:r>
              <a:rPr lang="fi-FI" dirty="0"/>
              <a:t> </a:t>
            </a:r>
            <a:r>
              <a:rPr lang="fi-FI" dirty="0" err="1"/>
              <a:t>gäller</a:t>
            </a:r>
            <a:r>
              <a:rPr lang="fi-FI" dirty="0"/>
              <a:t> </a:t>
            </a:r>
            <a:r>
              <a:rPr lang="fi-FI" dirty="0" err="1"/>
              <a:t>nya</a:t>
            </a:r>
            <a:r>
              <a:rPr lang="fi-FI" dirty="0"/>
              <a:t> </a:t>
            </a:r>
            <a:r>
              <a:rPr lang="fi-FI" b="1" dirty="0" err="1"/>
              <a:t>arbetspensionstagare</a:t>
            </a:r>
            <a:r>
              <a:rPr lang="fi-FI" dirty="0"/>
              <a:t>.</a:t>
            </a:r>
          </a:p>
          <a:p>
            <a:pPr>
              <a:lnSpc>
                <a:spcPct val="20000"/>
              </a:lnSpc>
            </a:pPr>
            <a:endParaRPr lang="fi-FI" dirty="0"/>
          </a:p>
          <a:p>
            <a:r>
              <a:rPr lang="fi-FI" dirty="0" err="1"/>
              <a:t>Sjukpensioner</a:t>
            </a:r>
            <a:r>
              <a:rPr lang="fi-FI" dirty="0"/>
              <a:t> </a:t>
            </a:r>
            <a:r>
              <a:rPr lang="fi-FI" dirty="0" err="1"/>
              <a:t>inkluderar</a:t>
            </a:r>
            <a:r>
              <a:rPr lang="fi-FI" dirty="0"/>
              <a:t> </a:t>
            </a:r>
            <a:r>
              <a:rPr lang="fi-FI" dirty="0" err="1"/>
              <a:t>egentliga</a:t>
            </a:r>
            <a:r>
              <a:rPr lang="fi-FI" dirty="0"/>
              <a:t> </a:t>
            </a:r>
            <a:r>
              <a:rPr lang="fi-FI" dirty="0" err="1"/>
              <a:t>sjukpensioner</a:t>
            </a:r>
            <a:r>
              <a:rPr lang="fi-FI" dirty="0"/>
              <a:t> </a:t>
            </a:r>
            <a:r>
              <a:rPr lang="fi-FI" dirty="0" err="1"/>
              <a:t>och</a:t>
            </a:r>
            <a:r>
              <a:rPr lang="fi-FI" dirty="0"/>
              <a:t> </a:t>
            </a:r>
            <a:r>
              <a:rPr lang="fi-FI" dirty="0" err="1"/>
              <a:t>individuella</a:t>
            </a:r>
            <a:r>
              <a:rPr lang="fi-FI" dirty="0"/>
              <a:t> </a:t>
            </a:r>
            <a:r>
              <a:rPr lang="fi-FI" dirty="0" err="1"/>
              <a:t>förtidspensioner</a:t>
            </a:r>
            <a:r>
              <a:rPr lang="fi-FI" dirty="0"/>
              <a:t> (2000–2006).</a:t>
            </a:r>
          </a:p>
          <a:p>
            <a:pPr>
              <a:lnSpc>
                <a:spcPct val="20000"/>
              </a:lnSpc>
            </a:pPr>
            <a:endParaRPr lang="fi-FI" dirty="0"/>
          </a:p>
          <a:p>
            <a:r>
              <a:rPr lang="fi-FI" dirty="0" err="1"/>
              <a:t>Egentlig</a:t>
            </a:r>
            <a:r>
              <a:rPr lang="fi-FI" dirty="0"/>
              <a:t> </a:t>
            </a:r>
            <a:r>
              <a:rPr lang="fi-FI" dirty="0" err="1"/>
              <a:t>sjukpension</a:t>
            </a:r>
            <a:r>
              <a:rPr lang="fi-FI" dirty="0"/>
              <a:t>: Pension </a:t>
            </a:r>
            <a:r>
              <a:rPr lang="fi-FI" dirty="0" err="1"/>
              <a:t>som</a:t>
            </a:r>
            <a:r>
              <a:rPr lang="fi-FI" dirty="0"/>
              <a:t> </a:t>
            </a:r>
            <a:r>
              <a:rPr lang="fi-FI" dirty="0" err="1"/>
              <a:t>beviljas</a:t>
            </a:r>
            <a:r>
              <a:rPr lang="fi-FI" dirty="0"/>
              <a:t> </a:t>
            </a:r>
            <a:r>
              <a:rPr lang="fi-FI" dirty="0" err="1"/>
              <a:t>tills</a:t>
            </a:r>
            <a:r>
              <a:rPr lang="fi-FI" dirty="0"/>
              <a:t> </a:t>
            </a:r>
            <a:r>
              <a:rPr lang="fi-FI" dirty="0" err="1"/>
              <a:t>vidare</a:t>
            </a:r>
            <a:r>
              <a:rPr lang="fi-FI" dirty="0"/>
              <a:t> </a:t>
            </a:r>
            <a:r>
              <a:rPr lang="fi-FI" dirty="0" err="1"/>
              <a:t>och</a:t>
            </a:r>
            <a:r>
              <a:rPr lang="fi-FI" dirty="0"/>
              <a:t> </a:t>
            </a:r>
            <a:r>
              <a:rPr lang="fi-FI" dirty="0" err="1"/>
              <a:t>rehabiliteringsstöd</a:t>
            </a:r>
            <a:r>
              <a:rPr lang="fi-FI" dirty="0"/>
              <a:t> (</a:t>
            </a:r>
            <a:r>
              <a:rPr lang="fi-FI" dirty="0" err="1"/>
              <a:t>sjukpension</a:t>
            </a:r>
            <a:r>
              <a:rPr lang="fi-FI" dirty="0"/>
              <a:t> </a:t>
            </a:r>
            <a:r>
              <a:rPr lang="fi-FI" dirty="0" err="1"/>
              <a:t>som</a:t>
            </a:r>
            <a:r>
              <a:rPr lang="fi-FI" dirty="0"/>
              <a:t> </a:t>
            </a:r>
            <a:r>
              <a:rPr lang="fi-FI" dirty="0" err="1"/>
              <a:t>beviljas</a:t>
            </a:r>
            <a:r>
              <a:rPr lang="fi-FI" dirty="0"/>
              <a:t> </a:t>
            </a:r>
            <a:r>
              <a:rPr lang="fi-FI" dirty="0" err="1"/>
              <a:t>på</a:t>
            </a:r>
            <a:r>
              <a:rPr lang="fi-FI" dirty="0"/>
              <a:t> </a:t>
            </a:r>
            <a:r>
              <a:rPr lang="fi-FI" dirty="0" err="1"/>
              <a:t>viss</a:t>
            </a:r>
            <a:r>
              <a:rPr lang="fi-FI" dirty="0"/>
              <a:t> </a:t>
            </a:r>
            <a:r>
              <a:rPr lang="fi-FI" dirty="0" err="1"/>
              <a:t>tid</a:t>
            </a:r>
            <a:r>
              <a:rPr lang="fi-FI" dirty="0"/>
              <a:t>). </a:t>
            </a:r>
            <a:r>
              <a:rPr lang="fi-FI" dirty="0" err="1"/>
              <a:t>Båda</a:t>
            </a:r>
            <a:r>
              <a:rPr lang="fi-FI" dirty="0"/>
              <a:t> </a:t>
            </a:r>
            <a:r>
              <a:rPr lang="fi-FI" dirty="0" err="1"/>
              <a:t>kan</a:t>
            </a:r>
            <a:r>
              <a:rPr lang="fi-FI" dirty="0"/>
              <a:t> </a:t>
            </a:r>
            <a:r>
              <a:rPr lang="fi-FI" dirty="0" err="1"/>
              <a:t>också</a:t>
            </a:r>
            <a:r>
              <a:rPr lang="fi-FI" dirty="0"/>
              <a:t> </a:t>
            </a:r>
            <a:r>
              <a:rPr lang="fi-FI" dirty="0" err="1"/>
              <a:t>beviljas</a:t>
            </a:r>
            <a:r>
              <a:rPr lang="fi-FI" dirty="0"/>
              <a:t> </a:t>
            </a:r>
            <a:r>
              <a:rPr lang="fi-FI" dirty="0" err="1"/>
              <a:t>som</a:t>
            </a:r>
            <a:r>
              <a:rPr lang="fi-FI" dirty="0"/>
              <a:t> </a:t>
            </a:r>
            <a:r>
              <a:rPr lang="fi-FI" dirty="0" err="1"/>
              <a:t>delpension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https://tilastot.etk.fi/pxweb/sv/ETK/ETK__120tyoelakkeensaajat__40tyoelakkeelle_siirtyneiden_lkm/elsi_t10_tk_diag.px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37</a:t>
            </a:fld>
            <a:endParaRPr lang="fi-FI"/>
          </a:p>
        </p:txBody>
      </p:sp>
    </p:spTree>
    <p:extLst>
      <p:ext uri="{BB962C8B-B14F-4D97-AF65-F5344CB8AC3E}">
        <p14:creationId xmlns:p14="http://schemas.microsoft.com/office/powerpoint/2010/main" val="3191354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3698"/>
            <a:ext cx="5435600" cy="3910489"/>
          </a:xfrm>
        </p:spPr>
        <p:txBody>
          <a:bodyPr/>
          <a:lstStyle/>
          <a:p>
            <a:r>
              <a:rPr lang="fi-FI" dirty="0" err="1"/>
              <a:t>Siffrorna</a:t>
            </a:r>
            <a:r>
              <a:rPr lang="fi-FI" dirty="0"/>
              <a:t> </a:t>
            </a:r>
            <a:r>
              <a:rPr lang="fi-FI" dirty="0" err="1"/>
              <a:t>inkulderar</a:t>
            </a:r>
            <a:r>
              <a:rPr lang="fi-FI" dirty="0"/>
              <a:t> </a:t>
            </a:r>
            <a:r>
              <a:rPr lang="fi-FI" dirty="0" err="1"/>
              <a:t>nya</a:t>
            </a:r>
            <a:r>
              <a:rPr lang="fi-FI" dirty="0"/>
              <a:t> </a:t>
            </a:r>
            <a:r>
              <a:rPr lang="fi-FI" b="1" dirty="0" err="1"/>
              <a:t>arbetspensionstagare</a:t>
            </a:r>
            <a:r>
              <a:rPr lang="fi-FI" dirty="0"/>
              <a:t> </a:t>
            </a:r>
            <a:r>
              <a:rPr lang="fi-FI" dirty="0" err="1"/>
              <a:t>som</a:t>
            </a:r>
            <a:r>
              <a:rPr lang="fi-FI" dirty="0"/>
              <a:t> </a:t>
            </a:r>
            <a:r>
              <a:rPr lang="fi-FI" dirty="0" err="1"/>
              <a:t>gått</a:t>
            </a:r>
            <a:r>
              <a:rPr lang="fi-FI" dirty="0"/>
              <a:t> i </a:t>
            </a:r>
            <a:r>
              <a:rPr lang="fi-FI" dirty="0" err="1"/>
              <a:t>ålderspension</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r>
              <a:rPr lang="fi-FI" dirty="0" err="1"/>
              <a:t>sjukpension</a:t>
            </a:r>
            <a:r>
              <a:rPr lang="fi-FI" dirty="0"/>
              <a:t>, </a:t>
            </a:r>
            <a:r>
              <a:rPr lang="fi-FI" dirty="0" err="1"/>
              <a:t>arbetslöshetspension</a:t>
            </a:r>
            <a:r>
              <a:rPr lang="fi-FI" dirty="0"/>
              <a:t> (2000–2011) </a:t>
            </a:r>
            <a:r>
              <a:rPr lang="fi-FI" dirty="0" err="1"/>
              <a:t>eller</a:t>
            </a:r>
            <a:r>
              <a:rPr lang="fi-FI" dirty="0"/>
              <a:t> </a:t>
            </a:r>
            <a:r>
              <a:rPr lang="fi-FI" dirty="0" err="1"/>
              <a:t>special</a:t>
            </a:r>
            <a:r>
              <a:rPr lang="fi-FI" dirty="0"/>
              <a:t> </a:t>
            </a:r>
            <a:r>
              <a:rPr lang="fi-FI" dirty="0" err="1"/>
              <a:t>pension</a:t>
            </a:r>
            <a:r>
              <a:rPr lang="fi-FI" dirty="0"/>
              <a:t> för </a:t>
            </a:r>
            <a:r>
              <a:rPr lang="fi-FI" dirty="0" err="1"/>
              <a:t>lantbruksföretagare</a:t>
            </a:r>
            <a:r>
              <a:rPr lang="fi-FI" dirty="0"/>
              <a:t>. </a:t>
            </a:r>
          </a:p>
          <a:p>
            <a:endParaRPr lang="fi-FI" dirty="0"/>
          </a:p>
          <a:p>
            <a:r>
              <a:rPr lang="fi-FI" dirty="0" err="1"/>
              <a:t>Deltidspensionstagare</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eftersom</a:t>
            </a:r>
            <a:r>
              <a:rPr lang="fi-FI" dirty="0"/>
              <a:t> det </a:t>
            </a:r>
            <a:r>
              <a:rPr lang="fi-FI" dirty="0" err="1"/>
              <a:t>är</a:t>
            </a:r>
            <a:r>
              <a:rPr lang="fi-FI" dirty="0"/>
              <a:t> en </a:t>
            </a:r>
            <a:r>
              <a:rPr lang="fi-FI" dirty="0" err="1"/>
              <a:t>förutsättning</a:t>
            </a:r>
            <a:r>
              <a:rPr lang="fi-FI" dirty="0"/>
              <a:t> för </a:t>
            </a:r>
            <a:r>
              <a:rPr lang="fi-FI" dirty="0" err="1"/>
              <a:t>pensionen</a:t>
            </a:r>
            <a:r>
              <a:rPr lang="fi-FI" dirty="0"/>
              <a:t> </a:t>
            </a:r>
            <a:r>
              <a:rPr lang="fi-FI" dirty="0" err="1"/>
              <a:t>att</a:t>
            </a:r>
            <a:r>
              <a:rPr lang="fi-FI" dirty="0"/>
              <a:t> </a:t>
            </a:r>
            <a:r>
              <a:rPr lang="fi-FI" dirty="0" err="1"/>
              <a:t>personen</a:t>
            </a:r>
            <a:r>
              <a:rPr lang="fi-FI" dirty="0"/>
              <a:t> </a:t>
            </a:r>
            <a:r>
              <a:rPr lang="fi-FI" dirty="0" err="1"/>
              <a:t>arbetar</a:t>
            </a:r>
            <a:r>
              <a:rPr lang="fi-FI" dirty="0"/>
              <a:t>. </a:t>
            </a:r>
          </a:p>
          <a:p>
            <a:endParaRPr lang="fi-FI" dirty="0"/>
          </a:p>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38</a:t>
            </a:fld>
            <a:endParaRPr lang="fi-FI"/>
          </a:p>
        </p:txBody>
      </p:sp>
    </p:spTree>
    <p:extLst>
      <p:ext uri="{BB962C8B-B14F-4D97-AF65-F5344CB8AC3E}">
        <p14:creationId xmlns:p14="http://schemas.microsoft.com/office/powerpoint/2010/main" val="1918041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7"/>
            <a:ext cx="5435600" cy="3423940"/>
          </a:xfrm>
        </p:spPr>
        <p:txBody>
          <a:bodyPr/>
          <a:lstStyle/>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0BFF4739-A7F8-4941-9D4B-58F3C8C589E6}" type="slidenum">
              <a:rPr lang="fi-FI" smtClean="0"/>
              <a:t>39</a:t>
            </a:fld>
            <a:endParaRPr lang="fi-FI"/>
          </a:p>
        </p:txBody>
      </p:sp>
    </p:spTree>
    <p:extLst>
      <p:ext uri="{BB962C8B-B14F-4D97-AF65-F5344CB8AC3E}">
        <p14:creationId xmlns:p14="http://schemas.microsoft.com/office/powerpoint/2010/main" val="2417818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5"/>
            <a:ext cx="5435600" cy="5221041"/>
          </a:xfrm>
        </p:spPr>
        <p:txBody>
          <a:bodyPr/>
          <a:lstStyle/>
          <a:p>
            <a:pPr>
              <a:lnSpc>
                <a:spcPct val="20000"/>
              </a:lnSpc>
            </a:pPr>
            <a:endParaRPr lang="fi-FI" dirty="0"/>
          </a:p>
          <a:p>
            <a:r>
              <a:rPr lang="fi-FI" dirty="0" err="1"/>
              <a:t>Siffrorna</a:t>
            </a:r>
            <a:r>
              <a:rPr lang="fi-FI" dirty="0"/>
              <a:t> </a:t>
            </a:r>
            <a:r>
              <a:rPr lang="fi-FI" dirty="0" err="1"/>
              <a:t>inkulderar</a:t>
            </a:r>
            <a:r>
              <a:rPr lang="fi-FI" dirty="0"/>
              <a:t> </a:t>
            </a:r>
            <a:r>
              <a:rPr lang="fi-FI" dirty="0" err="1"/>
              <a:t>nya</a:t>
            </a:r>
            <a:r>
              <a:rPr lang="fi-FI" dirty="0"/>
              <a:t> </a:t>
            </a:r>
            <a:r>
              <a:rPr lang="fi-FI" b="1" dirty="0" err="1"/>
              <a:t>arbetspensionstagare</a:t>
            </a:r>
            <a:r>
              <a:rPr lang="fi-FI" dirty="0"/>
              <a:t> </a:t>
            </a:r>
            <a:r>
              <a:rPr lang="fi-FI" dirty="0" err="1"/>
              <a:t>som</a:t>
            </a:r>
            <a:r>
              <a:rPr lang="fi-FI" dirty="0"/>
              <a:t> </a:t>
            </a:r>
            <a:r>
              <a:rPr lang="fi-FI" dirty="0" err="1"/>
              <a:t>gått</a:t>
            </a:r>
            <a:r>
              <a:rPr lang="fi-FI" dirty="0"/>
              <a:t> i </a:t>
            </a:r>
            <a:r>
              <a:rPr lang="fi-FI" dirty="0" err="1"/>
              <a:t>ålderspension</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r>
              <a:rPr lang="fi-FI" dirty="0" err="1"/>
              <a:t>sjukpension</a:t>
            </a:r>
            <a:r>
              <a:rPr lang="fi-FI" dirty="0"/>
              <a:t>, </a:t>
            </a:r>
            <a:r>
              <a:rPr lang="fi-FI" dirty="0" err="1"/>
              <a:t>arbetslöshetspension</a:t>
            </a:r>
            <a:r>
              <a:rPr lang="fi-FI" dirty="0"/>
              <a:t> (2000–2011) </a:t>
            </a:r>
            <a:r>
              <a:rPr lang="fi-FI" dirty="0" err="1"/>
              <a:t>eller</a:t>
            </a:r>
            <a:r>
              <a:rPr lang="fi-FI" dirty="0"/>
              <a:t> </a:t>
            </a:r>
            <a:r>
              <a:rPr lang="fi-FI" dirty="0" err="1"/>
              <a:t>specialpension</a:t>
            </a:r>
            <a:r>
              <a:rPr lang="fi-FI" dirty="0"/>
              <a:t> för </a:t>
            </a:r>
            <a:r>
              <a:rPr lang="fi-FI" dirty="0" err="1"/>
              <a:t>lantbruksföretagare</a:t>
            </a:r>
            <a:r>
              <a:rPr lang="fi-FI" dirty="0"/>
              <a:t>. </a:t>
            </a:r>
          </a:p>
          <a:p>
            <a:pPr>
              <a:lnSpc>
                <a:spcPct val="50000"/>
              </a:lnSpc>
            </a:pPr>
            <a:endParaRPr lang="fi-FI" dirty="0"/>
          </a:p>
          <a:p>
            <a:r>
              <a:rPr lang="fi-FI" dirty="0" err="1"/>
              <a:t>Nya</a:t>
            </a:r>
            <a:r>
              <a:rPr lang="fi-FI" dirty="0"/>
              <a:t> </a:t>
            </a:r>
            <a:r>
              <a:rPr lang="fi-FI" dirty="0" err="1"/>
              <a:t>deltidspensionstagare</a:t>
            </a:r>
            <a:r>
              <a:rPr lang="fi-FI" dirty="0"/>
              <a:t> </a:t>
            </a:r>
            <a:r>
              <a:rPr lang="fi-FI" dirty="0" err="1"/>
              <a:t>och</a:t>
            </a:r>
            <a:r>
              <a:rPr lang="fi-FI" dirty="0"/>
              <a:t> de </a:t>
            </a:r>
            <a:r>
              <a:rPr lang="fi-FI" dirty="0" err="1"/>
              <a:t>som</a:t>
            </a:r>
            <a:r>
              <a:rPr lang="fi-FI" dirty="0"/>
              <a:t> </a:t>
            </a:r>
            <a:r>
              <a:rPr lang="fi-FI" dirty="0" err="1"/>
              <a:t>gått</a:t>
            </a:r>
            <a:r>
              <a:rPr lang="fi-FI" dirty="0"/>
              <a:t> i </a:t>
            </a:r>
            <a:r>
              <a:rPr lang="fi-FI" dirty="0" err="1"/>
              <a:t>partiell</a:t>
            </a:r>
            <a:r>
              <a:rPr lang="fi-FI" dirty="0"/>
              <a:t> </a:t>
            </a:r>
            <a:r>
              <a:rPr lang="fi-FI" dirty="0" err="1"/>
              <a:t>förtida</a:t>
            </a:r>
            <a:r>
              <a:rPr lang="fi-FI" dirty="0"/>
              <a:t> </a:t>
            </a:r>
            <a:r>
              <a:rPr lang="fi-FI" dirty="0" err="1"/>
              <a:t>ålderspension</a:t>
            </a:r>
            <a:r>
              <a:rPr lang="fi-FI" dirty="0"/>
              <a:t> </a:t>
            </a:r>
            <a:r>
              <a:rPr lang="fi-FI" dirty="0" err="1"/>
              <a:t>ingår</a:t>
            </a:r>
            <a:r>
              <a:rPr lang="fi-FI" dirty="0"/>
              <a:t> </a:t>
            </a:r>
            <a:br>
              <a:rPr lang="fi-FI" dirty="0"/>
            </a:br>
            <a:r>
              <a:rPr lang="fi-FI" dirty="0" err="1"/>
              <a:t>inte</a:t>
            </a:r>
            <a:r>
              <a:rPr lang="fi-FI" dirty="0"/>
              <a:t> i </a:t>
            </a:r>
            <a:r>
              <a:rPr lang="fi-FI" dirty="0" err="1"/>
              <a:t>siffrorna</a:t>
            </a:r>
            <a:r>
              <a:rPr lang="fi-FI" dirty="0"/>
              <a:t> i </a:t>
            </a:r>
            <a:r>
              <a:rPr lang="fi-FI" dirty="0" err="1"/>
              <a:t>figuren</a:t>
            </a:r>
            <a:r>
              <a:rPr lang="fi-FI" dirty="0"/>
              <a:t>.</a:t>
            </a:r>
          </a:p>
          <a:p>
            <a:pPr>
              <a:lnSpc>
                <a:spcPct val="50000"/>
              </a:lnSpc>
            </a:pPr>
            <a:endParaRPr lang="fi-FI" b="1" dirty="0"/>
          </a:p>
          <a:p>
            <a:r>
              <a:rPr lang="fi-FI" b="1" dirty="0" err="1"/>
              <a:t>Medianåldern</a:t>
            </a:r>
            <a:r>
              <a:rPr lang="fi-FI" b="1" dirty="0"/>
              <a:t> </a:t>
            </a:r>
            <a:r>
              <a:rPr lang="fi-FI" dirty="0" err="1"/>
              <a:t>är</a:t>
            </a:r>
            <a:r>
              <a:rPr lang="fi-FI" dirty="0"/>
              <a:t> </a:t>
            </a:r>
            <a:r>
              <a:rPr lang="fi-FI" dirty="0" err="1"/>
              <a:t>den</a:t>
            </a:r>
            <a:r>
              <a:rPr lang="fi-FI" dirty="0"/>
              <a:t> </a:t>
            </a:r>
            <a:r>
              <a:rPr lang="fi-FI" dirty="0" err="1"/>
              <a:t>mittersta</a:t>
            </a:r>
            <a:r>
              <a:rPr lang="fi-FI" dirty="0"/>
              <a:t> </a:t>
            </a:r>
            <a:r>
              <a:rPr lang="fi-FI" dirty="0" err="1"/>
              <a:t>observationen</a:t>
            </a:r>
            <a:r>
              <a:rPr lang="fi-FI" dirty="0"/>
              <a:t> i </a:t>
            </a:r>
            <a:r>
              <a:rPr lang="fi-FI" dirty="0" err="1"/>
              <a:t>materialet</a:t>
            </a:r>
            <a:r>
              <a:rPr lang="fi-FI" dirty="0"/>
              <a:t>, </a:t>
            </a:r>
            <a:r>
              <a:rPr lang="fi-FI" dirty="0" err="1"/>
              <a:t>dvs</a:t>
            </a:r>
            <a:r>
              <a:rPr lang="fi-FI" dirty="0"/>
              <a:t>. </a:t>
            </a:r>
            <a:r>
              <a:rPr lang="fi-FI" dirty="0" err="1"/>
              <a:t>hälften</a:t>
            </a:r>
            <a:r>
              <a:rPr lang="fi-FI" dirty="0"/>
              <a:t> av de </a:t>
            </a:r>
            <a:r>
              <a:rPr lang="fi-FI" dirty="0" err="1"/>
              <a:t>nya</a:t>
            </a:r>
            <a:r>
              <a:rPr lang="fi-FI" dirty="0"/>
              <a:t> </a:t>
            </a:r>
            <a:r>
              <a:rPr lang="fi-FI" dirty="0" err="1"/>
              <a:t>pensionstagarna</a:t>
            </a:r>
            <a:r>
              <a:rPr lang="fi-FI" dirty="0"/>
              <a:t> </a:t>
            </a:r>
            <a:r>
              <a:rPr lang="fi-FI" dirty="0" err="1"/>
              <a:t>är</a:t>
            </a:r>
            <a:r>
              <a:rPr lang="fi-FI" dirty="0"/>
              <a:t> </a:t>
            </a:r>
            <a:r>
              <a:rPr lang="fi-FI" dirty="0" err="1"/>
              <a:t>yngre</a:t>
            </a:r>
            <a:r>
              <a:rPr lang="fi-FI" dirty="0"/>
              <a:t> </a:t>
            </a:r>
            <a:r>
              <a:rPr lang="fi-FI" dirty="0" err="1"/>
              <a:t>och</a:t>
            </a:r>
            <a:r>
              <a:rPr lang="fi-FI" dirty="0"/>
              <a:t> </a:t>
            </a:r>
            <a:r>
              <a:rPr lang="fi-FI" dirty="0" err="1"/>
              <a:t>hälften</a:t>
            </a:r>
            <a:r>
              <a:rPr lang="fi-FI" dirty="0"/>
              <a:t> </a:t>
            </a:r>
            <a:r>
              <a:rPr lang="fi-FI" dirty="0" err="1"/>
              <a:t>äldre</a:t>
            </a:r>
            <a:r>
              <a:rPr lang="fi-FI" dirty="0"/>
              <a:t> </a:t>
            </a:r>
            <a:r>
              <a:rPr lang="fi-FI" dirty="0" err="1"/>
              <a:t>än</a:t>
            </a:r>
            <a:r>
              <a:rPr lang="fi-FI" dirty="0"/>
              <a:t> </a:t>
            </a:r>
            <a:r>
              <a:rPr lang="fi-FI" dirty="0" err="1"/>
              <a:t>medianåldern</a:t>
            </a:r>
            <a:r>
              <a:rPr lang="fi-FI" dirty="0"/>
              <a:t>. </a:t>
            </a:r>
          </a:p>
          <a:p>
            <a:pPr>
              <a:lnSpc>
                <a:spcPct val="50000"/>
              </a:lnSpc>
            </a:pPr>
            <a:endParaRPr lang="fi-FI" dirty="0"/>
          </a:p>
          <a:p>
            <a:pPr>
              <a:lnSpc>
                <a:spcPct val="20000"/>
              </a:lnSpc>
            </a:pPr>
            <a:endParaRPr lang="fi-FI" b="1" dirty="0"/>
          </a:p>
          <a:p>
            <a:r>
              <a:rPr lang="fi-FI" b="1" dirty="0" err="1"/>
              <a:t>Medelåldern</a:t>
            </a:r>
            <a:r>
              <a:rPr lang="fi-FI" b="1" dirty="0"/>
              <a:t> </a:t>
            </a:r>
            <a:r>
              <a:rPr lang="fi-FI" dirty="0" err="1"/>
              <a:t>är</a:t>
            </a:r>
            <a:r>
              <a:rPr lang="fi-FI" dirty="0"/>
              <a:t> det </a:t>
            </a:r>
            <a:r>
              <a:rPr lang="fi-FI" dirty="0" err="1"/>
              <a:t>aritmetiska</a:t>
            </a:r>
            <a:r>
              <a:rPr lang="fi-FI" dirty="0"/>
              <a:t> </a:t>
            </a:r>
            <a:r>
              <a:rPr lang="fi-FI" dirty="0" err="1"/>
              <a:t>medelvärdet</a:t>
            </a:r>
            <a:r>
              <a:rPr lang="fi-FI" dirty="0"/>
              <a:t> av de </a:t>
            </a:r>
            <a:r>
              <a:rPr lang="fi-FI" dirty="0" err="1"/>
              <a:t>nya</a:t>
            </a:r>
            <a:r>
              <a:rPr lang="fi-FI" dirty="0"/>
              <a:t> </a:t>
            </a:r>
            <a:r>
              <a:rPr lang="fi-FI" dirty="0" err="1"/>
              <a:t>pensionstagarnas</a:t>
            </a:r>
            <a:r>
              <a:rPr lang="fi-FI" dirty="0"/>
              <a:t> </a:t>
            </a:r>
            <a:r>
              <a:rPr lang="fi-FI" dirty="0" err="1"/>
              <a:t>åldrar</a:t>
            </a:r>
            <a:r>
              <a:rPr lang="fi-FI" dirty="0"/>
              <a:t>. </a:t>
            </a:r>
          </a:p>
          <a:p>
            <a:pPr>
              <a:lnSpc>
                <a:spcPct val="50000"/>
              </a:lnSpc>
            </a:pPr>
            <a:endParaRPr lang="fi-FI" dirty="0"/>
          </a:p>
          <a:p>
            <a:pPr>
              <a:lnSpc>
                <a:spcPct val="20000"/>
              </a:lnSpc>
            </a:pPr>
            <a:endParaRPr lang="fi-FI" dirty="0"/>
          </a:p>
          <a:p>
            <a:r>
              <a:rPr lang="fi-FI" b="1" dirty="0" err="1"/>
              <a:t>Den</a:t>
            </a:r>
            <a:r>
              <a:rPr lang="fi-FI" b="1" dirty="0"/>
              <a:t> </a:t>
            </a:r>
            <a:r>
              <a:rPr lang="fi-FI" b="1" dirty="0" err="1"/>
              <a:t>förväntade</a:t>
            </a:r>
            <a:r>
              <a:rPr lang="fi-FI" b="1" dirty="0"/>
              <a:t> </a:t>
            </a:r>
            <a:r>
              <a:rPr lang="fi-FI" b="1" dirty="0" err="1"/>
              <a:t>pensioneringsåldern</a:t>
            </a:r>
            <a:r>
              <a:rPr lang="fi-FI" b="1" dirty="0"/>
              <a:t> </a:t>
            </a:r>
            <a:r>
              <a:rPr lang="fi-FI" dirty="0" err="1"/>
              <a:t>är</a:t>
            </a:r>
            <a:r>
              <a:rPr lang="fi-FI" dirty="0"/>
              <a:t> ett </a:t>
            </a:r>
            <a:r>
              <a:rPr lang="fi-FI" dirty="0" err="1"/>
              <a:t>mått</a:t>
            </a:r>
            <a:r>
              <a:rPr lang="fi-FI" dirty="0"/>
              <a:t> </a:t>
            </a:r>
            <a:r>
              <a:rPr lang="fi-FI" dirty="0" err="1"/>
              <a:t>som</a:t>
            </a:r>
            <a:r>
              <a:rPr lang="fi-FI" dirty="0"/>
              <a:t> </a:t>
            </a:r>
            <a:r>
              <a:rPr lang="fi-FI" dirty="0" err="1"/>
              <a:t>tagits</a:t>
            </a:r>
            <a:r>
              <a:rPr lang="fi-FI" dirty="0"/>
              <a:t> </a:t>
            </a:r>
            <a:r>
              <a:rPr lang="fi-FI" dirty="0" err="1"/>
              <a:t>fram</a:t>
            </a:r>
            <a:r>
              <a:rPr lang="fi-FI" dirty="0"/>
              <a:t> för </a:t>
            </a:r>
            <a:r>
              <a:rPr lang="fi-FI" dirty="0" err="1"/>
              <a:t>att</a:t>
            </a:r>
            <a:r>
              <a:rPr lang="fi-FI" dirty="0"/>
              <a:t> </a:t>
            </a:r>
            <a:r>
              <a:rPr lang="fi-FI" dirty="0" err="1"/>
              <a:t>användas</a:t>
            </a:r>
            <a:r>
              <a:rPr lang="fi-FI" dirty="0"/>
              <a:t> </a:t>
            </a:r>
            <a:r>
              <a:rPr lang="fi-FI" dirty="0" err="1"/>
              <a:t>vid</a:t>
            </a:r>
            <a:r>
              <a:rPr lang="fi-FI" dirty="0"/>
              <a:t> </a:t>
            </a:r>
            <a:r>
              <a:rPr lang="fi-FI" dirty="0" err="1"/>
              <a:t>sidan</a:t>
            </a:r>
            <a:r>
              <a:rPr lang="fi-FI" dirty="0"/>
              <a:t> av de </a:t>
            </a:r>
            <a:r>
              <a:rPr lang="fi-FI" dirty="0" err="1"/>
              <a:t>traditionella</a:t>
            </a:r>
            <a:r>
              <a:rPr lang="fi-FI" dirty="0"/>
              <a:t> </a:t>
            </a:r>
            <a:r>
              <a:rPr lang="fi-FI" dirty="0" err="1"/>
              <a:t>måtten</a:t>
            </a:r>
            <a:r>
              <a:rPr lang="fi-FI" dirty="0"/>
              <a:t> </a:t>
            </a:r>
            <a:r>
              <a:rPr lang="fi-FI" dirty="0" err="1"/>
              <a:t>medelåldern</a:t>
            </a:r>
            <a:r>
              <a:rPr lang="fi-FI" dirty="0"/>
              <a:t> </a:t>
            </a:r>
            <a:r>
              <a:rPr lang="fi-FI" dirty="0" err="1"/>
              <a:t>och</a:t>
            </a:r>
            <a:r>
              <a:rPr lang="fi-FI" dirty="0"/>
              <a:t> </a:t>
            </a:r>
            <a:r>
              <a:rPr lang="fi-FI" dirty="0" err="1"/>
              <a:t>medianen</a:t>
            </a:r>
            <a:r>
              <a:rPr lang="fi-FI" dirty="0"/>
              <a:t> </a:t>
            </a:r>
            <a:r>
              <a:rPr lang="fi-FI" dirty="0" err="1"/>
              <a:t>och</a:t>
            </a:r>
            <a:r>
              <a:rPr lang="fi-FI" dirty="0"/>
              <a:t> </a:t>
            </a:r>
            <a:r>
              <a:rPr lang="fi-FI" dirty="0" err="1"/>
              <a:t>som</a:t>
            </a:r>
            <a:r>
              <a:rPr lang="fi-FI" dirty="0"/>
              <a:t> </a:t>
            </a:r>
            <a:r>
              <a:rPr lang="fi-FI" dirty="0" err="1"/>
              <a:t>bättre</a:t>
            </a:r>
            <a:r>
              <a:rPr lang="fi-FI" dirty="0"/>
              <a:t> </a:t>
            </a:r>
            <a:r>
              <a:rPr lang="fi-FI" dirty="0" err="1"/>
              <a:t>lämpar</a:t>
            </a:r>
            <a:r>
              <a:rPr lang="fi-FI" dirty="0"/>
              <a:t> </a:t>
            </a:r>
            <a:r>
              <a:rPr lang="fi-FI" dirty="0" err="1"/>
              <a:t>sig</a:t>
            </a:r>
            <a:r>
              <a:rPr lang="fi-FI" dirty="0"/>
              <a:t> för </a:t>
            </a:r>
            <a:r>
              <a:rPr lang="fi-FI" dirty="0" err="1"/>
              <a:t>observation</a:t>
            </a:r>
            <a:r>
              <a:rPr lang="fi-FI" dirty="0"/>
              <a:t> av </a:t>
            </a:r>
            <a:r>
              <a:rPr lang="fi-FI" dirty="0" err="1"/>
              <a:t>förändringar</a:t>
            </a:r>
            <a:r>
              <a:rPr lang="fi-FI" dirty="0"/>
              <a:t> i </a:t>
            </a:r>
            <a:r>
              <a:rPr lang="fi-FI" dirty="0" err="1"/>
              <a:t>pensioneringsåldern</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den</a:t>
            </a:r>
            <a:r>
              <a:rPr lang="fi-FI" dirty="0"/>
              <a:t> </a:t>
            </a:r>
            <a:r>
              <a:rPr lang="fi-FI" dirty="0" err="1"/>
              <a:t>genomsnittliga</a:t>
            </a:r>
            <a:r>
              <a:rPr lang="fi-FI" dirty="0"/>
              <a:t> </a:t>
            </a:r>
            <a:r>
              <a:rPr lang="fi-FI" dirty="0" err="1"/>
              <a:t>pensioneringsåldern</a:t>
            </a:r>
            <a:r>
              <a:rPr lang="fi-FI" dirty="0"/>
              <a:t> </a:t>
            </a:r>
            <a:r>
              <a:rPr lang="fi-FI" dirty="0" err="1"/>
              <a:t>bland</a:t>
            </a:r>
            <a:r>
              <a:rPr lang="fi-FI" dirty="0"/>
              <a:t> </a:t>
            </a:r>
            <a:r>
              <a:rPr lang="fi-FI" dirty="0" err="1"/>
              <a:t>försäkrade</a:t>
            </a:r>
            <a:r>
              <a:rPr lang="fi-FI" dirty="0"/>
              <a:t> i en </a:t>
            </a:r>
            <a:r>
              <a:rPr lang="fi-FI" dirty="0" err="1"/>
              <a:t>viss</a:t>
            </a:r>
            <a:r>
              <a:rPr lang="fi-FI" dirty="0"/>
              <a:t> </a:t>
            </a:r>
            <a:r>
              <a:rPr lang="fi-FI" dirty="0" err="1"/>
              <a:t>ålder</a:t>
            </a:r>
            <a:r>
              <a:rPr lang="fi-FI" dirty="0"/>
              <a:t>, </a:t>
            </a:r>
            <a:r>
              <a:rPr lang="fi-FI" dirty="0" err="1"/>
              <a:t>om</a:t>
            </a:r>
            <a:r>
              <a:rPr lang="fi-FI" dirty="0"/>
              <a:t> </a:t>
            </a:r>
            <a:r>
              <a:rPr lang="fi-FI" dirty="0" err="1"/>
              <a:t>pensioneringsfrekvenserna</a:t>
            </a:r>
            <a:r>
              <a:rPr lang="fi-FI" dirty="0"/>
              <a:t> </a:t>
            </a:r>
            <a:r>
              <a:rPr lang="fi-FI" dirty="0" err="1"/>
              <a:t>och</a:t>
            </a:r>
            <a:r>
              <a:rPr lang="fi-FI" dirty="0"/>
              <a:t> </a:t>
            </a:r>
            <a:r>
              <a:rPr lang="fi-FI" dirty="0" err="1"/>
              <a:t>dödlighetstalen</a:t>
            </a:r>
            <a:r>
              <a:rPr lang="fi-FI" dirty="0"/>
              <a:t> i </a:t>
            </a:r>
            <a:r>
              <a:rPr lang="fi-FI" dirty="0" err="1"/>
              <a:t>olika</a:t>
            </a:r>
            <a:r>
              <a:rPr lang="fi-FI" dirty="0"/>
              <a:t> </a:t>
            </a:r>
            <a:r>
              <a:rPr lang="fi-FI" dirty="0" err="1"/>
              <a:t>åldersgrupper</a:t>
            </a:r>
            <a:r>
              <a:rPr lang="fi-FI" dirty="0"/>
              <a:t> </a:t>
            </a:r>
            <a:r>
              <a:rPr lang="fi-FI" dirty="0" err="1"/>
              <a:t>hålls</a:t>
            </a:r>
            <a:r>
              <a:rPr lang="fi-FI" dirty="0"/>
              <a:t> </a:t>
            </a:r>
            <a:r>
              <a:rPr lang="fi-FI" dirty="0" err="1"/>
              <a:t>på</a:t>
            </a:r>
            <a:r>
              <a:rPr lang="fi-FI" dirty="0"/>
              <a:t> </a:t>
            </a:r>
            <a:r>
              <a:rPr lang="fi-FI" dirty="0" err="1"/>
              <a:t>granskningsårets</a:t>
            </a:r>
            <a:r>
              <a:rPr lang="fi-FI" dirty="0"/>
              <a:t> </a:t>
            </a:r>
            <a:r>
              <a:rPr lang="fi-FI" dirty="0" err="1"/>
              <a:t>nivå</a:t>
            </a:r>
            <a:r>
              <a:rPr lang="fi-FI" dirty="0"/>
              <a:t>. </a:t>
            </a:r>
            <a:r>
              <a:rPr lang="fi-FI" dirty="0" err="1"/>
              <a:t>Den</a:t>
            </a:r>
            <a:r>
              <a:rPr lang="fi-FI" dirty="0"/>
              <a:t> </a:t>
            </a:r>
            <a:r>
              <a:rPr lang="fi-FI" dirty="0" err="1"/>
              <a:t>förväntade</a:t>
            </a:r>
            <a:r>
              <a:rPr lang="fi-FI" dirty="0"/>
              <a:t> </a:t>
            </a:r>
            <a:r>
              <a:rPr lang="fi-FI" dirty="0" err="1"/>
              <a:t>pensioneringsålder</a:t>
            </a:r>
            <a:r>
              <a:rPr lang="fi-FI" dirty="0"/>
              <a:t> </a:t>
            </a:r>
            <a:r>
              <a:rPr lang="fi-FI" dirty="0" err="1"/>
              <a:t>är</a:t>
            </a:r>
            <a:r>
              <a:rPr lang="fi-FI" dirty="0"/>
              <a:t> </a:t>
            </a:r>
            <a:r>
              <a:rPr lang="fi-FI" dirty="0" err="1"/>
              <a:t>oberoende</a:t>
            </a:r>
            <a:r>
              <a:rPr lang="fi-FI" dirty="0"/>
              <a:t> av </a:t>
            </a:r>
            <a:r>
              <a:rPr lang="fi-FI" dirty="0" err="1"/>
              <a:t>åldersstrukturen</a:t>
            </a:r>
            <a:r>
              <a:rPr lang="fi-FI" dirty="0"/>
              <a:t>. I </a:t>
            </a:r>
            <a:r>
              <a:rPr lang="fi-FI" dirty="0" err="1"/>
              <a:t>figuren</a:t>
            </a:r>
            <a:r>
              <a:rPr lang="fi-FI" dirty="0"/>
              <a:t> </a:t>
            </a:r>
            <a:r>
              <a:rPr lang="fi-FI" dirty="0" err="1"/>
              <a:t>har</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beräknats</a:t>
            </a:r>
            <a:r>
              <a:rPr lang="fi-FI" dirty="0"/>
              <a:t> för 25-åringar </a:t>
            </a:r>
            <a:r>
              <a:rPr lang="fi-FI" dirty="0" err="1"/>
              <a:t>och</a:t>
            </a:r>
            <a:r>
              <a:rPr lang="fi-FI" dirty="0"/>
              <a:t> </a:t>
            </a:r>
            <a:r>
              <a:rPr lang="fi-FI" dirty="0" err="1"/>
              <a:t>den</a:t>
            </a:r>
            <a:r>
              <a:rPr lang="fi-FI" dirty="0"/>
              <a:t> </a:t>
            </a:r>
            <a:r>
              <a:rPr lang="fi-FI" dirty="0" err="1"/>
              <a:t>beskriver</a:t>
            </a:r>
            <a:r>
              <a:rPr lang="fi-FI" dirty="0"/>
              <a:t> </a:t>
            </a:r>
            <a:r>
              <a:rPr lang="fi-FI" dirty="0" err="1"/>
              <a:t>pensioneringsåldern</a:t>
            </a:r>
            <a:r>
              <a:rPr lang="fi-FI" dirty="0"/>
              <a:t> i hela </a:t>
            </a:r>
            <a:r>
              <a:rPr lang="fi-FI" dirty="0" err="1"/>
              <a:t>den</a:t>
            </a:r>
            <a:r>
              <a:rPr lang="fi-FI" dirty="0"/>
              <a:t> </a:t>
            </a:r>
            <a:r>
              <a:rPr lang="fi-FI" dirty="0" err="1"/>
              <a:t>arbetspensionsförsäkrade</a:t>
            </a:r>
            <a:r>
              <a:rPr lang="fi-FI" dirty="0"/>
              <a:t> </a:t>
            </a:r>
            <a:r>
              <a:rPr lang="fi-FI" dirty="0" err="1"/>
              <a:t>befolkningen</a:t>
            </a:r>
            <a:r>
              <a:rPr lang="fi-FI" dirty="0"/>
              <a:t>.</a:t>
            </a:r>
          </a:p>
          <a:p>
            <a:pPr>
              <a:lnSpc>
                <a:spcPct val="50000"/>
              </a:lnSpc>
            </a:pPr>
            <a:endParaRPr lang="fi-FI" dirty="0"/>
          </a:p>
          <a:p>
            <a:r>
              <a:rPr lang="fi-FI" dirty="0" err="1"/>
              <a:t>Statistikdatabas</a:t>
            </a:r>
            <a:r>
              <a:rPr lang="fi-FI" dirty="0"/>
              <a:t>:</a:t>
            </a:r>
          </a:p>
          <a:p>
            <a:r>
              <a:rPr lang="fi-FI" dirty="0">
                <a:hlinkClick r:id="rId3"/>
              </a:rPr>
              <a:t>https://tilastot.etk.fi/pxweb/sv/ETK/ETK__130elakkeellesiirtymisika/esiirtymisika01.px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40</a:t>
            </a:fld>
            <a:endParaRPr lang="fi-FI"/>
          </a:p>
        </p:txBody>
      </p:sp>
    </p:spTree>
    <p:extLst>
      <p:ext uri="{BB962C8B-B14F-4D97-AF65-F5344CB8AC3E}">
        <p14:creationId xmlns:p14="http://schemas.microsoft.com/office/powerpoint/2010/main" val="36016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a:t>
            </a:fld>
            <a:endParaRPr lang="fi-FI"/>
          </a:p>
        </p:txBody>
      </p:sp>
    </p:spTree>
    <p:extLst>
      <p:ext uri="{BB962C8B-B14F-4D97-AF65-F5344CB8AC3E}">
        <p14:creationId xmlns:p14="http://schemas.microsoft.com/office/powerpoint/2010/main" val="507702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ett </a:t>
            </a:r>
            <a:r>
              <a:rPr lang="fi-FI" dirty="0" err="1"/>
              <a:t>mått</a:t>
            </a:r>
            <a:r>
              <a:rPr lang="fi-FI" dirty="0"/>
              <a:t> </a:t>
            </a:r>
            <a:r>
              <a:rPr lang="fi-FI" dirty="0" err="1"/>
              <a:t>som</a:t>
            </a:r>
            <a:r>
              <a:rPr lang="fi-FI" dirty="0"/>
              <a:t> </a:t>
            </a:r>
            <a:r>
              <a:rPr lang="fi-FI" dirty="0" err="1"/>
              <a:t>tagits</a:t>
            </a:r>
            <a:r>
              <a:rPr lang="fi-FI" dirty="0"/>
              <a:t> </a:t>
            </a:r>
            <a:r>
              <a:rPr lang="fi-FI" dirty="0" err="1"/>
              <a:t>fram</a:t>
            </a:r>
            <a:r>
              <a:rPr lang="fi-FI" dirty="0"/>
              <a:t> för </a:t>
            </a:r>
            <a:r>
              <a:rPr lang="fi-FI" dirty="0" err="1"/>
              <a:t>att</a:t>
            </a:r>
            <a:r>
              <a:rPr lang="fi-FI" dirty="0"/>
              <a:t> </a:t>
            </a:r>
            <a:r>
              <a:rPr lang="fi-FI" dirty="0" err="1"/>
              <a:t>användas</a:t>
            </a:r>
            <a:r>
              <a:rPr lang="fi-FI" dirty="0"/>
              <a:t> </a:t>
            </a:r>
            <a:r>
              <a:rPr lang="fi-FI" dirty="0" err="1"/>
              <a:t>vid</a:t>
            </a:r>
            <a:r>
              <a:rPr lang="fi-FI" dirty="0"/>
              <a:t> </a:t>
            </a:r>
            <a:r>
              <a:rPr lang="fi-FI" dirty="0" err="1"/>
              <a:t>sidan</a:t>
            </a:r>
            <a:r>
              <a:rPr lang="fi-FI" dirty="0"/>
              <a:t> av de </a:t>
            </a:r>
            <a:r>
              <a:rPr lang="fi-FI" dirty="0" err="1"/>
              <a:t>traditionella</a:t>
            </a:r>
            <a:r>
              <a:rPr lang="fi-FI" dirty="0"/>
              <a:t> </a:t>
            </a:r>
            <a:r>
              <a:rPr lang="fi-FI" dirty="0" err="1"/>
              <a:t>måtten</a:t>
            </a:r>
            <a:r>
              <a:rPr lang="fi-FI" dirty="0"/>
              <a:t> </a:t>
            </a:r>
            <a:r>
              <a:rPr lang="fi-FI" dirty="0" err="1"/>
              <a:t>medelvärdet</a:t>
            </a:r>
            <a:r>
              <a:rPr lang="fi-FI" dirty="0"/>
              <a:t> </a:t>
            </a:r>
            <a:r>
              <a:rPr lang="fi-FI" dirty="0" err="1"/>
              <a:t>och</a:t>
            </a:r>
            <a:r>
              <a:rPr lang="fi-FI" dirty="0"/>
              <a:t> </a:t>
            </a:r>
            <a:r>
              <a:rPr lang="fi-FI" dirty="0" err="1"/>
              <a:t>medianen</a:t>
            </a:r>
            <a:r>
              <a:rPr lang="fi-FI" dirty="0"/>
              <a:t> </a:t>
            </a:r>
            <a:r>
              <a:rPr lang="fi-FI" dirty="0" err="1"/>
              <a:t>och</a:t>
            </a:r>
            <a:r>
              <a:rPr lang="fi-FI" dirty="0"/>
              <a:t> </a:t>
            </a:r>
            <a:r>
              <a:rPr lang="fi-FI" dirty="0" err="1"/>
              <a:t>som</a:t>
            </a:r>
            <a:r>
              <a:rPr lang="fi-FI" dirty="0"/>
              <a:t> </a:t>
            </a:r>
            <a:r>
              <a:rPr lang="fi-FI" dirty="0" err="1"/>
              <a:t>bättre</a:t>
            </a:r>
            <a:r>
              <a:rPr lang="fi-FI" dirty="0"/>
              <a:t> </a:t>
            </a:r>
            <a:r>
              <a:rPr lang="fi-FI" dirty="0" err="1"/>
              <a:t>lämpar</a:t>
            </a:r>
            <a:r>
              <a:rPr lang="fi-FI" dirty="0"/>
              <a:t> </a:t>
            </a:r>
            <a:r>
              <a:rPr lang="fi-FI" dirty="0" err="1"/>
              <a:t>sig</a:t>
            </a:r>
            <a:r>
              <a:rPr lang="fi-FI" dirty="0"/>
              <a:t> för </a:t>
            </a:r>
            <a:r>
              <a:rPr lang="fi-FI" dirty="0" err="1"/>
              <a:t>observation</a:t>
            </a:r>
            <a:r>
              <a:rPr lang="fi-FI" dirty="0"/>
              <a:t> av </a:t>
            </a:r>
            <a:r>
              <a:rPr lang="fi-FI" dirty="0" err="1"/>
              <a:t>förändringar</a:t>
            </a:r>
            <a:r>
              <a:rPr lang="fi-FI" dirty="0"/>
              <a:t> i </a:t>
            </a:r>
            <a:r>
              <a:rPr lang="fi-FI" dirty="0" err="1"/>
              <a:t>pensioneringsåldern</a:t>
            </a:r>
            <a:r>
              <a:rPr lang="fi-FI" dirty="0"/>
              <a:t>. </a:t>
            </a:r>
          </a:p>
          <a:p>
            <a:endParaRPr lang="fi-FI" dirty="0"/>
          </a:p>
          <a:p>
            <a:pPr>
              <a:lnSpc>
                <a:spcPct val="20000"/>
              </a:lnSpc>
            </a:pPr>
            <a:endParaRPr lang="fi-FI" dirty="0"/>
          </a:p>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den</a:t>
            </a:r>
            <a:r>
              <a:rPr lang="fi-FI" dirty="0"/>
              <a:t> </a:t>
            </a:r>
            <a:r>
              <a:rPr lang="fi-FI" dirty="0" err="1"/>
              <a:t>genomsnittliga</a:t>
            </a:r>
            <a:r>
              <a:rPr lang="fi-FI" dirty="0"/>
              <a:t> </a:t>
            </a:r>
            <a:r>
              <a:rPr lang="fi-FI" dirty="0" err="1"/>
              <a:t>pensioneringsåldern</a:t>
            </a:r>
            <a:r>
              <a:rPr lang="fi-FI" dirty="0"/>
              <a:t> </a:t>
            </a:r>
            <a:r>
              <a:rPr lang="fi-FI" dirty="0" err="1"/>
              <a:t>bland</a:t>
            </a:r>
            <a:r>
              <a:rPr lang="fi-FI" dirty="0"/>
              <a:t> </a:t>
            </a:r>
            <a:r>
              <a:rPr lang="fi-FI" dirty="0" err="1"/>
              <a:t>försäkrade</a:t>
            </a:r>
            <a:r>
              <a:rPr lang="fi-FI" dirty="0"/>
              <a:t> i en </a:t>
            </a:r>
            <a:r>
              <a:rPr lang="fi-FI" dirty="0" err="1"/>
              <a:t>viss</a:t>
            </a:r>
            <a:r>
              <a:rPr lang="fi-FI" dirty="0"/>
              <a:t> </a:t>
            </a:r>
            <a:r>
              <a:rPr lang="fi-FI" dirty="0" err="1"/>
              <a:t>ålder</a:t>
            </a:r>
            <a:r>
              <a:rPr lang="fi-FI" dirty="0"/>
              <a:t>, </a:t>
            </a:r>
            <a:r>
              <a:rPr lang="fi-FI" dirty="0" err="1"/>
              <a:t>om</a:t>
            </a:r>
            <a:r>
              <a:rPr lang="fi-FI" dirty="0"/>
              <a:t> </a:t>
            </a:r>
            <a:r>
              <a:rPr lang="fi-FI" dirty="0" err="1"/>
              <a:t>pensioneringsfrekvenserna</a:t>
            </a:r>
            <a:r>
              <a:rPr lang="fi-FI" dirty="0"/>
              <a:t> </a:t>
            </a:r>
            <a:r>
              <a:rPr lang="fi-FI" dirty="0" err="1"/>
              <a:t>och</a:t>
            </a:r>
            <a:r>
              <a:rPr lang="fi-FI" dirty="0"/>
              <a:t> </a:t>
            </a:r>
            <a:r>
              <a:rPr lang="fi-FI" dirty="0" err="1"/>
              <a:t>dödlighetstalen</a:t>
            </a:r>
            <a:r>
              <a:rPr lang="fi-FI" dirty="0"/>
              <a:t> i </a:t>
            </a:r>
            <a:r>
              <a:rPr lang="fi-FI" dirty="0" err="1"/>
              <a:t>olika</a:t>
            </a:r>
            <a:r>
              <a:rPr lang="fi-FI" dirty="0"/>
              <a:t> </a:t>
            </a:r>
            <a:r>
              <a:rPr lang="fi-FI" dirty="0" err="1"/>
              <a:t>åldersgrupper</a:t>
            </a:r>
            <a:r>
              <a:rPr lang="fi-FI" dirty="0"/>
              <a:t> </a:t>
            </a:r>
            <a:r>
              <a:rPr lang="fi-FI" dirty="0" err="1"/>
              <a:t>hålls</a:t>
            </a:r>
            <a:r>
              <a:rPr lang="fi-FI" dirty="0"/>
              <a:t> </a:t>
            </a:r>
            <a:r>
              <a:rPr lang="fi-FI" dirty="0" err="1"/>
              <a:t>på</a:t>
            </a:r>
            <a:r>
              <a:rPr lang="fi-FI" dirty="0"/>
              <a:t> </a:t>
            </a:r>
            <a:r>
              <a:rPr lang="fi-FI" dirty="0" err="1"/>
              <a:t>granskningsårets</a:t>
            </a:r>
            <a:r>
              <a:rPr lang="fi-FI" dirty="0"/>
              <a:t> </a:t>
            </a:r>
            <a:r>
              <a:rPr lang="fi-FI" dirty="0" err="1"/>
              <a:t>nivå</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oberoende</a:t>
            </a:r>
            <a:r>
              <a:rPr lang="fi-FI" dirty="0"/>
              <a:t> av </a:t>
            </a:r>
            <a:r>
              <a:rPr lang="fi-FI" dirty="0" err="1"/>
              <a:t>åldersstrukturen</a:t>
            </a:r>
            <a:r>
              <a:rPr lang="fi-FI" dirty="0"/>
              <a:t>. </a:t>
            </a:r>
          </a:p>
          <a:p>
            <a:endParaRPr lang="fi-FI" dirty="0"/>
          </a:p>
          <a:p>
            <a:pPr>
              <a:lnSpc>
                <a:spcPct val="20000"/>
              </a:lnSpc>
            </a:pPr>
            <a:endParaRPr lang="fi-FI" dirty="0"/>
          </a:p>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har</a:t>
            </a:r>
            <a:r>
              <a:rPr lang="fi-FI" dirty="0"/>
              <a:t> </a:t>
            </a:r>
            <a:r>
              <a:rPr lang="fi-FI" dirty="0" err="1"/>
              <a:t>beräknats</a:t>
            </a:r>
            <a:r>
              <a:rPr lang="fi-FI" dirty="0"/>
              <a:t> för 25-åringar </a:t>
            </a:r>
            <a:r>
              <a:rPr lang="fi-FI" dirty="0" err="1"/>
              <a:t>och</a:t>
            </a:r>
            <a:r>
              <a:rPr lang="fi-FI" dirty="0"/>
              <a:t> 50-åringar.  </a:t>
            </a:r>
            <a:r>
              <a:rPr lang="fi-FI" b="1" dirty="0" err="1"/>
              <a:t>Siffran</a:t>
            </a:r>
            <a:r>
              <a:rPr lang="fi-FI" b="1" dirty="0"/>
              <a:t> för 25-åringar </a:t>
            </a:r>
            <a:r>
              <a:rPr lang="fi-FI" b="1" dirty="0" err="1"/>
              <a:t>beskriver</a:t>
            </a:r>
            <a:r>
              <a:rPr lang="fi-FI" b="1" dirty="0"/>
              <a:t> </a:t>
            </a:r>
            <a:r>
              <a:rPr lang="fi-FI" b="1" dirty="0" err="1"/>
              <a:t>pensioneringsåldern</a:t>
            </a:r>
            <a:r>
              <a:rPr lang="fi-FI" b="1" dirty="0"/>
              <a:t> i hela </a:t>
            </a:r>
            <a:r>
              <a:rPr lang="fi-FI" b="1" dirty="0" err="1"/>
              <a:t>den</a:t>
            </a:r>
            <a:r>
              <a:rPr lang="fi-FI" b="1" dirty="0"/>
              <a:t> </a:t>
            </a:r>
            <a:r>
              <a:rPr lang="fi-FI" b="1" dirty="0" err="1"/>
              <a:t>arbetspensions-försäkrade</a:t>
            </a:r>
            <a:r>
              <a:rPr lang="fi-FI" b="1" dirty="0"/>
              <a:t> </a:t>
            </a:r>
            <a:r>
              <a:rPr lang="fi-FI" b="1" dirty="0" err="1"/>
              <a:t>befolkningen</a:t>
            </a:r>
            <a:r>
              <a:rPr lang="fi-FI" dirty="0"/>
              <a:t>. </a:t>
            </a:r>
            <a:r>
              <a:rPr lang="fi-FI" dirty="0" err="1"/>
              <a:t>Siffran</a:t>
            </a:r>
            <a:r>
              <a:rPr lang="fi-FI" dirty="0"/>
              <a:t> för 50-åringar </a:t>
            </a:r>
            <a:r>
              <a:rPr lang="fi-FI" dirty="0" err="1"/>
              <a:t>har</a:t>
            </a:r>
            <a:r>
              <a:rPr lang="fi-FI" dirty="0"/>
              <a:t> </a:t>
            </a:r>
            <a:r>
              <a:rPr lang="fi-FI" dirty="0" err="1"/>
              <a:t>beräknats</a:t>
            </a:r>
            <a:r>
              <a:rPr lang="fi-FI" dirty="0"/>
              <a:t> </a:t>
            </a:r>
            <a:r>
              <a:rPr lang="fi-FI" dirty="0" err="1"/>
              <a:t>utgående</a:t>
            </a:r>
            <a:r>
              <a:rPr lang="fi-FI" dirty="0"/>
              <a:t> </a:t>
            </a:r>
            <a:r>
              <a:rPr lang="fi-FI" dirty="0" err="1"/>
              <a:t>från</a:t>
            </a:r>
            <a:r>
              <a:rPr lang="fi-FI" dirty="0"/>
              <a:t> de </a:t>
            </a:r>
            <a:r>
              <a:rPr lang="fi-FI" dirty="0" err="1"/>
              <a:t>försäkrade</a:t>
            </a:r>
            <a:r>
              <a:rPr lang="fi-FI" dirty="0"/>
              <a:t> </a:t>
            </a:r>
            <a:r>
              <a:rPr lang="fi-FI" dirty="0" err="1"/>
              <a:t>som</a:t>
            </a:r>
            <a:r>
              <a:rPr lang="fi-FI" dirty="0"/>
              <a:t> </a:t>
            </a:r>
            <a:r>
              <a:rPr lang="fi-FI" dirty="0" err="1"/>
              <a:t>fyllt</a:t>
            </a:r>
            <a:r>
              <a:rPr lang="fi-FI" dirty="0"/>
              <a:t> 50 </a:t>
            </a:r>
            <a:r>
              <a:rPr lang="fi-FI" dirty="0" err="1"/>
              <a:t>år</a:t>
            </a:r>
            <a:r>
              <a:rPr lang="fi-FI" dirty="0"/>
              <a:t>. </a:t>
            </a:r>
          </a:p>
          <a:p>
            <a:endParaRPr lang="fi-FI" dirty="0"/>
          </a:p>
          <a:p>
            <a:r>
              <a:rPr lang="fi-FI" dirty="0" err="1"/>
              <a:t>Statistikdatabas</a:t>
            </a:r>
            <a:endParaRPr lang="fi-FI" dirty="0"/>
          </a:p>
          <a:p>
            <a:r>
              <a:rPr lang="fi-FI" dirty="0">
                <a:hlinkClick r:id="rId3"/>
              </a:rPr>
              <a:t>https://tilastot.etk.fi/pxweb/sv/ETK/ETK__130elakkeellesiirtymisika/esiirtymisika01.px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a:p>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41</a:t>
            </a:fld>
            <a:endParaRPr lang="fi-FI"/>
          </a:p>
        </p:txBody>
      </p:sp>
    </p:spTree>
    <p:extLst>
      <p:ext uri="{BB962C8B-B14F-4D97-AF65-F5344CB8AC3E}">
        <p14:creationId xmlns:p14="http://schemas.microsoft.com/office/powerpoint/2010/main" val="2423206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42</a:t>
            </a:fld>
            <a:endParaRPr lang="fi-FI"/>
          </a:p>
        </p:txBody>
      </p:sp>
      <p:sp>
        <p:nvSpPr>
          <p:cNvPr id="7" name="Tekstiruutu 6">
            <a:hlinkClick r:id="rId3"/>
          </p:cNvPr>
          <p:cNvSpPr txBox="1"/>
          <p:nvPr/>
        </p:nvSpPr>
        <p:spPr>
          <a:xfrm>
            <a:off x="771722" y="5165557"/>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8" name="Tekstiruutu 7"/>
          <p:cNvSpPr txBox="1"/>
          <p:nvPr/>
        </p:nvSpPr>
        <p:spPr>
          <a:xfrm>
            <a:off x="771722" y="5467540"/>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2130094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Arbetspensionsrehabilitering</a:t>
            </a:r>
            <a:r>
              <a:rPr lang="fi-FI" dirty="0"/>
              <a:t> </a:t>
            </a:r>
            <a:r>
              <a:rPr lang="fi-FI" dirty="0" err="1"/>
              <a:t>är</a:t>
            </a:r>
            <a:r>
              <a:rPr lang="fi-FI" dirty="0"/>
              <a:t> </a:t>
            </a:r>
            <a:r>
              <a:rPr lang="fi-FI" dirty="0" err="1"/>
              <a:t>yrkesinriktad</a:t>
            </a:r>
            <a:r>
              <a:rPr lang="fi-FI" dirty="0"/>
              <a:t> </a:t>
            </a:r>
            <a:r>
              <a:rPr lang="fi-FI" dirty="0" err="1"/>
              <a:t>rehabilitering</a:t>
            </a:r>
            <a:r>
              <a:rPr lang="fi-FI" dirty="0"/>
              <a:t> </a:t>
            </a:r>
            <a:r>
              <a:rPr lang="fi-FI" dirty="0" err="1"/>
              <a:t>som</a:t>
            </a:r>
            <a:r>
              <a:rPr lang="fi-FI" dirty="0"/>
              <a:t> </a:t>
            </a:r>
            <a:r>
              <a:rPr lang="fi-FI" dirty="0" err="1"/>
              <a:t>ordnas</a:t>
            </a:r>
            <a:r>
              <a:rPr lang="fi-FI" dirty="0"/>
              <a:t> </a:t>
            </a:r>
            <a:r>
              <a:rPr lang="fi-FI" dirty="0" err="1"/>
              <a:t>och</a:t>
            </a:r>
            <a:r>
              <a:rPr lang="fi-FI" dirty="0"/>
              <a:t> </a:t>
            </a:r>
            <a:r>
              <a:rPr lang="fi-FI" dirty="0" err="1"/>
              <a:t>bekostas</a:t>
            </a:r>
            <a:r>
              <a:rPr lang="fi-FI" dirty="0"/>
              <a:t> av </a:t>
            </a:r>
            <a:r>
              <a:rPr lang="fi-FI" dirty="0" err="1"/>
              <a:t>arbetspensionsförsäkrarna</a:t>
            </a:r>
            <a:r>
              <a:rPr lang="fi-FI" dirty="0"/>
              <a:t>. </a:t>
            </a:r>
            <a:r>
              <a:rPr lang="fi-FI" dirty="0" err="1"/>
              <a:t>Målet</a:t>
            </a:r>
            <a:r>
              <a:rPr lang="fi-FI" dirty="0"/>
              <a:t> för </a:t>
            </a:r>
            <a:r>
              <a:rPr lang="fi-FI" dirty="0" err="1"/>
              <a:t>rehabiliteringen</a:t>
            </a:r>
            <a:r>
              <a:rPr lang="fi-FI" dirty="0"/>
              <a:t> </a:t>
            </a:r>
            <a:r>
              <a:rPr lang="fi-FI" dirty="0" err="1"/>
              <a:t>är</a:t>
            </a:r>
            <a:r>
              <a:rPr lang="fi-FI" dirty="0"/>
              <a:t> </a:t>
            </a:r>
            <a:r>
              <a:rPr lang="fi-FI" dirty="0" err="1"/>
              <a:t>att</a:t>
            </a:r>
            <a:r>
              <a:rPr lang="fi-FI" dirty="0"/>
              <a:t> </a:t>
            </a:r>
            <a:r>
              <a:rPr lang="fi-FI" dirty="0" err="1"/>
              <a:t>förebygga</a:t>
            </a:r>
            <a:r>
              <a:rPr lang="fi-FI" dirty="0"/>
              <a:t> </a:t>
            </a:r>
            <a:r>
              <a:rPr lang="fi-FI" dirty="0" err="1"/>
              <a:t>arbets-oförmåga</a:t>
            </a:r>
            <a:r>
              <a:rPr lang="fi-FI" dirty="0"/>
              <a:t> </a:t>
            </a:r>
            <a:r>
              <a:rPr lang="fi-FI" dirty="0" err="1"/>
              <a:t>och</a:t>
            </a:r>
            <a:r>
              <a:rPr lang="fi-FI" dirty="0"/>
              <a:t> </a:t>
            </a:r>
            <a:r>
              <a:rPr lang="fi-FI" dirty="0" err="1"/>
              <a:t>öka</a:t>
            </a:r>
            <a:r>
              <a:rPr lang="fi-FI" dirty="0"/>
              <a:t> en </a:t>
            </a:r>
            <a:r>
              <a:rPr lang="fi-FI" dirty="0" err="1"/>
              <a:t>persons</a:t>
            </a:r>
            <a:r>
              <a:rPr lang="fi-FI" dirty="0"/>
              <a:t> </a:t>
            </a:r>
            <a:r>
              <a:rPr lang="fi-FI" dirty="0" err="1"/>
              <a:t>möjligheter</a:t>
            </a:r>
            <a:r>
              <a:rPr lang="fi-FI" dirty="0"/>
              <a:t> </a:t>
            </a:r>
            <a:r>
              <a:rPr lang="fi-FI" dirty="0" err="1"/>
              <a:t>att</a:t>
            </a:r>
            <a:r>
              <a:rPr lang="fi-FI" dirty="0"/>
              <a:t> </a:t>
            </a:r>
            <a:r>
              <a:rPr lang="fi-FI" dirty="0" err="1"/>
              <a:t>fortsätta</a:t>
            </a:r>
            <a:r>
              <a:rPr lang="fi-FI" dirty="0"/>
              <a:t> </a:t>
            </a:r>
            <a:r>
              <a:rPr lang="fi-FI" dirty="0" err="1"/>
              <a:t>arbeta</a:t>
            </a:r>
            <a:r>
              <a:rPr lang="fi-FI" dirty="0"/>
              <a:t>, </a:t>
            </a:r>
            <a:r>
              <a:rPr lang="fi-FI" dirty="0" err="1"/>
              <a:t>när</a:t>
            </a:r>
            <a:r>
              <a:rPr lang="fi-FI" dirty="0"/>
              <a:t> </a:t>
            </a:r>
            <a:r>
              <a:rPr lang="fi-FI" dirty="0" err="1"/>
              <a:t>hans</a:t>
            </a:r>
            <a:r>
              <a:rPr lang="fi-FI" dirty="0"/>
              <a:t> </a:t>
            </a:r>
            <a:r>
              <a:rPr lang="fi-FI" dirty="0" err="1"/>
              <a:t>eller</a:t>
            </a:r>
            <a:r>
              <a:rPr lang="fi-FI" dirty="0"/>
              <a:t> </a:t>
            </a:r>
            <a:r>
              <a:rPr lang="fi-FI" dirty="0" err="1"/>
              <a:t>hennes</a:t>
            </a:r>
            <a:r>
              <a:rPr lang="fi-FI" dirty="0"/>
              <a:t> </a:t>
            </a:r>
            <a:r>
              <a:rPr lang="fi-FI" dirty="0" err="1"/>
              <a:t>hälsa</a:t>
            </a:r>
            <a:r>
              <a:rPr lang="fi-FI" dirty="0"/>
              <a:t> </a:t>
            </a:r>
            <a:r>
              <a:rPr lang="fi-FI" dirty="0" err="1"/>
              <a:t>inte</a:t>
            </a:r>
            <a:r>
              <a:rPr lang="fi-FI" dirty="0"/>
              <a:t> </a:t>
            </a:r>
            <a:r>
              <a:rPr lang="fi-FI" dirty="0" err="1"/>
              <a:t>tillåter</a:t>
            </a:r>
            <a:r>
              <a:rPr lang="fi-FI" dirty="0"/>
              <a:t> en </a:t>
            </a:r>
            <a:r>
              <a:rPr lang="fi-FI" dirty="0" err="1"/>
              <a:t>fortsättning</a:t>
            </a:r>
            <a:r>
              <a:rPr lang="fi-FI" dirty="0"/>
              <a:t> i det </a:t>
            </a:r>
            <a:r>
              <a:rPr lang="fi-FI" dirty="0" err="1"/>
              <a:t>tidigare</a:t>
            </a:r>
            <a:r>
              <a:rPr lang="fi-FI" dirty="0"/>
              <a:t> </a:t>
            </a:r>
            <a:r>
              <a:rPr lang="fi-FI" dirty="0" err="1"/>
              <a:t>arbetet</a:t>
            </a:r>
            <a:r>
              <a:rPr lang="fi-FI" dirty="0"/>
              <a:t>.  </a:t>
            </a:r>
          </a:p>
          <a:p>
            <a:endParaRPr lang="fi-FI" dirty="0"/>
          </a:p>
          <a:p>
            <a:r>
              <a:rPr lang="fi-FI" dirty="0" err="1"/>
              <a:t>Arbetspensionsrehabiliteringen</a:t>
            </a:r>
            <a:r>
              <a:rPr lang="fi-FI" dirty="0"/>
              <a:t> </a:t>
            </a:r>
            <a:r>
              <a:rPr lang="fi-FI" dirty="0" err="1"/>
              <a:t>är</a:t>
            </a:r>
            <a:r>
              <a:rPr lang="fi-FI" dirty="0"/>
              <a:t> </a:t>
            </a:r>
            <a:r>
              <a:rPr lang="fi-FI" dirty="0" err="1"/>
              <a:t>individuell</a:t>
            </a:r>
            <a:r>
              <a:rPr lang="fi-FI" dirty="0"/>
              <a:t>. </a:t>
            </a:r>
            <a:r>
              <a:rPr lang="fi-FI" dirty="0" err="1"/>
              <a:t>Den</a:t>
            </a:r>
            <a:r>
              <a:rPr lang="fi-FI" dirty="0"/>
              <a:t> </a:t>
            </a:r>
            <a:r>
              <a:rPr lang="fi-FI" dirty="0" err="1"/>
              <a:t>kan</a:t>
            </a:r>
            <a:r>
              <a:rPr lang="fi-FI" dirty="0"/>
              <a:t> ha </a:t>
            </a:r>
            <a:r>
              <a:rPr lang="fi-FI" dirty="0" err="1"/>
              <a:t>formen</a:t>
            </a:r>
            <a:r>
              <a:rPr lang="fi-FI" dirty="0"/>
              <a:t> av </a:t>
            </a:r>
            <a:r>
              <a:rPr lang="fi-FI" dirty="0" err="1"/>
              <a:t>arbetsprövning</a:t>
            </a:r>
            <a:r>
              <a:rPr lang="fi-FI" dirty="0"/>
              <a:t> </a:t>
            </a:r>
            <a:r>
              <a:rPr lang="fi-FI" dirty="0" err="1"/>
              <a:t>eller</a:t>
            </a:r>
            <a:r>
              <a:rPr lang="fi-FI" dirty="0"/>
              <a:t> </a:t>
            </a:r>
            <a:r>
              <a:rPr lang="fi-FI" dirty="0" err="1"/>
              <a:t>arbetsträning</a:t>
            </a:r>
            <a:r>
              <a:rPr lang="fi-FI" dirty="0"/>
              <a:t> </a:t>
            </a:r>
            <a:r>
              <a:rPr lang="fi-FI" dirty="0" err="1"/>
              <a:t>på</a:t>
            </a:r>
            <a:r>
              <a:rPr lang="fi-FI" dirty="0"/>
              <a:t> en </a:t>
            </a:r>
            <a:r>
              <a:rPr lang="fi-FI" dirty="0" err="1"/>
              <a:t>arbetsplats</a:t>
            </a:r>
            <a:r>
              <a:rPr lang="fi-FI" dirty="0"/>
              <a:t>, </a:t>
            </a:r>
            <a:r>
              <a:rPr lang="fi-FI" dirty="0" err="1"/>
              <a:t>yrkesutbildning</a:t>
            </a:r>
            <a:r>
              <a:rPr lang="fi-FI" dirty="0"/>
              <a:t> </a:t>
            </a:r>
            <a:r>
              <a:rPr lang="fi-FI" dirty="0" err="1"/>
              <a:t>eller</a:t>
            </a:r>
            <a:r>
              <a:rPr lang="fi-FI" dirty="0"/>
              <a:t> </a:t>
            </a:r>
            <a:r>
              <a:rPr lang="fi-FI" dirty="0" err="1"/>
              <a:t>stöd</a:t>
            </a:r>
            <a:r>
              <a:rPr lang="fi-FI" dirty="0"/>
              <a:t> för </a:t>
            </a:r>
            <a:r>
              <a:rPr lang="fi-FI" dirty="0" err="1"/>
              <a:t>närings-verksamhet</a:t>
            </a:r>
            <a:r>
              <a:rPr lang="fi-FI" dirty="0"/>
              <a:t>. </a:t>
            </a:r>
          </a:p>
          <a:p>
            <a:endParaRPr lang="fi-FI" dirty="0"/>
          </a:p>
          <a:p>
            <a:r>
              <a:rPr lang="fi-FI" dirty="0"/>
              <a:t>För </a:t>
            </a:r>
            <a:r>
              <a:rPr lang="fi-FI" dirty="0" err="1"/>
              <a:t>den</a:t>
            </a:r>
            <a:r>
              <a:rPr lang="fi-FI" dirty="0"/>
              <a:t> </a:t>
            </a:r>
            <a:r>
              <a:rPr lang="fi-FI" dirty="0" err="1"/>
              <a:t>tid</a:t>
            </a:r>
            <a:r>
              <a:rPr lang="fi-FI" dirty="0"/>
              <a:t> </a:t>
            </a:r>
            <a:r>
              <a:rPr lang="fi-FI" dirty="0" err="1"/>
              <a:t>som</a:t>
            </a:r>
            <a:r>
              <a:rPr lang="fi-FI" dirty="0"/>
              <a:t> </a:t>
            </a:r>
            <a:r>
              <a:rPr lang="fi-FI" dirty="0" err="1"/>
              <a:t>rehabiliteringen</a:t>
            </a:r>
            <a:r>
              <a:rPr lang="fi-FI" dirty="0"/>
              <a:t> </a:t>
            </a:r>
            <a:r>
              <a:rPr lang="fi-FI" dirty="0" err="1"/>
              <a:t>pågår</a:t>
            </a:r>
            <a:r>
              <a:rPr lang="fi-FI" dirty="0"/>
              <a:t> </a:t>
            </a:r>
            <a:r>
              <a:rPr lang="fi-FI" dirty="0" err="1"/>
              <a:t>betalas</a:t>
            </a:r>
            <a:r>
              <a:rPr lang="fi-FI" dirty="0"/>
              <a:t> en </a:t>
            </a:r>
            <a:r>
              <a:rPr lang="fi-FI" dirty="0" err="1"/>
              <a:t>inkomstersättning</a:t>
            </a:r>
            <a:r>
              <a:rPr lang="fi-FI" dirty="0"/>
              <a:t>. </a:t>
            </a:r>
            <a:r>
              <a:rPr lang="fi-FI" dirty="0" err="1"/>
              <a:t>Arbetstagare</a:t>
            </a:r>
            <a:r>
              <a:rPr lang="fi-FI" dirty="0"/>
              <a:t> </a:t>
            </a:r>
            <a:r>
              <a:rPr lang="fi-FI" dirty="0" err="1"/>
              <a:t>och</a:t>
            </a:r>
            <a:r>
              <a:rPr lang="fi-FI" dirty="0"/>
              <a:t> </a:t>
            </a:r>
            <a:r>
              <a:rPr lang="fi-FI" dirty="0" err="1"/>
              <a:t>företagare</a:t>
            </a:r>
            <a:r>
              <a:rPr lang="fi-FI" dirty="0"/>
              <a:t> </a:t>
            </a:r>
            <a:r>
              <a:rPr lang="fi-FI" dirty="0" err="1"/>
              <a:t>som</a:t>
            </a:r>
            <a:r>
              <a:rPr lang="fi-FI" dirty="0"/>
              <a:t> </a:t>
            </a:r>
            <a:r>
              <a:rPr lang="fi-FI" dirty="0" err="1"/>
              <a:t>kommer</a:t>
            </a:r>
            <a:r>
              <a:rPr lang="fi-FI" dirty="0"/>
              <a:t> </a:t>
            </a:r>
            <a:r>
              <a:rPr lang="fi-FI" dirty="0" err="1"/>
              <a:t>från</a:t>
            </a:r>
            <a:r>
              <a:rPr lang="fi-FI" dirty="0"/>
              <a:t> </a:t>
            </a:r>
            <a:r>
              <a:rPr lang="fi-FI" dirty="0" err="1"/>
              <a:t>arbetslivet</a:t>
            </a:r>
            <a:r>
              <a:rPr lang="fi-FI" dirty="0"/>
              <a:t> </a:t>
            </a:r>
            <a:r>
              <a:rPr lang="fi-FI" dirty="0" err="1"/>
              <a:t>får</a:t>
            </a:r>
            <a:r>
              <a:rPr lang="fi-FI" dirty="0"/>
              <a:t> </a:t>
            </a:r>
            <a:r>
              <a:rPr lang="fi-FI" dirty="0" err="1"/>
              <a:t>rehabiliteringspenning</a:t>
            </a:r>
            <a:r>
              <a:rPr lang="fi-FI" dirty="0"/>
              <a:t>. De </a:t>
            </a:r>
            <a:r>
              <a:rPr lang="fi-FI" dirty="0" err="1"/>
              <a:t>som</a:t>
            </a:r>
            <a:r>
              <a:rPr lang="fi-FI" dirty="0"/>
              <a:t> </a:t>
            </a:r>
            <a:r>
              <a:rPr lang="fi-FI" dirty="0" err="1"/>
              <a:t>redan</a:t>
            </a:r>
            <a:r>
              <a:rPr lang="fi-FI" dirty="0"/>
              <a:t> </a:t>
            </a:r>
            <a:r>
              <a:rPr lang="fi-FI" dirty="0" err="1"/>
              <a:t>är</a:t>
            </a:r>
            <a:r>
              <a:rPr lang="fi-FI" dirty="0"/>
              <a:t> </a:t>
            </a:r>
            <a:r>
              <a:rPr lang="fi-FI" dirty="0" err="1"/>
              <a:t>pensionerade</a:t>
            </a:r>
            <a:r>
              <a:rPr lang="fi-FI" dirty="0"/>
              <a:t> </a:t>
            </a:r>
            <a:r>
              <a:rPr lang="fi-FI" dirty="0" err="1"/>
              <a:t>får</a:t>
            </a:r>
            <a:r>
              <a:rPr lang="fi-FI" dirty="0"/>
              <a:t> </a:t>
            </a:r>
            <a:r>
              <a:rPr lang="fi-FI" dirty="0" err="1"/>
              <a:t>rehabiliteringstillägg</a:t>
            </a:r>
            <a:r>
              <a:rPr lang="fi-FI" dirty="0"/>
              <a:t>.</a:t>
            </a:r>
          </a:p>
          <a:p>
            <a:endParaRPr lang="fi-FI" dirty="0"/>
          </a:p>
          <a:p>
            <a:r>
              <a:rPr lang="fi-FI" dirty="0" err="1"/>
              <a:t>Arbetspensionsrehabilitering</a:t>
            </a:r>
            <a:r>
              <a:rPr lang="fi-FI" dirty="0"/>
              <a:t>:</a:t>
            </a:r>
          </a:p>
          <a:p>
            <a:r>
              <a:rPr lang="fi-FI" dirty="0">
                <a:hlinkClick r:id="rId3"/>
              </a:rPr>
              <a:t>https://www.etk.fi/sv/forskning-statistik-prognoser/statistik/arbetspensionsrehabilitering/</a:t>
            </a:r>
            <a:endParaRPr lang="fi-FI" dirty="0"/>
          </a:p>
          <a:p>
            <a:endParaRPr lang="fi-FI" dirty="0"/>
          </a:p>
          <a:p>
            <a:r>
              <a:rPr lang="fi-FI" dirty="0" err="1"/>
              <a:t>Statistikdatabas</a:t>
            </a:r>
            <a:r>
              <a:rPr lang="fi-FI" dirty="0"/>
              <a:t>:</a:t>
            </a:r>
          </a:p>
          <a:p>
            <a:r>
              <a:rPr lang="fi-FI" dirty="0">
                <a:hlinkClick r:id="rId4"/>
              </a:rPr>
              <a:t>https://tilastot.etk.fi/pxweb/sv/ETK/ETK__160tyoelakekuntoutus/?tablelist=true&amp;rxid=e05b536d-ae62-4973-913b-c7ed47d0df72</a:t>
            </a:r>
            <a:endParaRPr lang="fi-FI" dirty="0"/>
          </a:p>
          <a:p>
            <a:endParaRPr lang="fi-FI" dirty="0"/>
          </a:p>
          <a:p>
            <a:pPr>
              <a:lnSpc>
                <a:spcPct val="20000"/>
              </a:lnSpc>
            </a:pP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43</a:t>
            </a:fld>
            <a:endParaRPr lang="fi-FI"/>
          </a:p>
        </p:txBody>
      </p:sp>
    </p:spTree>
    <p:extLst>
      <p:ext uri="{BB962C8B-B14F-4D97-AF65-F5344CB8AC3E}">
        <p14:creationId xmlns:p14="http://schemas.microsoft.com/office/powerpoint/2010/main" val="4010133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solidFill>
                  <a:srgbClr val="000000"/>
                </a:solidFill>
              </a:rPr>
              <a:t>År</a:t>
            </a:r>
            <a:r>
              <a:rPr lang="fi-FI" dirty="0">
                <a:solidFill>
                  <a:srgbClr val="000000"/>
                </a:solidFill>
              </a:rPr>
              <a:t> 2018 </a:t>
            </a:r>
            <a:r>
              <a:rPr lang="fi-FI" dirty="0" err="1">
                <a:solidFill>
                  <a:srgbClr val="000000"/>
                </a:solidFill>
              </a:rPr>
              <a:t>var</a:t>
            </a:r>
            <a:r>
              <a:rPr lang="fi-FI" dirty="0">
                <a:solidFill>
                  <a:srgbClr val="000000"/>
                </a:solidFill>
              </a:rPr>
              <a:t> </a:t>
            </a:r>
            <a:r>
              <a:rPr lang="fi-FI" dirty="0" err="1">
                <a:solidFill>
                  <a:srgbClr val="000000"/>
                </a:solidFill>
              </a:rPr>
              <a:t>medelåldern</a:t>
            </a:r>
            <a:r>
              <a:rPr lang="fi-FI" dirty="0">
                <a:solidFill>
                  <a:srgbClr val="000000"/>
                </a:solidFill>
              </a:rPr>
              <a:t> </a:t>
            </a:r>
            <a:r>
              <a:rPr lang="fi-FI" dirty="0" err="1">
                <a:solidFill>
                  <a:srgbClr val="000000"/>
                </a:solidFill>
              </a:rPr>
              <a:t>bland</a:t>
            </a:r>
            <a:r>
              <a:rPr lang="fi-FI" dirty="0">
                <a:solidFill>
                  <a:srgbClr val="000000"/>
                </a:solidFill>
              </a:rPr>
              <a:t> </a:t>
            </a:r>
            <a:r>
              <a:rPr lang="fi-FI" dirty="0" err="1">
                <a:solidFill>
                  <a:srgbClr val="000000"/>
                </a:solidFill>
              </a:rPr>
              <a:t>rehabiliteringsklienterna</a:t>
            </a:r>
            <a:r>
              <a:rPr lang="fi-FI" dirty="0">
                <a:solidFill>
                  <a:srgbClr val="000000"/>
                </a:solidFill>
              </a:rPr>
              <a:t> 47 </a:t>
            </a:r>
            <a:r>
              <a:rPr lang="fi-FI" dirty="0" err="1">
                <a:solidFill>
                  <a:srgbClr val="000000"/>
                </a:solidFill>
              </a:rPr>
              <a:t>år</a:t>
            </a:r>
            <a:r>
              <a:rPr lang="fi-FI" dirty="0">
                <a:solidFill>
                  <a:srgbClr val="000000"/>
                </a:solidFill>
              </a:rPr>
              <a:t>. Av </a:t>
            </a:r>
            <a:r>
              <a:rPr lang="fi-FI" dirty="0" err="1">
                <a:solidFill>
                  <a:srgbClr val="000000"/>
                </a:solidFill>
              </a:rPr>
              <a:t>rehabiliterings-klienterna</a:t>
            </a:r>
            <a:r>
              <a:rPr lang="fi-FI" dirty="0">
                <a:solidFill>
                  <a:srgbClr val="000000"/>
                </a:solidFill>
              </a:rPr>
              <a:t> </a:t>
            </a:r>
            <a:r>
              <a:rPr lang="fi-FI" dirty="0" err="1">
                <a:solidFill>
                  <a:srgbClr val="000000"/>
                </a:solidFill>
              </a:rPr>
              <a:t>var</a:t>
            </a:r>
            <a:r>
              <a:rPr lang="fi-FI" dirty="0">
                <a:solidFill>
                  <a:srgbClr val="000000"/>
                </a:solidFill>
              </a:rPr>
              <a:t> 57 % </a:t>
            </a:r>
            <a:r>
              <a:rPr lang="fi-FI" dirty="0" err="1">
                <a:solidFill>
                  <a:srgbClr val="000000"/>
                </a:solidFill>
              </a:rPr>
              <a:t>kvinnor</a:t>
            </a:r>
            <a:r>
              <a:rPr lang="fi-FI" dirty="0">
                <a:solidFill>
                  <a:srgbClr val="000000"/>
                </a:solidFill>
              </a:rPr>
              <a:t>. </a:t>
            </a:r>
          </a:p>
          <a:p>
            <a:endParaRPr lang="fi-FI" dirty="0">
              <a:solidFill>
                <a:srgbClr val="000000"/>
              </a:solidFill>
            </a:endParaRPr>
          </a:p>
          <a:p>
            <a:r>
              <a:rPr lang="fi-FI" dirty="0" err="1"/>
              <a:t>Statistikdatabas</a:t>
            </a:r>
            <a:r>
              <a:rPr lang="fi-FI" dirty="0"/>
              <a:t>:</a:t>
            </a:r>
          </a:p>
          <a:p>
            <a:r>
              <a:rPr lang="fi-FI" dirty="0">
                <a:hlinkClick r:id="rId3"/>
              </a:rPr>
              <a:t>https://tilastot.etk.fi/pxweb/sv/ETK/ETK__160tyoelakekuntoutus/?tablelist=true&amp;rxid=e05b536d-ae62-4973-913b-c7ed47d0df72</a:t>
            </a:r>
            <a:endParaRPr lang="fi-FI" dirty="0"/>
          </a:p>
          <a:p>
            <a:endParaRPr lang="fi-FI" dirty="0"/>
          </a:p>
          <a:p>
            <a:r>
              <a:rPr lang="fi-FI" dirty="0" err="1"/>
              <a:t>Arbetspensionsrehabilitering</a:t>
            </a:r>
            <a:r>
              <a:rPr lang="fi-FI" dirty="0"/>
              <a:t>:</a:t>
            </a:r>
          </a:p>
          <a:p>
            <a:r>
              <a:rPr lang="fi-FI" dirty="0">
                <a:hlinkClick r:id="rId4"/>
              </a:rPr>
              <a:t>https://www.etk.fi/sv/forskning-statistik-prognoser/statistik/arbetspensionsrehabilitering/</a:t>
            </a:r>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44</a:t>
            </a:fld>
            <a:endParaRPr lang="fi-FI"/>
          </a:p>
        </p:txBody>
      </p:sp>
    </p:spTree>
    <p:extLst>
      <p:ext uri="{BB962C8B-B14F-4D97-AF65-F5344CB8AC3E}">
        <p14:creationId xmlns:p14="http://schemas.microsoft.com/office/powerpoint/2010/main" val="6429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De </a:t>
            </a:r>
            <a:r>
              <a:rPr lang="fi-FI" dirty="0" err="1"/>
              <a:t>totala</a:t>
            </a:r>
            <a:r>
              <a:rPr lang="fi-FI" dirty="0"/>
              <a:t> </a:t>
            </a:r>
            <a:r>
              <a:rPr lang="fi-FI" dirty="0" err="1"/>
              <a:t>kostnaderna</a:t>
            </a:r>
            <a:r>
              <a:rPr lang="fi-FI" dirty="0"/>
              <a:t> för </a:t>
            </a:r>
            <a:r>
              <a:rPr lang="fi-FI" dirty="0" err="1"/>
              <a:t>rehabiliteringen</a:t>
            </a:r>
            <a:r>
              <a:rPr lang="fi-FI" dirty="0"/>
              <a:t> </a:t>
            </a:r>
            <a:r>
              <a:rPr lang="fi-FI" dirty="0" err="1"/>
              <a:t>består</a:t>
            </a:r>
            <a:r>
              <a:rPr lang="fi-FI" dirty="0"/>
              <a:t> av </a:t>
            </a:r>
            <a:r>
              <a:rPr lang="fi-FI" dirty="0" err="1"/>
              <a:t>inkomstersättningen</a:t>
            </a:r>
            <a:r>
              <a:rPr lang="fi-FI" dirty="0"/>
              <a:t> </a:t>
            </a:r>
            <a:r>
              <a:rPr lang="fi-FI" dirty="0" err="1"/>
              <a:t>under</a:t>
            </a:r>
            <a:r>
              <a:rPr lang="fi-FI" dirty="0"/>
              <a:t> </a:t>
            </a:r>
            <a:r>
              <a:rPr lang="fi-FI" dirty="0" err="1"/>
              <a:t>rehabiliteringstiden</a:t>
            </a:r>
            <a:r>
              <a:rPr lang="fi-FI" dirty="0"/>
              <a:t> (</a:t>
            </a:r>
            <a:r>
              <a:rPr lang="fi-FI" dirty="0" err="1"/>
              <a:t>rehabiliteringsunderstöd</a:t>
            </a:r>
            <a:r>
              <a:rPr lang="fi-FI" dirty="0"/>
              <a:t>, </a:t>
            </a:r>
            <a:r>
              <a:rPr lang="fi-FI" dirty="0" err="1"/>
              <a:t>rehabiliteringspenning/-tillägg</a:t>
            </a:r>
            <a:r>
              <a:rPr lang="fi-FI" dirty="0"/>
              <a:t>) </a:t>
            </a:r>
            <a:r>
              <a:rPr lang="fi-FI" dirty="0" err="1"/>
              <a:t>och</a:t>
            </a:r>
            <a:r>
              <a:rPr lang="fi-FI" dirty="0"/>
              <a:t> </a:t>
            </a:r>
            <a:r>
              <a:rPr lang="fi-FI" dirty="0" err="1"/>
              <a:t>kostnaderna</a:t>
            </a:r>
            <a:r>
              <a:rPr lang="fi-FI" dirty="0"/>
              <a:t> för </a:t>
            </a:r>
            <a:r>
              <a:rPr lang="fi-FI" dirty="0" err="1"/>
              <a:t>rehabiliteringstjänsterna</a:t>
            </a:r>
            <a:r>
              <a:rPr lang="fi-FI" dirty="0"/>
              <a:t>. </a:t>
            </a:r>
            <a:r>
              <a:rPr lang="fi-FI" dirty="0" err="1"/>
              <a:t>År</a:t>
            </a:r>
            <a:r>
              <a:rPr lang="fi-FI" dirty="0"/>
              <a:t> 2018 </a:t>
            </a:r>
            <a:r>
              <a:rPr lang="fi-FI" dirty="0" err="1"/>
              <a:t>var</a:t>
            </a:r>
            <a:r>
              <a:rPr lang="fi-FI" dirty="0"/>
              <a:t> </a:t>
            </a:r>
            <a:r>
              <a:rPr lang="fi-FI" dirty="0" err="1"/>
              <a:t>den</a:t>
            </a:r>
            <a:r>
              <a:rPr lang="fi-FI" dirty="0"/>
              <a:t> </a:t>
            </a:r>
            <a:r>
              <a:rPr lang="fi-FI" dirty="0" err="1"/>
              <a:t>genomsnittliga</a:t>
            </a:r>
            <a:r>
              <a:rPr lang="fi-FI" dirty="0"/>
              <a:t> </a:t>
            </a:r>
            <a:r>
              <a:rPr lang="fi-FI" dirty="0" err="1"/>
              <a:t>inkomstersättningen</a:t>
            </a:r>
            <a:r>
              <a:rPr lang="fi-FI" dirty="0"/>
              <a:t> 2 706 €/</a:t>
            </a:r>
            <a:r>
              <a:rPr lang="fi-FI" dirty="0" err="1"/>
              <a:t>mån</a:t>
            </a:r>
            <a:r>
              <a:rPr lang="fi-FI" dirty="0"/>
              <a:t>. </a:t>
            </a:r>
          </a:p>
          <a:p>
            <a:endParaRPr lang="fi-FI" dirty="0"/>
          </a:p>
          <a:p>
            <a:r>
              <a:rPr lang="fi-FI" dirty="0" err="1"/>
              <a:t>Statistikdatabas</a:t>
            </a:r>
            <a:r>
              <a:rPr lang="fi-FI" dirty="0"/>
              <a:t>:</a:t>
            </a:r>
          </a:p>
          <a:p>
            <a:r>
              <a:rPr lang="fi-FI" dirty="0">
                <a:hlinkClick r:id="rId3"/>
              </a:rPr>
              <a:t>https://tilastot.etk.fi/pxweb/sv/ETK/ETK__160tyoelakekuntoutus/?tablelist=true&amp;rxid=e05b536d-ae62-4973-913b-c7ed47d0df72</a:t>
            </a:r>
            <a:endParaRPr lang="fi-FI" dirty="0"/>
          </a:p>
          <a:p>
            <a:endParaRPr lang="fi-FI" dirty="0"/>
          </a:p>
          <a:p>
            <a:r>
              <a:rPr lang="fi-FI" dirty="0" err="1"/>
              <a:t>Arbetspensionsrehabilitering</a:t>
            </a:r>
            <a:r>
              <a:rPr lang="fi-FI" dirty="0"/>
              <a:t>:</a:t>
            </a:r>
          </a:p>
          <a:p>
            <a:r>
              <a:rPr lang="fi-FI" dirty="0">
                <a:hlinkClick r:id="rId4"/>
              </a:rPr>
              <a:t>https://www.etk.fi/sv/forskning-statistik-prognoser/statistik/arbetspensionsrehabilitering/</a:t>
            </a:r>
            <a:endParaRPr lang="fi-FI"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45</a:t>
            </a:fld>
            <a:endParaRPr lang="fi-FI"/>
          </a:p>
        </p:txBody>
      </p:sp>
    </p:spTree>
    <p:extLst>
      <p:ext uri="{BB962C8B-B14F-4D97-AF65-F5344CB8AC3E}">
        <p14:creationId xmlns:p14="http://schemas.microsoft.com/office/powerpoint/2010/main" val="3498685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 </a:t>
            </a:r>
            <a:r>
              <a:rPr lang="fi-FI" dirty="0" err="1"/>
              <a:t>figuren</a:t>
            </a:r>
            <a:r>
              <a:rPr lang="fi-FI" dirty="0"/>
              <a:t> </a:t>
            </a:r>
            <a:r>
              <a:rPr lang="fi-FI" dirty="0" err="1"/>
              <a:t>studeras</a:t>
            </a:r>
            <a:r>
              <a:rPr lang="fi-FI" dirty="0"/>
              <a:t> det </a:t>
            </a:r>
            <a:r>
              <a:rPr lang="fi-FI" dirty="0" err="1"/>
              <a:t>direkta</a:t>
            </a:r>
            <a:r>
              <a:rPr lang="fi-FI" dirty="0"/>
              <a:t> </a:t>
            </a:r>
            <a:r>
              <a:rPr lang="fi-FI" dirty="0" err="1"/>
              <a:t>resultatet</a:t>
            </a:r>
            <a:r>
              <a:rPr lang="fi-FI" dirty="0"/>
              <a:t> av </a:t>
            </a:r>
            <a:r>
              <a:rPr lang="fi-FI" dirty="0" err="1"/>
              <a:t>rehabiliteringsperioder</a:t>
            </a:r>
            <a:r>
              <a:rPr lang="fi-FI" dirty="0"/>
              <a:t> </a:t>
            </a:r>
            <a:r>
              <a:rPr lang="fi-FI" dirty="0" err="1"/>
              <a:t>som</a:t>
            </a:r>
            <a:r>
              <a:rPr lang="fi-FI" dirty="0"/>
              <a:t> </a:t>
            </a:r>
            <a:r>
              <a:rPr lang="fi-FI" dirty="0" err="1"/>
              <a:t>slutförts</a:t>
            </a:r>
            <a:r>
              <a:rPr lang="fi-FI" dirty="0"/>
              <a:t> </a:t>
            </a:r>
            <a:r>
              <a:rPr lang="fi-FI" dirty="0" err="1"/>
              <a:t>under</a:t>
            </a:r>
            <a:r>
              <a:rPr lang="fi-FI" dirty="0"/>
              <a:t> de </a:t>
            </a:r>
            <a:r>
              <a:rPr lang="fi-FI" dirty="0" err="1"/>
              <a:t>senaste</a:t>
            </a:r>
            <a:r>
              <a:rPr lang="fi-FI" dirty="0"/>
              <a:t> </a:t>
            </a:r>
            <a:r>
              <a:rPr lang="fi-FI" dirty="0" err="1"/>
              <a:t>tio</a:t>
            </a:r>
            <a:r>
              <a:rPr lang="fi-FI" dirty="0"/>
              <a:t> </a:t>
            </a:r>
            <a:r>
              <a:rPr lang="fi-FI" dirty="0" err="1"/>
              <a:t>åren</a:t>
            </a:r>
            <a:r>
              <a:rPr lang="fi-FI" dirty="0"/>
              <a:t>, </a:t>
            </a:r>
            <a:r>
              <a:rPr lang="fi-FI" dirty="0" err="1"/>
              <a:t>dvs</a:t>
            </a:r>
            <a:r>
              <a:rPr lang="fi-FI" dirty="0"/>
              <a:t>. </a:t>
            </a:r>
            <a:r>
              <a:rPr lang="fi-FI" dirty="0" err="1"/>
              <a:t>vart</a:t>
            </a:r>
            <a:r>
              <a:rPr lang="fi-FI" dirty="0"/>
              <a:t> </a:t>
            </a:r>
            <a:r>
              <a:rPr lang="fi-FI" dirty="0" err="1"/>
              <a:t>rehabiliteringen</a:t>
            </a:r>
            <a:r>
              <a:rPr lang="fi-FI" dirty="0"/>
              <a:t> </a:t>
            </a:r>
            <a:r>
              <a:rPr lang="fi-FI" dirty="0" err="1"/>
              <a:t>ledde</a:t>
            </a:r>
            <a:r>
              <a:rPr lang="fi-FI" dirty="0"/>
              <a:t>. </a:t>
            </a:r>
            <a:r>
              <a:rPr lang="fi-FI" dirty="0" err="1"/>
              <a:t>Resultaten</a:t>
            </a:r>
            <a:r>
              <a:rPr lang="fi-FI" dirty="0"/>
              <a:t> </a:t>
            </a:r>
            <a:r>
              <a:rPr lang="fi-FI" dirty="0" err="1"/>
              <a:t>bygger</a:t>
            </a:r>
            <a:r>
              <a:rPr lang="fi-FI" dirty="0"/>
              <a:t> </a:t>
            </a:r>
            <a:r>
              <a:rPr lang="fi-FI" dirty="0" err="1"/>
              <a:t>på</a:t>
            </a:r>
            <a:r>
              <a:rPr lang="fi-FI" dirty="0"/>
              <a:t> </a:t>
            </a:r>
            <a:r>
              <a:rPr lang="fi-FI" dirty="0" err="1"/>
              <a:t>uppgifter</a:t>
            </a:r>
            <a:r>
              <a:rPr lang="fi-FI" dirty="0"/>
              <a:t> </a:t>
            </a:r>
            <a:r>
              <a:rPr lang="fi-FI" dirty="0" err="1"/>
              <a:t>från</a:t>
            </a:r>
            <a:r>
              <a:rPr lang="fi-FI" dirty="0"/>
              <a:t> </a:t>
            </a:r>
            <a:r>
              <a:rPr lang="fi-FI" dirty="0" err="1"/>
              <a:t>arbetspensions-anstalterna</a:t>
            </a:r>
            <a:r>
              <a:rPr lang="fi-FI" dirty="0"/>
              <a:t>, </a:t>
            </a:r>
            <a:r>
              <a:rPr lang="fi-FI" dirty="0" err="1"/>
              <a:t>inte</a:t>
            </a:r>
            <a:r>
              <a:rPr lang="fi-FI" dirty="0"/>
              <a:t> </a:t>
            </a:r>
            <a:r>
              <a:rPr lang="fi-FI" dirty="0" err="1"/>
              <a:t>på</a:t>
            </a:r>
            <a:r>
              <a:rPr lang="fi-FI" dirty="0"/>
              <a:t> </a:t>
            </a:r>
            <a:r>
              <a:rPr lang="fi-FI" dirty="0" err="1"/>
              <a:t>Pensionsskyddscentralens</a:t>
            </a:r>
            <a:r>
              <a:rPr lang="fi-FI" dirty="0"/>
              <a:t> </a:t>
            </a:r>
            <a:r>
              <a:rPr lang="fi-FI" dirty="0" err="1"/>
              <a:t>registeruppgifter</a:t>
            </a:r>
            <a:r>
              <a:rPr lang="fi-FI" dirty="0"/>
              <a:t>. </a:t>
            </a:r>
          </a:p>
          <a:p>
            <a:endParaRPr lang="fi-FI" dirty="0"/>
          </a:p>
          <a:p>
            <a:r>
              <a:rPr lang="fi-FI" dirty="0" err="1"/>
              <a:t>Direkt</a:t>
            </a:r>
            <a:r>
              <a:rPr lang="fi-FI" dirty="0"/>
              <a:t> </a:t>
            </a:r>
            <a:r>
              <a:rPr lang="fi-FI" dirty="0" err="1"/>
              <a:t>resultat</a:t>
            </a:r>
            <a:r>
              <a:rPr lang="fi-FI" dirty="0"/>
              <a:t> av </a:t>
            </a:r>
            <a:r>
              <a:rPr lang="fi-FI" dirty="0" err="1"/>
              <a:t>rehabiliteringen</a:t>
            </a:r>
            <a:r>
              <a:rPr lang="fi-FI" dirty="0"/>
              <a:t>:</a:t>
            </a:r>
          </a:p>
          <a:p>
            <a:pPr>
              <a:lnSpc>
                <a:spcPct val="20000"/>
              </a:lnSpc>
            </a:pPr>
            <a:endParaRPr lang="fi-FI" dirty="0"/>
          </a:p>
          <a:p>
            <a:r>
              <a:rPr lang="fi-FI" i="1" dirty="0" err="1"/>
              <a:t>Återgick</a:t>
            </a:r>
            <a:r>
              <a:rPr lang="fi-FI" i="1" dirty="0"/>
              <a:t> </a:t>
            </a:r>
            <a:r>
              <a:rPr lang="fi-FI" i="1" dirty="0" err="1"/>
              <a:t>till</a:t>
            </a:r>
            <a:r>
              <a:rPr lang="fi-FI" i="1" dirty="0"/>
              <a:t> </a:t>
            </a:r>
            <a:r>
              <a:rPr lang="fi-FI" i="1" dirty="0" err="1"/>
              <a:t>arbetet</a:t>
            </a:r>
            <a:r>
              <a:rPr lang="fi-FI" i="1" dirty="0"/>
              <a:t>: </a:t>
            </a:r>
            <a:r>
              <a:rPr lang="fi-FI" dirty="0" err="1"/>
              <a:t>Personen</a:t>
            </a:r>
            <a:r>
              <a:rPr lang="fi-FI" dirty="0"/>
              <a:t> </a:t>
            </a:r>
            <a:r>
              <a:rPr lang="fi-FI" dirty="0" err="1"/>
              <a:t>började</a:t>
            </a:r>
            <a:r>
              <a:rPr lang="fi-FI" dirty="0"/>
              <a:t> </a:t>
            </a:r>
            <a:r>
              <a:rPr lang="fi-FI" dirty="0" err="1"/>
              <a:t>med</a:t>
            </a:r>
            <a:r>
              <a:rPr lang="fi-FI" dirty="0"/>
              <a:t> det </a:t>
            </a:r>
            <a:r>
              <a:rPr lang="fi-FI" dirty="0" err="1"/>
              <a:t>arbete</a:t>
            </a:r>
            <a:r>
              <a:rPr lang="fi-FI" dirty="0"/>
              <a:t> </a:t>
            </a:r>
            <a:r>
              <a:rPr lang="fi-FI" dirty="0" err="1"/>
              <a:t>som</a:t>
            </a:r>
            <a:r>
              <a:rPr lang="fi-FI" dirty="0"/>
              <a:t> </a:t>
            </a:r>
            <a:r>
              <a:rPr lang="fi-FI" dirty="0" err="1"/>
              <a:t>rehabiliteringen</a:t>
            </a:r>
            <a:r>
              <a:rPr lang="fi-FI" dirty="0"/>
              <a:t> </a:t>
            </a:r>
            <a:r>
              <a:rPr lang="fi-FI" dirty="0" err="1"/>
              <a:t>siktade</a:t>
            </a:r>
            <a:r>
              <a:rPr lang="fi-FI" dirty="0"/>
              <a:t> </a:t>
            </a:r>
            <a:r>
              <a:rPr lang="fi-FI" dirty="0" err="1"/>
              <a:t>på</a:t>
            </a:r>
            <a:r>
              <a:rPr lang="fi-FI" dirty="0"/>
              <a:t> </a:t>
            </a:r>
            <a:r>
              <a:rPr lang="fi-FI" dirty="0" err="1"/>
              <a:t>eller</a:t>
            </a:r>
            <a:r>
              <a:rPr lang="fi-FI" dirty="0"/>
              <a:t> </a:t>
            </a:r>
            <a:r>
              <a:rPr lang="fi-FI" dirty="0" err="1"/>
              <a:t>återgick</a:t>
            </a:r>
            <a:r>
              <a:rPr lang="fi-FI" dirty="0"/>
              <a:t> i </a:t>
            </a:r>
            <a:r>
              <a:rPr lang="fi-FI" dirty="0" err="1"/>
              <a:t>sitt</a:t>
            </a:r>
            <a:r>
              <a:rPr lang="fi-FI" dirty="0"/>
              <a:t> </a:t>
            </a:r>
            <a:r>
              <a:rPr lang="fi-FI" dirty="0" err="1"/>
              <a:t>tidigare</a:t>
            </a:r>
            <a:r>
              <a:rPr lang="fi-FI" dirty="0"/>
              <a:t> </a:t>
            </a:r>
            <a:r>
              <a:rPr lang="fi-FI" dirty="0" err="1"/>
              <a:t>arbete</a:t>
            </a:r>
            <a:r>
              <a:rPr lang="fi-FI" dirty="0"/>
              <a:t>. </a:t>
            </a:r>
          </a:p>
          <a:p>
            <a:pPr>
              <a:lnSpc>
                <a:spcPct val="20000"/>
              </a:lnSpc>
            </a:pPr>
            <a:endParaRPr lang="fi-FI" dirty="0"/>
          </a:p>
          <a:p>
            <a:r>
              <a:rPr lang="fi-FI" i="1" dirty="0" err="1"/>
              <a:t>Studerar</a:t>
            </a:r>
            <a:r>
              <a:rPr lang="fi-FI" i="1" dirty="0"/>
              <a:t> </a:t>
            </a:r>
            <a:r>
              <a:rPr lang="fi-FI" i="1" dirty="0" err="1"/>
              <a:t>vidare</a:t>
            </a:r>
            <a:r>
              <a:rPr lang="fi-FI" i="1" dirty="0"/>
              <a:t>, </a:t>
            </a:r>
            <a:r>
              <a:rPr lang="fi-FI" i="1" dirty="0" err="1"/>
              <a:t>blev</a:t>
            </a:r>
            <a:r>
              <a:rPr lang="fi-FI" i="1" dirty="0"/>
              <a:t> </a:t>
            </a:r>
            <a:r>
              <a:rPr lang="fi-FI" i="1" dirty="0" err="1"/>
              <a:t>arbetslös</a:t>
            </a:r>
            <a:r>
              <a:rPr lang="fi-FI" i="1" dirty="0"/>
              <a:t>: </a:t>
            </a:r>
            <a:r>
              <a:rPr lang="fi-FI" dirty="0" err="1"/>
              <a:t>Rehabiliteringen</a:t>
            </a:r>
            <a:r>
              <a:rPr lang="fi-FI" dirty="0"/>
              <a:t> </a:t>
            </a:r>
            <a:r>
              <a:rPr lang="fi-FI" dirty="0" err="1"/>
              <a:t>lyckades</a:t>
            </a:r>
            <a:r>
              <a:rPr lang="fi-FI" dirty="0"/>
              <a:t> i </a:t>
            </a:r>
            <a:r>
              <a:rPr lang="fi-FI" dirty="0" err="1"/>
              <a:t>sig</a:t>
            </a:r>
            <a:r>
              <a:rPr lang="fi-FI" dirty="0"/>
              <a:t>, </a:t>
            </a:r>
            <a:r>
              <a:rPr lang="fi-FI" dirty="0" err="1"/>
              <a:t>men</a:t>
            </a:r>
            <a:r>
              <a:rPr lang="fi-FI" dirty="0"/>
              <a:t> </a:t>
            </a:r>
            <a:r>
              <a:rPr lang="fi-FI" dirty="0" err="1"/>
              <a:t>personen</a:t>
            </a:r>
            <a:r>
              <a:rPr lang="fi-FI" dirty="0"/>
              <a:t> </a:t>
            </a:r>
            <a:r>
              <a:rPr lang="fi-FI" dirty="0" err="1"/>
              <a:t>studerar</a:t>
            </a:r>
            <a:r>
              <a:rPr lang="fi-FI" dirty="0"/>
              <a:t> </a:t>
            </a:r>
            <a:r>
              <a:rPr lang="fi-FI" dirty="0" err="1"/>
              <a:t>vidare</a:t>
            </a:r>
            <a:r>
              <a:rPr lang="fi-FI" dirty="0"/>
              <a:t> </a:t>
            </a:r>
            <a:r>
              <a:rPr lang="fi-FI" dirty="0" err="1"/>
              <a:t>eller</a:t>
            </a:r>
            <a:r>
              <a:rPr lang="fi-FI" dirty="0"/>
              <a:t> </a:t>
            </a:r>
            <a:r>
              <a:rPr lang="fi-FI" dirty="0" err="1"/>
              <a:t>blev</a:t>
            </a:r>
            <a:r>
              <a:rPr lang="fi-FI" dirty="0"/>
              <a:t> </a:t>
            </a:r>
            <a:r>
              <a:rPr lang="fi-FI" dirty="0" err="1"/>
              <a:t>arbetslös</a:t>
            </a:r>
            <a:r>
              <a:rPr lang="fi-FI" dirty="0"/>
              <a:t>. </a:t>
            </a:r>
          </a:p>
          <a:p>
            <a:pPr>
              <a:lnSpc>
                <a:spcPct val="20000"/>
              </a:lnSpc>
            </a:pPr>
            <a:endParaRPr lang="fi-FI" dirty="0"/>
          </a:p>
          <a:p>
            <a:r>
              <a:rPr lang="fi-FI" i="1" dirty="0"/>
              <a:t>Annan</a:t>
            </a:r>
            <a:r>
              <a:rPr lang="fi-FI" dirty="0"/>
              <a:t>: </a:t>
            </a:r>
            <a:r>
              <a:rPr lang="fi-FI" dirty="0" err="1"/>
              <a:t>Rehabiliteringen</a:t>
            </a:r>
            <a:r>
              <a:rPr lang="fi-FI" dirty="0"/>
              <a:t> </a:t>
            </a:r>
            <a:r>
              <a:rPr lang="fi-FI" dirty="0" err="1"/>
              <a:t>avbröts</a:t>
            </a:r>
            <a:r>
              <a:rPr lang="fi-FI" dirty="0"/>
              <a:t>, </a:t>
            </a:r>
            <a:r>
              <a:rPr lang="fi-FI" dirty="0" err="1"/>
              <a:t>orsaken</a:t>
            </a:r>
            <a:r>
              <a:rPr lang="fi-FI" dirty="0"/>
              <a:t> </a:t>
            </a:r>
            <a:r>
              <a:rPr lang="fi-FI" dirty="0" err="1"/>
              <a:t>inte</a:t>
            </a:r>
            <a:r>
              <a:rPr lang="fi-FI" dirty="0"/>
              <a:t> </a:t>
            </a:r>
            <a:r>
              <a:rPr lang="fi-FI" dirty="0" err="1"/>
              <a:t>känd</a:t>
            </a:r>
            <a:r>
              <a:rPr lang="fi-FI" dirty="0"/>
              <a:t>, </a:t>
            </a:r>
            <a:r>
              <a:rPr lang="fi-FI" dirty="0" err="1"/>
              <a:t>personen</a:t>
            </a:r>
            <a:r>
              <a:rPr lang="fi-FI" dirty="0"/>
              <a:t> </a:t>
            </a:r>
            <a:r>
              <a:rPr lang="fi-FI" dirty="0" err="1"/>
              <a:t>har</a:t>
            </a:r>
            <a:r>
              <a:rPr lang="fi-FI" dirty="0"/>
              <a:t> </a:t>
            </a:r>
            <a:r>
              <a:rPr lang="fi-FI" dirty="0" err="1"/>
              <a:t>börjat</a:t>
            </a:r>
            <a:r>
              <a:rPr lang="fi-FI" dirty="0"/>
              <a:t> </a:t>
            </a:r>
            <a:r>
              <a:rPr lang="fi-FI" dirty="0" err="1"/>
              <a:t>omfattas</a:t>
            </a:r>
            <a:r>
              <a:rPr lang="fi-FI" dirty="0"/>
              <a:t> av </a:t>
            </a:r>
            <a:r>
              <a:rPr lang="fi-FI" dirty="0" err="1"/>
              <a:t>olycksfalls-</a:t>
            </a:r>
            <a:r>
              <a:rPr lang="fi-FI" dirty="0"/>
              <a:t> </a:t>
            </a:r>
            <a:r>
              <a:rPr lang="fi-FI" dirty="0" err="1"/>
              <a:t>eller</a:t>
            </a:r>
            <a:r>
              <a:rPr lang="fi-FI" dirty="0"/>
              <a:t> </a:t>
            </a:r>
            <a:r>
              <a:rPr lang="fi-FI" dirty="0" err="1"/>
              <a:t>trafikförsäkringen</a:t>
            </a:r>
            <a:r>
              <a:rPr lang="fi-FI" dirty="0"/>
              <a:t> mm.</a:t>
            </a:r>
          </a:p>
          <a:p>
            <a:pPr>
              <a:lnSpc>
                <a:spcPct val="20000"/>
              </a:lnSpc>
            </a:pPr>
            <a:endParaRPr lang="fi-FI" dirty="0"/>
          </a:p>
          <a:p>
            <a:r>
              <a:rPr lang="fi-FI" i="1" dirty="0" err="1"/>
              <a:t>Partiell</a:t>
            </a:r>
            <a:r>
              <a:rPr lang="fi-FI" i="1" dirty="0"/>
              <a:t> </a:t>
            </a:r>
            <a:r>
              <a:rPr lang="fi-FI" i="1" dirty="0" err="1"/>
              <a:t>sjukpension</a:t>
            </a:r>
            <a:r>
              <a:rPr lang="fi-FI" i="1" dirty="0"/>
              <a:t>: </a:t>
            </a:r>
            <a:r>
              <a:rPr lang="fi-FI" dirty="0" err="1"/>
              <a:t>Personen</a:t>
            </a:r>
            <a:r>
              <a:rPr lang="fi-FI" dirty="0"/>
              <a:t> </a:t>
            </a:r>
            <a:r>
              <a:rPr lang="fi-FI" dirty="0" err="1"/>
              <a:t>får</a:t>
            </a:r>
            <a:r>
              <a:rPr lang="fi-FI" dirty="0"/>
              <a:t> </a:t>
            </a:r>
            <a:r>
              <a:rPr lang="fi-FI" dirty="0" err="1"/>
              <a:t>partiell</a:t>
            </a:r>
            <a:r>
              <a:rPr lang="fi-FI" dirty="0"/>
              <a:t> </a:t>
            </a:r>
            <a:r>
              <a:rPr lang="fi-FI" dirty="0" err="1"/>
              <a:t>sjukpension</a:t>
            </a:r>
            <a:r>
              <a:rPr lang="fi-FI" dirty="0"/>
              <a:t> (</a:t>
            </a:r>
            <a:r>
              <a:rPr lang="fi-FI" dirty="0" err="1"/>
              <a:t>delinvalidpension</a:t>
            </a:r>
            <a:r>
              <a:rPr lang="fi-FI" dirty="0"/>
              <a:t>). </a:t>
            </a:r>
          </a:p>
          <a:p>
            <a:pPr>
              <a:lnSpc>
                <a:spcPct val="20000"/>
              </a:lnSpc>
            </a:pPr>
            <a:endParaRPr lang="fi-FI" dirty="0"/>
          </a:p>
          <a:p>
            <a:r>
              <a:rPr lang="fi-FI" i="1" dirty="0"/>
              <a:t>Full </a:t>
            </a:r>
            <a:r>
              <a:rPr lang="fi-FI" i="1" dirty="0" err="1"/>
              <a:t>sjukpension</a:t>
            </a:r>
            <a:r>
              <a:rPr lang="fi-FI" i="1" dirty="0"/>
              <a:t>: </a:t>
            </a:r>
            <a:r>
              <a:rPr lang="fi-FI" dirty="0" err="1"/>
              <a:t>Personen</a:t>
            </a:r>
            <a:r>
              <a:rPr lang="fi-FI" dirty="0"/>
              <a:t> </a:t>
            </a:r>
            <a:r>
              <a:rPr lang="fi-FI" dirty="0" err="1"/>
              <a:t>får</a:t>
            </a:r>
            <a:r>
              <a:rPr lang="fi-FI" dirty="0"/>
              <a:t> </a:t>
            </a:r>
            <a:r>
              <a:rPr lang="fi-FI" dirty="0" err="1"/>
              <a:t>full</a:t>
            </a:r>
            <a:r>
              <a:rPr lang="fi-FI" dirty="0"/>
              <a:t> </a:t>
            </a:r>
            <a:r>
              <a:rPr lang="fi-FI" dirty="0" err="1"/>
              <a:t>sjukpension</a:t>
            </a:r>
            <a:r>
              <a:rPr lang="fi-FI" dirty="0"/>
              <a:t> (</a:t>
            </a:r>
            <a:r>
              <a:rPr lang="fi-FI" dirty="0" err="1"/>
              <a:t>full</a:t>
            </a:r>
            <a:r>
              <a:rPr lang="fi-FI" dirty="0"/>
              <a:t> </a:t>
            </a:r>
            <a:r>
              <a:rPr lang="fi-FI" dirty="0" err="1"/>
              <a:t>invalidpension</a:t>
            </a:r>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46</a:t>
            </a:fld>
            <a:endParaRPr lang="fi-FI"/>
          </a:p>
        </p:txBody>
      </p:sp>
    </p:spTree>
    <p:extLst>
      <p:ext uri="{BB962C8B-B14F-4D97-AF65-F5344CB8AC3E}">
        <p14:creationId xmlns:p14="http://schemas.microsoft.com/office/powerpoint/2010/main" val="1056711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solidFill>
                  <a:srgbClr val="000000"/>
                </a:solidFill>
              </a:rPr>
              <a:t>I </a:t>
            </a:r>
            <a:r>
              <a:rPr lang="fi-FI" dirty="0" err="1">
                <a:solidFill>
                  <a:srgbClr val="000000"/>
                </a:solidFill>
              </a:rPr>
              <a:t>figuren</a:t>
            </a:r>
            <a:r>
              <a:rPr lang="fi-FI" dirty="0">
                <a:solidFill>
                  <a:srgbClr val="000000"/>
                </a:solidFill>
              </a:rPr>
              <a:t> </a:t>
            </a:r>
            <a:r>
              <a:rPr lang="fi-FI" dirty="0" err="1">
                <a:solidFill>
                  <a:srgbClr val="000000"/>
                </a:solidFill>
              </a:rPr>
              <a:t>studeras</a:t>
            </a:r>
            <a:r>
              <a:rPr lang="fi-FI" dirty="0">
                <a:solidFill>
                  <a:srgbClr val="000000"/>
                </a:solidFill>
              </a:rPr>
              <a:t> </a:t>
            </a:r>
            <a:r>
              <a:rPr lang="fi-FI" dirty="0" err="1">
                <a:solidFill>
                  <a:srgbClr val="000000"/>
                </a:solidFill>
              </a:rPr>
              <a:t>livssituationen</a:t>
            </a:r>
            <a:r>
              <a:rPr lang="fi-FI" dirty="0">
                <a:solidFill>
                  <a:srgbClr val="000000"/>
                </a:solidFill>
              </a:rPr>
              <a:t> för </a:t>
            </a:r>
            <a:r>
              <a:rPr lang="fi-FI" dirty="0" err="1">
                <a:solidFill>
                  <a:srgbClr val="000000"/>
                </a:solidFill>
              </a:rPr>
              <a:t>personer</a:t>
            </a:r>
            <a:r>
              <a:rPr lang="fi-FI" dirty="0">
                <a:solidFill>
                  <a:srgbClr val="000000"/>
                </a:solidFill>
              </a:rPr>
              <a:t> </a:t>
            </a:r>
            <a:r>
              <a:rPr lang="fi-FI" dirty="0" err="1">
                <a:solidFill>
                  <a:srgbClr val="000000"/>
                </a:solidFill>
              </a:rPr>
              <a:t>som</a:t>
            </a:r>
            <a:r>
              <a:rPr lang="fi-FI" dirty="0">
                <a:solidFill>
                  <a:srgbClr val="000000"/>
                </a:solidFill>
              </a:rPr>
              <a:t> </a:t>
            </a:r>
            <a:r>
              <a:rPr lang="fi-FI" dirty="0" err="1">
                <a:solidFill>
                  <a:srgbClr val="000000"/>
                </a:solidFill>
              </a:rPr>
              <a:t>har</a:t>
            </a:r>
            <a:r>
              <a:rPr lang="fi-FI" dirty="0">
                <a:solidFill>
                  <a:srgbClr val="000000"/>
                </a:solidFill>
              </a:rPr>
              <a:t> </a:t>
            </a:r>
            <a:r>
              <a:rPr lang="fi-FI" dirty="0" err="1">
                <a:solidFill>
                  <a:srgbClr val="000000"/>
                </a:solidFill>
              </a:rPr>
              <a:t>slutfört</a:t>
            </a:r>
            <a:r>
              <a:rPr lang="fi-FI" dirty="0">
                <a:solidFill>
                  <a:srgbClr val="000000"/>
                </a:solidFill>
              </a:rPr>
              <a:t> </a:t>
            </a:r>
            <a:r>
              <a:rPr lang="fi-FI" dirty="0" err="1">
                <a:solidFill>
                  <a:srgbClr val="000000"/>
                </a:solidFill>
              </a:rPr>
              <a:t>rehabilitering</a:t>
            </a:r>
            <a:r>
              <a:rPr lang="fi-FI" dirty="0">
                <a:solidFill>
                  <a:srgbClr val="000000"/>
                </a:solidFill>
              </a:rPr>
              <a:t> </a:t>
            </a:r>
            <a:r>
              <a:rPr lang="fi-FI" dirty="0" err="1">
                <a:solidFill>
                  <a:srgbClr val="000000"/>
                </a:solidFill>
              </a:rPr>
              <a:t>år</a:t>
            </a:r>
            <a:r>
              <a:rPr lang="fi-FI" dirty="0">
                <a:solidFill>
                  <a:srgbClr val="000000"/>
                </a:solidFill>
              </a:rPr>
              <a:t> 2013, </a:t>
            </a:r>
            <a:r>
              <a:rPr lang="fi-FI" dirty="0" err="1">
                <a:solidFill>
                  <a:srgbClr val="000000"/>
                </a:solidFill>
              </a:rPr>
              <a:t>närmast</a:t>
            </a:r>
            <a:r>
              <a:rPr lang="fi-FI" dirty="0">
                <a:solidFill>
                  <a:srgbClr val="000000"/>
                </a:solidFill>
              </a:rPr>
              <a:t> </a:t>
            </a:r>
            <a:r>
              <a:rPr lang="fi-FI" dirty="0" err="1">
                <a:solidFill>
                  <a:srgbClr val="000000"/>
                </a:solidFill>
              </a:rPr>
              <a:t>hur</a:t>
            </a:r>
            <a:r>
              <a:rPr lang="fi-FI" dirty="0">
                <a:solidFill>
                  <a:srgbClr val="000000"/>
                </a:solidFill>
              </a:rPr>
              <a:t> </a:t>
            </a:r>
            <a:r>
              <a:rPr lang="fi-FI" dirty="0" err="1">
                <a:solidFill>
                  <a:srgbClr val="000000"/>
                </a:solidFill>
              </a:rPr>
              <a:t>bestående</a:t>
            </a:r>
            <a:r>
              <a:rPr lang="fi-FI" dirty="0">
                <a:solidFill>
                  <a:srgbClr val="000000"/>
                </a:solidFill>
              </a:rPr>
              <a:t> </a:t>
            </a:r>
            <a:r>
              <a:rPr lang="fi-FI" dirty="0" err="1">
                <a:solidFill>
                  <a:srgbClr val="000000"/>
                </a:solidFill>
              </a:rPr>
              <a:t>situationen</a:t>
            </a:r>
            <a:r>
              <a:rPr lang="fi-FI" dirty="0">
                <a:solidFill>
                  <a:srgbClr val="000000"/>
                </a:solidFill>
              </a:rPr>
              <a:t> varit i </a:t>
            </a:r>
            <a:r>
              <a:rPr lang="fi-FI" dirty="0" err="1">
                <a:solidFill>
                  <a:srgbClr val="000000"/>
                </a:solidFill>
              </a:rPr>
              <a:t>fråga</a:t>
            </a:r>
            <a:r>
              <a:rPr lang="fi-FI" dirty="0">
                <a:solidFill>
                  <a:srgbClr val="000000"/>
                </a:solidFill>
              </a:rPr>
              <a:t> </a:t>
            </a:r>
            <a:r>
              <a:rPr lang="fi-FI" dirty="0" err="1">
                <a:solidFill>
                  <a:srgbClr val="000000"/>
                </a:solidFill>
              </a:rPr>
              <a:t>om</a:t>
            </a:r>
            <a:r>
              <a:rPr lang="fi-FI" dirty="0">
                <a:solidFill>
                  <a:srgbClr val="000000"/>
                </a:solidFill>
              </a:rPr>
              <a:t> </a:t>
            </a:r>
            <a:r>
              <a:rPr lang="fi-FI" dirty="0" err="1">
                <a:solidFill>
                  <a:srgbClr val="000000"/>
                </a:solidFill>
              </a:rPr>
              <a:t>arbete</a:t>
            </a:r>
            <a:r>
              <a:rPr lang="fi-FI" dirty="0">
                <a:solidFill>
                  <a:srgbClr val="000000"/>
                </a:solidFill>
              </a:rPr>
              <a:t> </a:t>
            </a:r>
            <a:r>
              <a:rPr lang="fi-FI" dirty="0" err="1">
                <a:solidFill>
                  <a:srgbClr val="000000"/>
                </a:solidFill>
              </a:rPr>
              <a:t>och</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Uppgifterna</a:t>
            </a:r>
            <a:r>
              <a:rPr lang="fi-FI" dirty="0">
                <a:solidFill>
                  <a:srgbClr val="000000"/>
                </a:solidFill>
              </a:rPr>
              <a:t> </a:t>
            </a:r>
            <a:r>
              <a:rPr lang="fi-FI" dirty="0" err="1">
                <a:solidFill>
                  <a:srgbClr val="000000"/>
                </a:solidFill>
              </a:rPr>
              <a:t>bygger</a:t>
            </a:r>
            <a:r>
              <a:rPr lang="fi-FI" dirty="0">
                <a:solidFill>
                  <a:srgbClr val="000000"/>
                </a:solidFill>
              </a:rPr>
              <a:t> </a:t>
            </a:r>
            <a:r>
              <a:rPr lang="fi-FI" dirty="0" err="1">
                <a:solidFill>
                  <a:srgbClr val="000000"/>
                </a:solidFill>
              </a:rPr>
              <a:t>på</a:t>
            </a:r>
            <a:r>
              <a:rPr lang="fi-FI" dirty="0">
                <a:solidFill>
                  <a:srgbClr val="000000"/>
                </a:solidFill>
              </a:rPr>
              <a:t> </a:t>
            </a:r>
            <a:r>
              <a:rPr lang="fi-FI" dirty="0" err="1">
                <a:solidFill>
                  <a:srgbClr val="000000"/>
                </a:solidFill>
              </a:rPr>
              <a:t>Pensionsskyddscentralens</a:t>
            </a:r>
            <a:r>
              <a:rPr lang="fi-FI" dirty="0">
                <a:solidFill>
                  <a:srgbClr val="000000"/>
                </a:solidFill>
              </a:rPr>
              <a:t> </a:t>
            </a:r>
            <a:r>
              <a:rPr lang="fi-FI" dirty="0" err="1">
                <a:solidFill>
                  <a:srgbClr val="000000"/>
                </a:solidFill>
              </a:rPr>
              <a:t>register</a:t>
            </a:r>
            <a:r>
              <a:rPr lang="fi-FI" dirty="0">
                <a:solidFill>
                  <a:srgbClr val="000000"/>
                </a:solidFill>
              </a:rPr>
              <a:t>. </a:t>
            </a:r>
          </a:p>
          <a:p>
            <a:endParaRPr lang="fi-FI" dirty="0"/>
          </a:p>
          <a:p>
            <a:r>
              <a:rPr lang="fi-FI" i="1" dirty="0" err="1">
                <a:solidFill>
                  <a:srgbClr val="000000"/>
                </a:solidFill>
              </a:rPr>
              <a:t>Arbete</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helt</a:t>
            </a:r>
            <a:r>
              <a:rPr lang="fi-FI" dirty="0">
                <a:solidFill>
                  <a:srgbClr val="000000"/>
                </a:solidFill>
              </a:rPr>
              <a:t> i </a:t>
            </a:r>
            <a:r>
              <a:rPr lang="fi-FI" dirty="0" err="1">
                <a:solidFill>
                  <a:srgbClr val="000000"/>
                </a:solidFill>
              </a:rPr>
              <a:t>arbetslivet</a:t>
            </a:r>
            <a:r>
              <a:rPr lang="fi-FI" dirty="0">
                <a:solidFill>
                  <a:srgbClr val="000000"/>
                </a:solidFill>
              </a:rPr>
              <a:t>. </a:t>
            </a:r>
          </a:p>
          <a:p>
            <a:pPr>
              <a:lnSpc>
                <a:spcPct val="20000"/>
              </a:lnSpc>
            </a:pPr>
            <a:endParaRPr lang="fi-FI" dirty="0"/>
          </a:p>
          <a:p>
            <a:r>
              <a:rPr lang="fi-FI" i="1" dirty="0" err="1">
                <a:solidFill>
                  <a:srgbClr val="000000"/>
                </a:solidFill>
              </a:rPr>
              <a:t>Arbete</a:t>
            </a:r>
            <a:r>
              <a:rPr lang="fi-FI" i="1" dirty="0">
                <a:solidFill>
                  <a:srgbClr val="000000"/>
                </a:solidFill>
              </a:rPr>
              <a:t> </a:t>
            </a:r>
            <a:r>
              <a:rPr lang="fi-FI" i="1" dirty="0" err="1">
                <a:solidFill>
                  <a:srgbClr val="000000"/>
                </a:solidFill>
              </a:rPr>
              <a:t>och</a:t>
            </a:r>
            <a:r>
              <a:rPr lang="fi-FI" i="1" dirty="0">
                <a:solidFill>
                  <a:srgbClr val="000000"/>
                </a:solidFill>
              </a:rPr>
              <a:t> </a:t>
            </a:r>
            <a:r>
              <a:rPr lang="fi-FI" i="1" dirty="0" err="1">
                <a:solidFill>
                  <a:srgbClr val="000000"/>
                </a:solidFill>
              </a:rPr>
              <a:t>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vid</a:t>
            </a:r>
            <a:r>
              <a:rPr lang="fi-FI" dirty="0">
                <a:solidFill>
                  <a:srgbClr val="000000"/>
                </a:solidFill>
              </a:rPr>
              <a:t> </a:t>
            </a:r>
            <a:r>
              <a:rPr lang="fi-FI" dirty="0" err="1">
                <a:solidFill>
                  <a:srgbClr val="000000"/>
                </a:solidFill>
              </a:rPr>
              <a:t>sidan</a:t>
            </a:r>
            <a:r>
              <a:rPr lang="fi-FI" dirty="0">
                <a:solidFill>
                  <a:srgbClr val="000000"/>
                </a:solidFill>
              </a:rPr>
              <a:t> av </a:t>
            </a:r>
            <a:r>
              <a:rPr lang="fi-FI" dirty="0" err="1">
                <a:solidFill>
                  <a:srgbClr val="000000"/>
                </a:solidFill>
              </a:rPr>
              <a:t>pension</a:t>
            </a:r>
            <a:r>
              <a:rPr lang="fi-FI" dirty="0">
                <a:solidFill>
                  <a:srgbClr val="000000"/>
                </a:solidFill>
              </a:rPr>
              <a:t>. </a:t>
            </a:r>
            <a:r>
              <a:rPr lang="fi-FI" dirty="0" err="1">
                <a:solidFill>
                  <a:srgbClr val="000000"/>
                </a:solidFill>
              </a:rPr>
              <a:t>Pensionen</a:t>
            </a:r>
            <a:r>
              <a:rPr lang="fi-FI" dirty="0">
                <a:solidFill>
                  <a:srgbClr val="000000"/>
                </a:solidFill>
              </a:rPr>
              <a:t> </a:t>
            </a:r>
            <a:r>
              <a:rPr lang="fi-FI" dirty="0" err="1">
                <a:solidFill>
                  <a:srgbClr val="000000"/>
                </a:solidFill>
              </a:rPr>
              <a:t>kan</a:t>
            </a:r>
            <a:r>
              <a:rPr lang="fi-FI" dirty="0">
                <a:solidFill>
                  <a:srgbClr val="000000"/>
                </a:solidFill>
              </a:rPr>
              <a:t> vara </a:t>
            </a:r>
            <a:r>
              <a:rPr lang="fi-FI" dirty="0" err="1">
                <a:solidFill>
                  <a:srgbClr val="000000"/>
                </a:solidFill>
              </a:rPr>
              <a:t>partiell</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full</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eller</a:t>
            </a:r>
            <a:r>
              <a:rPr lang="fi-FI" dirty="0">
                <a:solidFill>
                  <a:srgbClr val="000000"/>
                </a:solidFill>
              </a:rPr>
              <a:t> </a:t>
            </a:r>
            <a:r>
              <a:rPr lang="fi-FI" dirty="0" err="1">
                <a:solidFill>
                  <a:srgbClr val="000000"/>
                </a:solidFill>
              </a:rPr>
              <a:t>någon</a:t>
            </a:r>
            <a:r>
              <a:rPr lang="fi-FI" dirty="0">
                <a:solidFill>
                  <a:srgbClr val="000000"/>
                </a:solidFill>
              </a:rPr>
              <a:t> annan </a:t>
            </a:r>
            <a:r>
              <a:rPr lang="fi-FI" dirty="0" err="1">
                <a:solidFill>
                  <a:srgbClr val="000000"/>
                </a:solidFill>
              </a:rPr>
              <a:t>pension</a:t>
            </a:r>
            <a:r>
              <a:rPr lang="fi-FI" dirty="0">
                <a:solidFill>
                  <a:srgbClr val="000000"/>
                </a:solidFill>
              </a:rPr>
              <a:t>.  </a:t>
            </a:r>
          </a:p>
          <a:p>
            <a:pPr>
              <a:lnSpc>
                <a:spcPct val="20000"/>
              </a:lnSpc>
            </a:pPr>
            <a:endParaRPr lang="fi-FI" dirty="0"/>
          </a:p>
          <a:p>
            <a:r>
              <a:rPr lang="fi-FI" i="1" dirty="0" err="1">
                <a:solidFill>
                  <a:srgbClr val="000000"/>
                </a:solidFill>
              </a:rPr>
              <a:t>Varken</a:t>
            </a:r>
            <a:r>
              <a:rPr lang="fi-FI" i="1" dirty="0">
                <a:solidFill>
                  <a:srgbClr val="000000"/>
                </a:solidFill>
              </a:rPr>
              <a:t> </a:t>
            </a:r>
            <a:r>
              <a:rPr lang="fi-FI" i="1" dirty="0" err="1">
                <a:solidFill>
                  <a:srgbClr val="000000"/>
                </a:solidFill>
              </a:rPr>
              <a:t>arbete</a:t>
            </a:r>
            <a:r>
              <a:rPr lang="fi-FI" i="1" dirty="0">
                <a:solidFill>
                  <a:srgbClr val="000000"/>
                </a:solidFill>
              </a:rPr>
              <a:t> </a:t>
            </a:r>
            <a:r>
              <a:rPr lang="fi-FI" i="1" dirty="0" err="1">
                <a:solidFill>
                  <a:srgbClr val="000000"/>
                </a:solidFill>
              </a:rPr>
              <a:t>eller</a:t>
            </a:r>
            <a:r>
              <a:rPr lang="fi-FI" i="1" dirty="0">
                <a:solidFill>
                  <a:srgbClr val="000000"/>
                </a:solidFill>
              </a:rPr>
              <a:t> </a:t>
            </a:r>
            <a:r>
              <a:rPr lang="fi-FI" i="1" dirty="0" err="1">
                <a:solidFill>
                  <a:srgbClr val="000000"/>
                </a:solidFill>
              </a:rPr>
              <a:t>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arbetslös</a:t>
            </a:r>
            <a:r>
              <a:rPr lang="fi-FI" dirty="0">
                <a:solidFill>
                  <a:srgbClr val="000000"/>
                </a:solidFill>
              </a:rPr>
              <a:t> </a:t>
            </a:r>
            <a:r>
              <a:rPr lang="fi-FI" dirty="0" err="1">
                <a:solidFill>
                  <a:srgbClr val="000000"/>
                </a:solidFill>
              </a:rPr>
              <a:t>eller</a:t>
            </a:r>
            <a:r>
              <a:rPr lang="fi-FI" dirty="0">
                <a:solidFill>
                  <a:srgbClr val="000000"/>
                </a:solidFill>
              </a:rPr>
              <a:t> </a:t>
            </a:r>
            <a:r>
              <a:rPr lang="fi-FI" dirty="0" err="1">
                <a:solidFill>
                  <a:srgbClr val="000000"/>
                </a:solidFill>
              </a:rPr>
              <a:t>studerar</a:t>
            </a:r>
            <a:r>
              <a:rPr lang="fi-FI" dirty="0">
                <a:solidFill>
                  <a:srgbClr val="000000"/>
                </a:solidFill>
              </a:rPr>
              <a:t>.</a:t>
            </a:r>
          </a:p>
          <a:p>
            <a:pPr>
              <a:lnSpc>
                <a:spcPct val="20000"/>
              </a:lnSpc>
            </a:pPr>
            <a:endParaRPr lang="fi-FI" dirty="0"/>
          </a:p>
          <a:p>
            <a:r>
              <a:rPr lang="fi-FI" i="1" dirty="0" err="1">
                <a:solidFill>
                  <a:srgbClr val="000000"/>
                </a:solidFill>
              </a:rPr>
              <a:t>Partiell</a:t>
            </a:r>
            <a:r>
              <a:rPr lang="fi-FI" i="1" dirty="0">
                <a:solidFill>
                  <a:srgbClr val="000000"/>
                </a:solidFill>
              </a:rPr>
              <a:t> </a:t>
            </a:r>
            <a:r>
              <a:rPr lang="fi-FI" i="1" dirty="0" err="1">
                <a:solidFill>
                  <a:srgbClr val="000000"/>
                </a:solidFill>
              </a:rPr>
              <a:t>sjukpension</a:t>
            </a:r>
            <a:r>
              <a:rPr lang="fi-FI" i="1" dirty="0">
                <a:solidFill>
                  <a:srgbClr val="000000"/>
                </a:solidFill>
              </a:rPr>
              <a:t>, </a:t>
            </a:r>
            <a:r>
              <a:rPr lang="fi-FI" i="1" dirty="0" err="1">
                <a:solidFill>
                  <a:srgbClr val="000000"/>
                </a:solidFill>
              </a:rPr>
              <a:t>full</a:t>
            </a:r>
            <a:r>
              <a:rPr lang="fi-FI" i="1" dirty="0">
                <a:solidFill>
                  <a:srgbClr val="000000"/>
                </a:solidFill>
              </a:rPr>
              <a:t> </a:t>
            </a:r>
            <a:r>
              <a:rPr lang="fi-FI" i="1" dirty="0" err="1">
                <a:solidFill>
                  <a:srgbClr val="000000"/>
                </a:solidFill>
              </a:rPr>
              <a:t>sjukpension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endast</a:t>
            </a:r>
            <a:r>
              <a:rPr lang="fi-FI" dirty="0">
                <a:solidFill>
                  <a:srgbClr val="000000"/>
                </a:solidFill>
              </a:rPr>
              <a:t> </a:t>
            </a:r>
            <a:r>
              <a:rPr lang="fi-FI" dirty="0" err="1">
                <a:solidFill>
                  <a:srgbClr val="000000"/>
                </a:solidFill>
              </a:rPr>
              <a:t>pensionerad</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inte</a:t>
            </a:r>
            <a:r>
              <a:rPr lang="fi-FI" dirty="0">
                <a:solidFill>
                  <a:srgbClr val="000000"/>
                </a:solidFill>
              </a:rPr>
              <a:t>.</a:t>
            </a:r>
          </a:p>
          <a:p>
            <a:pPr>
              <a:lnSpc>
                <a:spcPct val="20000"/>
              </a:lnSpc>
            </a:pPr>
            <a:endParaRPr lang="fi-FI" dirty="0">
              <a:solidFill>
                <a:srgbClr val="000000"/>
              </a:solidFill>
            </a:endParaRPr>
          </a:p>
          <a:p>
            <a:r>
              <a:rPr lang="fi-FI" i="1" dirty="0">
                <a:solidFill>
                  <a:srgbClr val="000000"/>
                </a:solidFill>
              </a:rPr>
              <a:t>Annat</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har</a:t>
            </a:r>
            <a:r>
              <a:rPr lang="fi-FI" dirty="0">
                <a:solidFill>
                  <a:srgbClr val="000000"/>
                </a:solidFill>
              </a:rPr>
              <a:t> </a:t>
            </a:r>
            <a:r>
              <a:rPr lang="fi-FI" dirty="0" err="1">
                <a:solidFill>
                  <a:srgbClr val="000000"/>
                </a:solidFill>
              </a:rPr>
              <a:t>någon</a:t>
            </a:r>
            <a:r>
              <a:rPr lang="fi-FI" dirty="0">
                <a:solidFill>
                  <a:srgbClr val="000000"/>
                </a:solidFill>
              </a:rPr>
              <a:t> annan </a:t>
            </a:r>
            <a:r>
              <a:rPr lang="fi-FI" dirty="0" err="1">
                <a:solidFill>
                  <a:srgbClr val="000000"/>
                </a:solidFill>
              </a:rPr>
              <a:t>pension</a:t>
            </a:r>
            <a:r>
              <a:rPr lang="fi-FI" dirty="0">
                <a:solidFill>
                  <a:srgbClr val="000000"/>
                </a:solidFill>
              </a:rPr>
              <a:t> </a:t>
            </a:r>
            <a:r>
              <a:rPr lang="fi-FI" dirty="0" err="1">
                <a:solidFill>
                  <a:srgbClr val="000000"/>
                </a:solidFill>
              </a:rPr>
              <a:t>än</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och</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inte</a:t>
            </a:r>
            <a:r>
              <a:rPr lang="fi-FI" dirty="0">
                <a:solidFill>
                  <a:srgbClr val="000000"/>
                </a:solidFill>
              </a:rPr>
              <a:t>, </a:t>
            </a:r>
            <a:r>
              <a:rPr lang="fi-FI" dirty="0" err="1">
                <a:solidFill>
                  <a:srgbClr val="000000"/>
                </a:solidFill>
              </a:rPr>
              <a:t>död</a:t>
            </a:r>
            <a:r>
              <a:rPr lang="fi-FI" dirty="0">
                <a:solidFill>
                  <a:srgbClr val="000000"/>
                </a:solidFill>
              </a:rPr>
              <a:t>.</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47</a:t>
            </a:fld>
            <a:endParaRPr lang="fi-FI"/>
          </a:p>
        </p:txBody>
      </p:sp>
    </p:spTree>
    <p:extLst>
      <p:ext uri="{BB962C8B-B14F-4D97-AF65-F5344CB8AC3E}">
        <p14:creationId xmlns:p14="http://schemas.microsoft.com/office/powerpoint/2010/main" val="2046645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48</a:t>
            </a:fld>
            <a:endParaRPr lang="fi-FI"/>
          </a:p>
        </p:txBody>
      </p:sp>
    </p:spTree>
    <p:extLst>
      <p:ext uri="{BB962C8B-B14F-4D97-AF65-F5344CB8AC3E}">
        <p14:creationId xmlns:p14="http://schemas.microsoft.com/office/powerpoint/2010/main" val="1868424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Staten </a:t>
            </a:r>
            <a:r>
              <a:rPr lang="fi-FI" dirty="0" err="1"/>
              <a:t>bekostar</a:t>
            </a:r>
            <a:r>
              <a:rPr lang="fi-FI" dirty="0"/>
              <a:t> </a:t>
            </a:r>
            <a:r>
              <a:rPr lang="fi-FI" dirty="0" err="1"/>
              <a:t>också</a:t>
            </a:r>
            <a:r>
              <a:rPr lang="fi-FI" dirty="0"/>
              <a:t> </a:t>
            </a:r>
            <a:r>
              <a:rPr lang="fi-FI" dirty="0" err="1"/>
              <a:t>StPEL-förmåner</a:t>
            </a:r>
            <a:r>
              <a:rPr lang="fi-FI" dirty="0"/>
              <a:t>, </a:t>
            </a:r>
            <a:r>
              <a:rPr lang="fi-FI" dirty="0" err="1"/>
              <a:t>som</a:t>
            </a:r>
            <a:r>
              <a:rPr lang="fi-FI" dirty="0"/>
              <a:t> </a:t>
            </a:r>
            <a:r>
              <a:rPr lang="fi-FI" dirty="0" err="1"/>
              <a:t>tillväxer</a:t>
            </a:r>
            <a:r>
              <a:rPr lang="fi-FI" dirty="0"/>
              <a:t> </a:t>
            </a:r>
            <a:r>
              <a:rPr lang="fi-FI" dirty="0" err="1"/>
              <a:t>under</a:t>
            </a:r>
            <a:r>
              <a:rPr lang="fi-FI" dirty="0"/>
              <a:t> </a:t>
            </a:r>
            <a:r>
              <a:rPr lang="fi-FI" dirty="0" err="1"/>
              <a:t>tid</a:t>
            </a:r>
            <a:r>
              <a:rPr lang="fi-FI" dirty="0"/>
              <a:t> för </a:t>
            </a:r>
            <a:r>
              <a:rPr lang="fi-FI" dirty="0" err="1"/>
              <a:t>vård</a:t>
            </a:r>
            <a:r>
              <a:rPr lang="fi-FI" dirty="0"/>
              <a:t> av </a:t>
            </a:r>
            <a:r>
              <a:rPr lang="fi-FI" dirty="0" err="1"/>
              <a:t>barn</a:t>
            </a:r>
            <a:r>
              <a:rPr lang="fi-FI" dirty="0"/>
              <a:t> </a:t>
            </a:r>
            <a:r>
              <a:rPr lang="fi-FI" dirty="0" err="1"/>
              <a:t>under</a:t>
            </a:r>
            <a:r>
              <a:rPr lang="fi-FI" dirty="0"/>
              <a:t> </a:t>
            </a:r>
            <a:r>
              <a:rPr lang="fi-FI" dirty="0" err="1"/>
              <a:t>tre</a:t>
            </a:r>
            <a:r>
              <a:rPr lang="fi-FI" dirty="0"/>
              <a:t> </a:t>
            </a:r>
            <a:r>
              <a:rPr lang="fi-FI" dirty="0" err="1"/>
              <a:t>år</a:t>
            </a:r>
            <a:r>
              <a:rPr lang="fi-FI" dirty="0"/>
              <a:t> </a:t>
            </a:r>
            <a:r>
              <a:rPr lang="fi-FI" dirty="0" err="1"/>
              <a:t>eller</a:t>
            </a:r>
            <a:r>
              <a:rPr lang="fi-FI" dirty="0"/>
              <a:t> </a:t>
            </a:r>
            <a:r>
              <a:rPr lang="fi-FI" dirty="0" err="1"/>
              <a:t>studier</a:t>
            </a:r>
            <a:r>
              <a:rPr lang="fi-FI" dirty="0"/>
              <a:t>, </a:t>
            </a:r>
            <a:r>
              <a:rPr lang="fi-FI" dirty="0" err="1"/>
              <a:t>och</a:t>
            </a:r>
            <a:r>
              <a:rPr lang="fi-FI" dirty="0"/>
              <a:t> </a:t>
            </a:r>
            <a:r>
              <a:rPr lang="fi-FI" dirty="0" err="1"/>
              <a:t>omkostnader</a:t>
            </a:r>
            <a:r>
              <a:rPr lang="fi-FI" dirty="0"/>
              <a:t> </a:t>
            </a:r>
            <a:r>
              <a:rPr lang="fi-FI" dirty="0" err="1"/>
              <a:t>som</a:t>
            </a:r>
            <a:r>
              <a:rPr lang="fi-FI" dirty="0"/>
              <a:t> </a:t>
            </a:r>
            <a:r>
              <a:rPr lang="fi-FI" dirty="0" err="1"/>
              <a:t>hänför</a:t>
            </a:r>
            <a:r>
              <a:rPr lang="fi-FI" dirty="0"/>
              <a:t> </a:t>
            </a:r>
            <a:r>
              <a:rPr lang="fi-FI" dirty="0" err="1"/>
              <a:t>sig</a:t>
            </a:r>
            <a:r>
              <a:rPr lang="fi-FI" dirty="0"/>
              <a:t> </a:t>
            </a:r>
            <a:r>
              <a:rPr lang="fi-FI" dirty="0" err="1"/>
              <a:t>till</a:t>
            </a:r>
            <a:r>
              <a:rPr lang="fi-FI" dirty="0"/>
              <a:t> dem. </a:t>
            </a:r>
            <a:r>
              <a:rPr lang="fi-FI" dirty="0" err="1"/>
              <a:t>StPEL-förmånerna</a:t>
            </a:r>
            <a:r>
              <a:rPr lang="fi-FI" dirty="0"/>
              <a:t> </a:t>
            </a:r>
            <a:r>
              <a:rPr lang="fi-FI" dirty="0" err="1"/>
              <a:t>uppgick</a:t>
            </a:r>
            <a:r>
              <a:rPr lang="fi-FI" dirty="0"/>
              <a:t> </a:t>
            </a:r>
            <a:r>
              <a:rPr lang="fi-FI" dirty="0" err="1"/>
              <a:t>sammanlagt</a:t>
            </a:r>
            <a:r>
              <a:rPr lang="fi-FI" dirty="0"/>
              <a:t> </a:t>
            </a:r>
            <a:r>
              <a:rPr lang="fi-FI" dirty="0" err="1"/>
              <a:t>cirka</a:t>
            </a:r>
            <a:r>
              <a:rPr lang="fi-FI" dirty="0"/>
              <a:t> 6,1  </a:t>
            </a:r>
            <a:r>
              <a:rPr lang="fi-FI" dirty="0" err="1"/>
              <a:t>miljoner</a:t>
            </a:r>
            <a:r>
              <a:rPr lang="fi-FI" dirty="0"/>
              <a:t> euro </a:t>
            </a:r>
            <a:r>
              <a:rPr lang="fi-FI" dirty="0" err="1"/>
              <a:t>år</a:t>
            </a:r>
            <a:r>
              <a:rPr lang="fi-FI" dirty="0"/>
              <a:t> 2018. </a:t>
            </a:r>
            <a:endParaRPr lang="fi-FI" b="1"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49</a:t>
            </a:fld>
            <a:endParaRPr lang="fi-FI"/>
          </a:p>
        </p:txBody>
      </p:sp>
    </p:spTree>
    <p:extLst>
      <p:ext uri="{BB962C8B-B14F-4D97-AF65-F5344CB8AC3E}">
        <p14:creationId xmlns:p14="http://schemas.microsoft.com/office/powerpoint/2010/main" val="3314740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t>Det </a:t>
            </a:r>
            <a:r>
              <a:rPr lang="fi-FI" dirty="0" err="1"/>
              <a:t>lagstadgade</a:t>
            </a:r>
            <a:r>
              <a:rPr lang="fi-FI" dirty="0"/>
              <a:t> </a:t>
            </a:r>
            <a:r>
              <a:rPr lang="fi-FI" dirty="0" err="1"/>
              <a:t>arbetspensionsskyddet</a:t>
            </a:r>
            <a:r>
              <a:rPr lang="fi-FI" dirty="0"/>
              <a:t> i Finland </a:t>
            </a:r>
            <a:r>
              <a:rPr lang="fi-FI" dirty="0" err="1"/>
              <a:t>finansieras</a:t>
            </a:r>
            <a:r>
              <a:rPr lang="fi-FI" dirty="0"/>
              <a:t> </a:t>
            </a:r>
            <a:r>
              <a:rPr lang="fi-FI" dirty="0" err="1"/>
              <a:t>huvudsakligen</a:t>
            </a:r>
            <a:r>
              <a:rPr lang="fi-FI" dirty="0"/>
              <a:t> </a:t>
            </a:r>
            <a:r>
              <a:rPr lang="fi-FI" dirty="0" err="1"/>
              <a:t>med</a:t>
            </a:r>
            <a:r>
              <a:rPr lang="fi-FI" dirty="0"/>
              <a:t> </a:t>
            </a:r>
            <a:r>
              <a:rPr lang="fi-FI" dirty="0" err="1"/>
              <a:t>arbetspensionsavgifter</a:t>
            </a:r>
            <a:r>
              <a:rPr lang="fi-FI" dirty="0"/>
              <a:t> </a:t>
            </a:r>
            <a:r>
              <a:rPr lang="fi-FI" dirty="0" err="1"/>
              <a:t>som</a:t>
            </a:r>
            <a:r>
              <a:rPr lang="fi-FI" dirty="0"/>
              <a:t> </a:t>
            </a:r>
            <a:r>
              <a:rPr lang="fi-FI" dirty="0" err="1"/>
              <a:t>arbetsgivarna</a:t>
            </a:r>
            <a:r>
              <a:rPr lang="fi-FI" dirty="0"/>
              <a:t>, </a:t>
            </a:r>
            <a:r>
              <a:rPr lang="fi-FI" dirty="0" err="1"/>
              <a:t>företagarna</a:t>
            </a:r>
            <a:r>
              <a:rPr lang="fi-FI" dirty="0"/>
              <a:t>, </a:t>
            </a:r>
            <a:r>
              <a:rPr lang="fi-FI" dirty="0" err="1"/>
              <a:t>lantbruksföretagarna</a:t>
            </a:r>
            <a:r>
              <a:rPr lang="fi-FI" dirty="0"/>
              <a:t> </a:t>
            </a:r>
            <a:r>
              <a:rPr lang="fi-FI" dirty="0" err="1"/>
              <a:t>och</a:t>
            </a:r>
            <a:r>
              <a:rPr lang="fi-FI" dirty="0"/>
              <a:t> </a:t>
            </a:r>
            <a:r>
              <a:rPr lang="fi-FI" dirty="0" err="1"/>
              <a:t>arbetstagarna</a:t>
            </a:r>
            <a:r>
              <a:rPr lang="fi-FI" dirty="0"/>
              <a:t> </a:t>
            </a:r>
            <a:r>
              <a:rPr lang="fi-FI" dirty="0" err="1"/>
              <a:t>betalar</a:t>
            </a:r>
            <a:r>
              <a:rPr lang="fi-FI" dirty="0"/>
              <a:t> </a:t>
            </a:r>
            <a:r>
              <a:rPr lang="fi-FI" dirty="0" err="1"/>
              <a:t>samt</a:t>
            </a:r>
            <a:r>
              <a:rPr lang="fi-FI" dirty="0"/>
              <a:t> </a:t>
            </a:r>
            <a:r>
              <a:rPr lang="fi-FI" dirty="0" err="1"/>
              <a:t>med</a:t>
            </a:r>
            <a:r>
              <a:rPr lang="fi-FI" dirty="0"/>
              <a:t> de </a:t>
            </a:r>
            <a:r>
              <a:rPr lang="fi-FI" dirty="0" err="1"/>
              <a:t>insamlade</a:t>
            </a:r>
            <a:r>
              <a:rPr lang="fi-FI" dirty="0"/>
              <a:t> </a:t>
            </a:r>
            <a:r>
              <a:rPr lang="fi-FI" dirty="0" err="1"/>
              <a:t>pensionsfonderna</a:t>
            </a:r>
            <a:r>
              <a:rPr lang="fi-FI" dirty="0"/>
              <a:t> </a:t>
            </a:r>
            <a:r>
              <a:rPr lang="fi-FI" dirty="0" err="1"/>
              <a:t>och</a:t>
            </a:r>
            <a:r>
              <a:rPr lang="fi-FI" dirty="0"/>
              <a:t> </a:t>
            </a:r>
            <a:r>
              <a:rPr lang="fi-FI" dirty="0" err="1"/>
              <a:t>avkastningen</a:t>
            </a:r>
            <a:r>
              <a:rPr lang="fi-FI" dirty="0"/>
              <a:t> </a:t>
            </a:r>
            <a:r>
              <a:rPr lang="fi-FI" dirty="0" err="1"/>
              <a:t>på</a:t>
            </a:r>
            <a:r>
              <a:rPr lang="fi-FI" dirty="0"/>
              <a:t> dem. </a:t>
            </a:r>
          </a:p>
          <a:p>
            <a:endParaRPr lang="fi-FI" dirty="0"/>
          </a:p>
          <a:p>
            <a:r>
              <a:rPr lang="fi-FI" dirty="0"/>
              <a:t>En del av </a:t>
            </a:r>
            <a:r>
              <a:rPr lang="fi-FI" dirty="0" err="1"/>
              <a:t>pensionerna</a:t>
            </a:r>
            <a:r>
              <a:rPr lang="fi-FI" dirty="0"/>
              <a:t> </a:t>
            </a:r>
            <a:r>
              <a:rPr lang="fi-FI" dirty="0" err="1"/>
              <a:t>bekostas</a:t>
            </a:r>
            <a:r>
              <a:rPr lang="fi-FI" dirty="0"/>
              <a:t> </a:t>
            </a:r>
            <a:r>
              <a:rPr lang="fi-FI" dirty="0" err="1"/>
              <a:t>med</a:t>
            </a:r>
            <a:r>
              <a:rPr lang="fi-FI" dirty="0"/>
              <a:t> </a:t>
            </a:r>
            <a:r>
              <a:rPr lang="fi-FI" dirty="0" err="1"/>
              <a:t>statens</a:t>
            </a:r>
            <a:r>
              <a:rPr lang="fi-FI" dirty="0"/>
              <a:t> </a:t>
            </a:r>
            <a:r>
              <a:rPr lang="fi-FI" dirty="0" err="1"/>
              <a:t>andelar</a:t>
            </a:r>
            <a:r>
              <a:rPr lang="fi-FI" dirty="0"/>
              <a:t> </a:t>
            </a:r>
            <a:r>
              <a:rPr lang="fi-FI" dirty="0" err="1"/>
              <a:t>och</a:t>
            </a:r>
            <a:r>
              <a:rPr lang="fi-FI" dirty="0"/>
              <a:t> </a:t>
            </a:r>
            <a:r>
              <a:rPr lang="fi-FI" dirty="0" err="1"/>
              <a:t>Arbetspensionsförsäkrings-fondens</a:t>
            </a:r>
            <a:r>
              <a:rPr lang="fi-FI" dirty="0"/>
              <a:t> (</a:t>
            </a:r>
            <a:r>
              <a:rPr lang="sv-SE" dirty="0" err="1"/>
              <a:t>fr.o.m</a:t>
            </a:r>
            <a:r>
              <a:rPr lang="sv-SE" dirty="0"/>
              <a:t> år </a:t>
            </a:r>
            <a:r>
              <a:rPr lang="fi-FI" dirty="0"/>
              <a:t>2019 </a:t>
            </a:r>
            <a:r>
              <a:rPr lang="fi-FI" dirty="0" err="1"/>
              <a:t>Sysselsättningsfonden</a:t>
            </a:r>
            <a:r>
              <a:rPr lang="fi-FI" dirty="0"/>
              <a:t>) </a:t>
            </a:r>
            <a:r>
              <a:rPr lang="fi-FI" dirty="0" err="1"/>
              <a:t>inbetalningar</a:t>
            </a:r>
            <a:r>
              <a:rPr lang="fi-FI" dirty="0"/>
              <a:t> </a:t>
            </a:r>
            <a:r>
              <a:rPr lang="fi-FI" dirty="0" err="1"/>
              <a:t>till</a:t>
            </a:r>
            <a:r>
              <a:rPr lang="fi-FI" dirty="0"/>
              <a:t> </a:t>
            </a:r>
            <a:r>
              <a:rPr lang="fi-FI" dirty="0" err="1"/>
              <a:t>arbetspensionssystemet</a:t>
            </a:r>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50</a:t>
            </a:fld>
            <a:endParaRPr lang="fi-FI"/>
          </a:p>
        </p:txBody>
      </p:sp>
    </p:spTree>
    <p:extLst>
      <p:ext uri="{BB962C8B-B14F-4D97-AF65-F5344CB8AC3E}">
        <p14:creationId xmlns:p14="http://schemas.microsoft.com/office/powerpoint/2010/main" val="307661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dirty="0" err="1"/>
              <a:t>lönen</a:t>
            </a:r>
            <a:r>
              <a:rPr lang="fi-FI" dirty="0"/>
              <a:t>.</a:t>
            </a:r>
          </a:p>
          <a:p>
            <a:pPr>
              <a:spcBef>
                <a:spcPct val="0"/>
              </a:spcBef>
            </a:pPr>
            <a:endParaRPr lang="fi-FI" dirty="0"/>
          </a:p>
          <a:p>
            <a:pPr>
              <a:lnSpc>
                <a:spcPct val="2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a:t>
            </a:r>
          </a:p>
          <a:p>
            <a:pPr>
              <a:spcBef>
                <a:spcPct val="0"/>
              </a:spcBef>
            </a:pPr>
            <a:endParaRPr lang="fi-FI" dirty="0"/>
          </a:p>
          <a:p>
            <a:pPr defTabSz="457200" fontAlgn="base">
              <a:spcBef>
                <a:spcPct val="0"/>
              </a:spcBef>
              <a:spcAft>
                <a:spcPct val="0"/>
              </a:spcAft>
              <a:defRPr/>
            </a:pPr>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6</a:t>
            </a:fld>
            <a:endParaRPr lang="fi-FI"/>
          </a:p>
        </p:txBody>
      </p:sp>
    </p:spTree>
    <p:extLst>
      <p:ext uri="{BB962C8B-B14F-4D97-AF65-F5344CB8AC3E}">
        <p14:creationId xmlns:p14="http://schemas.microsoft.com/office/powerpoint/2010/main" val="2750827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Social- och hälsovårdsministeriet fastställer procentsatserna för arbetspensionsavgifterna årligen. </a:t>
            </a:r>
          </a:p>
          <a:p>
            <a:endParaRPr lang="sv-SE" dirty="0"/>
          </a:p>
          <a:p>
            <a:pPr defTabSz="457200" fontAlgn="base">
              <a:lnSpc>
                <a:spcPct val="85000"/>
              </a:lnSpc>
              <a:spcBef>
                <a:spcPct val="30000"/>
              </a:spcBef>
              <a:spcAft>
                <a:spcPct val="0"/>
              </a:spcAft>
              <a:defRPr/>
            </a:pPr>
            <a:r>
              <a:rPr lang="sv-SE" dirty="0"/>
              <a:t>Avgiften till Keva omfattar en lönebaserad och pensionsutgiftsbaserad del.</a:t>
            </a:r>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r>
              <a:rPr lang="sv-SE" dirty="0"/>
              <a:t>Utöver kyrkans avgift dessutom pensionsfondsavgift, som är 5 % av kyrkoskatten år 2020.</a:t>
            </a:r>
          </a:p>
          <a:p>
            <a:endParaRPr lang="sv-SE" dirty="0"/>
          </a:p>
          <a:p>
            <a:pPr>
              <a:lnSpc>
                <a:spcPct val="20000"/>
              </a:lnSpc>
            </a:pPr>
            <a:endParaRPr lang="fi-FI" dirty="0"/>
          </a:p>
          <a:p>
            <a:r>
              <a:rPr lang="sv-SE" dirty="0"/>
              <a:t>Procentsatserna för företagares och lantbruksföretagares avgifter är knutna till den genomsnittliga </a:t>
            </a:r>
            <a:r>
              <a:rPr lang="sv-SE" dirty="0" err="1"/>
              <a:t>ArPL</a:t>
            </a:r>
            <a:r>
              <a:rPr lang="sv-SE" dirty="0"/>
              <a:t>-avgiften. </a:t>
            </a:r>
          </a:p>
          <a:p>
            <a:endParaRPr lang="fi-FI" dirty="0"/>
          </a:p>
          <a:p>
            <a:r>
              <a:rPr lang="sv-SE" dirty="0"/>
              <a:t>Avgiftsprocenten för en företagare som fyllt 53 år träder i kraft från och med början av året som följer på det då  53 års ålder uppnåtts och fortsätter till slutet av den kalendermånad, som företagaren fyller 63 år.</a:t>
            </a:r>
          </a:p>
          <a:p>
            <a:pPr>
              <a:lnSpc>
                <a:spcPct val="20000"/>
              </a:lnSpc>
            </a:pPr>
            <a:endParaRPr lang="fi-FI" dirty="0"/>
          </a:p>
          <a:p>
            <a:pPr>
              <a:lnSpc>
                <a:spcPct val="20000"/>
              </a:lnSpc>
            </a:pPr>
            <a:endParaRPr lang="fi-FI" dirty="0"/>
          </a:p>
          <a:p>
            <a:r>
              <a:rPr lang="sv-SE" dirty="0"/>
              <a:t>Rabatten på </a:t>
            </a:r>
            <a:r>
              <a:rPr lang="sv-SE" dirty="0" err="1"/>
              <a:t>FöPL</a:t>
            </a:r>
            <a:r>
              <a:rPr lang="sv-SE" dirty="0"/>
              <a:t>-avgiften för nya företagare är 22 procent.</a:t>
            </a:r>
          </a:p>
          <a:p>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51</a:t>
            </a:fld>
            <a:endParaRPr lang="fi-FI"/>
          </a:p>
        </p:txBody>
      </p:sp>
    </p:spTree>
    <p:extLst>
      <p:ext uri="{BB962C8B-B14F-4D97-AF65-F5344CB8AC3E}">
        <p14:creationId xmlns:p14="http://schemas.microsoft.com/office/powerpoint/2010/main" val="2801132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Åren 1962–1992 betalade endast arbetsgivarna arbetspensionsavgift. Avgiftsnivån var till en början låg, men den började stiga på 1970-talet. </a:t>
            </a:r>
          </a:p>
          <a:p>
            <a:endParaRPr lang="fi-FI" dirty="0"/>
          </a:p>
          <a:p>
            <a:r>
              <a:rPr lang="sv-SE" dirty="0"/>
              <a:t>Från och med år 1993 började också löntagarna betala en del och på samma gång blev det överenskommet att höjningarna av avgiften fördelar sig hälften på arbetsgivarna och hälften på arbetstagarna.</a:t>
            </a:r>
          </a:p>
          <a:p>
            <a:endParaRPr lang="fi-FI" dirty="0"/>
          </a:p>
          <a:p>
            <a:r>
              <a:rPr lang="sv-SE" dirty="0"/>
              <a:t>Åren 2005–2016 var avgiftsprocenten för arbetstagare som fyllt 53 år högre än för yngre.  </a:t>
            </a:r>
            <a:r>
              <a:rPr lang="sv-SE" dirty="0" err="1"/>
              <a:t>Fr.o.m</a:t>
            </a:r>
            <a:r>
              <a:rPr lang="sv-SE" dirty="0"/>
              <a:t> år 2017 har avgiftsprocenten varit högre för 53–62-åriga arbetstagare. </a:t>
            </a:r>
          </a:p>
          <a:p>
            <a:endParaRPr lang="fi-FI" dirty="0"/>
          </a:p>
          <a:p>
            <a:r>
              <a:rPr lang="sv-SE" dirty="0"/>
              <a:t>År 2017 överfördes 0,2 procentenheter av avgiften från arbetsgivarens avgift till arbetstagarens avgift i och med det s.k. konkurrenskraftsavtalet.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52</a:t>
            </a:fld>
            <a:endParaRPr lang="fi-FI"/>
          </a:p>
        </p:txBody>
      </p:sp>
    </p:spTree>
    <p:extLst>
      <p:ext uri="{BB962C8B-B14F-4D97-AF65-F5344CB8AC3E}">
        <p14:creationId xmlns:p14="http://schemas.microsoft.com/office/powerpoint/2010/main" val="4026913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Källor</a:t>
            </a:r>
            <a:r>
              <a:rPr lang="fi-FI" dirty="0"/>
              <a:t>:</a:t>
            </a:r>
          </a:p>
          <a:p>
            <a:r>
              <a:rPr lang="fi-FI" dirty="0" err="1"/>
              <a:t>Bruttonationalprodukt</a:t>
            </a:r>
            <a:r>
              <a:rPr lang="fi-FI" dirty="0"/>
              <a:t>: </a:t>
            </a:r>
            <a:r>
              <a:rPr lang="fi-FI" dirty="0" err="1"/>
              <a:t>Statistikcentralen</a:t>
            </a:r>
            <a:endParaRPr lang="fi-FI" dirty="0"/>
          </a:p>
          <a:p>
            <a:r>
              <a:rPr lang="fi-FI" dirty="0" err="1"/>
              <a:t>Pensionsfonderna</a:t>
            </a:r>
            <a:r>
              <a:rPr lang="fi-FI" dirty="0"/>
              <a:t>: </a:t>
            </a:r>
            <a:r>
              <a:rPr lang="fi-FI" dirty="0" err="1"/>
              <a:t>Arbetspensionsförsäkrarna</a:t>
            </a:r>
            <a:r>
              <a:rPr lang="fi-FI" dirty="0"/>
              <a:t> TELA</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53</a:t>
            </a:fld>
            <a:endParaRPr lang="fi-FI"/>
          </a:p>
        </p:txBody>
      </p:sp>
    </p:spTree>
    <p:extLst>
      <p:ext uri="{BB962C8B-B14F-4D97-AF65-F5344CB8AC3E}">
        <p14:creationId xmlns:p14="http://schemas.microsoft.com/office/powerpoint/2010/main" val="1560741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54</a:t>
            </a:fld>
            <a:endParaRPr lang="fi-FI"/>
          </a:p>
        </p:txBody>
      </p:sp>
    </p:spTree>
    <p:extLst>
      <p:ext uri="{BB962C8B-B14F-4D97-AF65-F5344CB8AC3E}">
        <p14:creationId xmlns:p14="http://schemas.microsoft.com/office/powerpoint/2010/main" val="3771802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Avkastningen till verkligt värde har räknats genom att till avkastningen i euro i resultaträkningen, från vilken kostnaderna för placeringsverksamheten dragits av, addera förändringen i värderingsdifferensen under året. Avkastningsprocenten fås genom att dividera eurobeloppet av avkastningen med eurobeloppet av marknadsvärdet för placeringstillgångarna. </a:t>
            </a:r>
          </a:p>
          <a:p>
            <a:endParaRPr lang="sv-SE" dirty="0"/>
          </a:p>
          <a:p>
            <a:r>
              <a:rPr lang="sv-SE" dirty="0"/>
              <a:t>Placeringstillgångarna enligt marknasvärde som används som divisor kan beräknas exakt genom att i beräkningen ta i beaktande den tid som kapitalet har varit bundet till tillgångsslaget i fråga.</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55</a:t>
            </a:fld>
            <a:endParaRPr lang="fi-FI"/>
          </a:p>
        </p:txBody>
      </p:sp>
      <p:sp>
        <p:nvSpPr>
          <p:cNvPr id="5" name="Tekstikehys 3">
            <a:hlinkClick r:id="rId3"/>
          </p:cNvPr>
          <p:cNvSpPr txBox="1"/>
          <p:nvPr/>
        </p:nvSpPr>
        <p:spPr>
          <a:xfrm>
            <a:off x="742652" y="6524507"/>
            <a:ext cx="1750101" cy="276999"/>
          </a:xfrm>
          <a:prstGeom prst="rect">
            <a:avLst/>
          </a:prstGeom>
          <a:noFill/>
        </p:spPr>
        <p:txBody>
          <a:bodyPr wrap="square" rtlCol="0">
            <a:spAutoFit/>
          </a:bodyPr>
          <a:lstStyle/>
          <a:p>
            <a:r>
              <a:rPr lang="fi-FI" sz="1200" u="sng" dirty="0" err="1">
                <a:solidFill>
                  <a:srgbClr val="0000FF"/>
                </a:solidFill>
                <a:latin typeface="+mn-lt"/>
              </a:rPr>
              <a:t>Källa</a:t>
            </a:r>
            <a:r>
              <a:rPr lang="fi-FI" sz="1200" u="sng" dirty="0">
                <a:solidFill>
                  <a:srgbClr val="0000FF"/>
                </a:solidFill>
                <a:latin typeface="+mn-lt"/>
              </a:rPr>
              <a:t>: Tela</a:t>
            </a:r>
            <a:endParaRPr lang="en-US" sz="1200" u="sng" dirty="0">
              <a:solidFill>
                <a:srgbClr val="0000FF"/>
              </a:solidFill>
              <a:latin typeface="+mn-lt"/>
            </a:endParaRPr>
          </a:p>
        </p:txBody>
      </p:sp>
    </p:spTree>
    <p:extLst>
      <p:ext uri="{BB962C8B-B14F-4D97-AF65-F5344CB8AC3E}">
        <p14:creationId xmlns:p14="http://schemas.microsoft.com/office/powerpoint/2010/main" val="3609586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56</a:t>
            </a:fld>
            <a:endParaRPr lang="fi-FI"/>
          </a:p>
        </p:txBody>
      </p:sp>
      <p:sp>
        <p:nvSpPr>
          <p:cNvPr id="5" name="Tekstikehys 3">
            <a:hlinkClick r:id="rId3"/>
          </p:cNvPr>
          <p:cNvSpPr txBox="1"/>
          <p:nvPr/>
        </p:nvSpPr>
        <p:spPr>
          <a:xfrm>
            <a:off x="687838" y="5077261"/>
            <a:ext cx="1750101" cy="276999"/>
          </a:xfrm>
          <a:prstGeom prst="rect">
            <a:avLst/>
          </a:prstGeom>
          <a:noFill/>
        </p:spPr>
        <p:txBody>
          <a:bodyPr wrap="square" rtlCol="0">
            <a:spAutoFit/>
          </a:bodyPr>
          <a:lstStyle/>
          <a:p>
            <a:r>
              <a:rPr lang="fi-FI" sz="1200" u="sng" dirty="0" err="1">
                <a:solidFill>
                  <a:srgbClr val="0000FF"/>
                </a:solidFill>
                <a:latin typeface="+mn-lt"/>
              </a:rPr>
              <a:t>Källa</a:t>
            </a:r>
            <a:r>
              <a:rPr lang="fi-FI" sz="1200" u="sng" dirty="0">
                <a:solidFill>
                  <a:srgbClr val="0000FF"/>
                </a:solidFill>
                <a:latin typeface="+mn-lt"/>
              </a:rPr>
              <a:t>: Tela</a:t>
            </a:r>
            <a:endParaRPr lang="en-US" sz="1200" u="sng" dirty="0">
              <a:solidFill>
                <a:srgbClr val="0000FF"/>
              </a:solidFill>
              <a:latin typeface="+mn-lt"/>
            </a:endParaRPr>
          </a:p>
        </p:txBody>
      </p:sp>
    </p:spTree>
    <p:extLst>
      <p:ext uri="{BB962C8B-B14F-4D97-AF65-F5344CB8AC3E}">
        <p14:creationId xmlns:p14="http://schemas.microsoft.com/office/powerpoint/2010/main" val="624096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57</a:t>
            </a:fld>
            <a:endParaRPr lang="fi-FI"/>
          </a:p>
        </p:txBody>
      </p:sp>
      <p:sp>
        <p:nvSpPr>
          <p:cNvPr id="5" name="Tekstikehys 3">
            <a:hlinkClick r:id="rId3"/>
          </p:cNvPr>
          <p:cNvSpPr txBox="1"/>
          <p:nvPr/>
        </p:nvSpPr>
        <p:spPr>
          <a:xfrm>
            <a:off x="687842" y="5019833"/>
            <a:ext cx="1750101" cy="276999"/>
          </a:xfrm>
          <a:prstGeom prst="rect">
            <a:avLst/>
          </a:prstGeom>
          <a:noFill/>
        </p:spPr>
        <p:txBody>
          <a:bodyPr wrap="square" rtlCol="0">
            <a:spAutoFit/>
          </a:bodyPr>
          <a:lstStyle/>
          <a:p>
            <a:r>
              <a:rPr lang="fi-FI" sz="1200" u="sng" dirty="0" err="1">
                <a:solidFill>
                  <a:srgbClr val="0000FF"/>
                </a:solidFill>
                <a:latin typeface="+mn-lt"/>
              </a:rPr>
              <a:t>Källa</a:t>
            </a:r>
            <a:r>
              <a:rPr lang="fi-FI" sz="1200" u="sng" dirty="0">
                <a:solidFill>
                  <a:srgbClr val="0000FF"/>
                </a:solidFill>
                <a:latin typeface="+mn-lt"/>
              </a:rPr>
              <a:t>: Tela</a:t>
            </a:r>
            <a:endParaRPr lang="en-US" sz="1200" u="sng" dirty="0">
              <a:solidFill>
                <a:srgbClr val="0000FF"/>
              </a:solidFill>
              <a:latin typeface="+mn-lt"/>
            </a:endParaRPr>
          </a:p>
        </p:txBody>
      </p:sp>
    </p:spTree>
    <p:extLst>
      <p:ext uri="{BB962C8B-B14F-4D97-AF65-F5344CB8AC3E}">
        <p14:creationId xmlns:p14="http://schemas.microsoft.com/office/powerpoint/2010/main" val="16043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Situationen</a:t>
            </a:r>
            <a:r>
              <a:rPr lang="fi-FI" dirty="0"/>
              <a:t> i </a:t>
            </a:r>
            <a:r>
              <a:rPr lang="fi-FI" dirty="0" err="1"/>
              <a:t>början</a:t>
            </a:r>
            <a:r>
              <a:rPr lang="fi-FI" dirty="0"/>
              <a:t> av </a:t>
            </a:r>
            <a:r>
              <a:rPr lang="fi-FI" dirty="0" err="1"/>
              <a:t>år</a:t>
            </a:r>
            <a:r>
              <a:rPr lang="fi-FI" dirty="0"/>
              <a:t> 2019.</a:t>
            </a:r>
          </a:p>
          <a:p>
            <a:endParaRPr lang="fi-FI" dirty="0"/>
          </a:p>
          <a:p>
            <a:pPr>
              <a:lnSpc>
                <a:spcPct val="20000"/>
              </a:lnSpc>
            </a:pPr>
            <a:endParaRPr lang="fi-FI" dirty="0"/>
          </a:p>
          <a:p>
            <a:r>
              <a:rPr lang="fi-FI" dirty="0" err="1"/>
              <a:t>Övriga</a:t>
            </a:r>
            <a:r>
              <a:rPr lang="fi-FI" dirty="0"/>
              <a:t> </a:t>
            </a:r>
            <a:r>
              <a:rPr lang="fi-FI" dirty="0" err="1"/>
              <a:t>aktörer</a:t>
            </a:r>
            <a:r>
              <a:rPr lang="fi-FI" dirty="0"/>
              <a:t> </a:t>
            </a:r>
            <a:r>
              <a:rPr lang="fi-FI" dirty="0" err="1"/>
              <a:t>inom</a:t>
            </a:r>
            <a:r>
              <a:rPr lang="fi-FI" dirty="0"/>
              <a:t> </a:t>
            </a:r>
            <a:r>
              <a:rPr lang="fi-FI" dirty="0" err="1"/>
              <a:t>den</a:t>
            </a:r>
            <a:r>
              <a:rPr lang="fi-FI" dirty="0"/>
              <a:t> </a:t>
            </a:r>
            <a:r>
              <a:rPr lang="fi-FI" dirty="0" err="1"/>
              <a:t>offentliga</a:t>
            </a:r>
            <a:r>
              <a:rPr lang="fi-FI" dirty="0"/>
              <a:t> </a:t>
            </a:r>
            <a:r>
              <a:rPr lang="fi-FI" dirty="0" err="1"/>
              <a:t>sektorn</a:t>
            </a:r>
            <a:r>
              <a:rPr lang="fi-FI" dirty="0"/>
              <a:t>: </a:t>
            </a:r>
            <a:r>
              <a:rPr lang="fi-FI" dirty="0" err="1"/>
              <a:t>ortodoxa</a:t>
            </a:r>
            <a:r>
              <a:rPr lang="fi-FI" dirty="0"/>
              <a:t> </a:t>
            </a:r>
            <a:r>
              <a:rPr lang="fi-FI" dirty="0" err="1"/>
              <a:t>kyrkan</a:t>
            </a:r>
            <a:r>
              <a:rPr lang="fi-FI" dirty="0"/>
              <a:t>, </a:t>
            </a:r>
            <a:r>
              <a:rPr lang="fi-FI" dirty="0" err="1"/>
              <a:t>Finlands</a:t>
            </a:r>
            <a:r>
              <a:rPr lang="fi-FI" dirty="0"/>
              <a:t> Bank, </a:t>
            </a:r>
            <a:r>
              <a:rPr lang="fi-FI" dirty="0" err="1"/>
              <a:t>Ålands</a:t>
            </a:r>
            <a:r>
              <a:rPr lang="fi-FI" dirty="0"/>
              <a:t> </a:t>
            </a:r>
            <a:r>
              <a:rPr lang="fi-FI" dirty="0" err="1"/>
              <a:t>landskapsregering</a:t>
            </a:r>
            <a:r>
              <a:rPr lang="fi-FI" dirty="0"/>
              <a:t>. </a:t>
            </a:r>
          </a:p>
          <a:p>
            <a:endParaRPr lang="fi-FI" dirty="0"/>
          </a:p>
          <a:p>
            <a:pPr>
              <a:lnSpc>
                <a:spcPct val="20000"/>
              </a:lnSpc>
            </a:pPr>
            <a:endParaRPr lang="fi-FI" dirty="0"/>
          </a:p>
          <a:p>
            <a:r>
              <a:rPr lang="fi-FI" dirty="0"/>
              <a:t>Keva </a:t>
            </a:r>
            <a:r>
              <a:rPr lang="fi-FI" dirty="0" err="1"/>
              <a:t>sköter</a:t>
            </a:r>
            <a:r>
              <a:rPr lang="fi-FI" dirty="0"/>
              <a:t> </a:t>
            </a:r>
            <a:r>
              <a:rPr lang="fi-FI" dirty="0" err="1"/>
              <a:t>FPA:s</a:t>
            </a:r>
            <a:r>
              <a:rPr lang="fi-FI" dirty="0"/>
              <a:t> </a:t>
            </a:r>
            <a:r>
              <a:rPr lang="fi-FI" dirty="0" err="1"/>
              <a:t>personalpensioner</a:t>
            </a:r>
            <a:r>
              <a:rPr lang="fi-FI" dirty="0"/>
              <a: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7</a:t>
            </a:fld>
            <a:endParaRPr lang="fi-FI"/>
          </a:p>
        </p:txBody>
      </p:sp>
    </p:spTree>
    <p:extLst>
      <p:ext uri="{BB962C8B-B14F-4D97-AF65-F5344CB8AC3E}">
        <p14:creationId xmlns:p14="http://schemas.microsoft.com/office/powerpoint/2010/main" val="351217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8</a:t>
            </a:fld>
            <a:endParaRPr lang="fi-FI"/>
          </a:p>
        </p:txBody>
      </p:sp>
    </p:spTree>
    <p:extLst>
      <p:ext uri="{BB962C8B-B14F-4D97-AF65-F5344CB8AC3E}">
        <p14:creationId xmlns:p14="http://schemas.microsoft.com/office/powerpoint/2010/main" val="304097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9</a:t>
            </a:fld>
            <a:endParaRPr lang="fi-FI"/>
          </a:p>
        </p:txBody>
      </p:sp>
    </p:spTree>
    <p:extLst>
      <p:ext uri="{BB962C8B-B14F-4D97-AF65-F5344CB8AC3E}">
        <p14:creationId xmlns:p14="http://schemas.microsoft.com/office/powerpoint/2010/main" val="414481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10</a:t>
            </a:fld>
            <a:endParaRPr lang="fi-FI"/>
          </a:p>
        </p:txBody>
      </p:sp>
    </p:spTree>
    <p:extLst>
      <p:ext uri="{BB962C8B-B14F-4D97-AF65-F5344CB8AC3E}">
        <p14:creationId xmlns:p14="http://schemas.microsoft.com/office/powerpoint/2010/main" val="118108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
            <a:ext cx="9216000" cy="6912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1017844"/>
            <a:ext cx="9216000" cy="4337664"/>
          </a:xfrm>
          <a:prstGeom prst="rect">
            <a:avLst/>
          </a:prstGeom>
        </p:spPr>
      </p:pic>
      <p:sp>
        <p:nvSpPr>
          <p:cNvPr id="2" name="Otsikko 1"/>
          <p:cNvSpPr>
            <a:spLocks noGrp="1"/>
          </p:cNvSpPr>
          <p:nvPr>
            <p:ph type="ctrTitle"/>
          </p:nvPr>
        </p:nvSpPr>
        <p:spPr>
          <a:xfrm>
            <a:off x="1158240" y="1290003"/>
            <a:ext cx="6832800" cy="2387600"/>
          </a:xfrm>
          <a:noFill/>
        </p:spPr>
        <p:txBody>
          <a:bodyPr anchor="ctr">
            <a:noAutofit/>
          </a:bodyPr>
          <a:lstStyle>
            <a:lvl1pPr algn="ctr">
              <a:defRPr sz="3200">
                <a:solidFill>
                  <a:schemeClr val="bg1"/>
                </a:solidFill>
              </a:defRPr>
            </a:lvl1pPr>
          </a:lstStyle>
          <a:p>
            <a:r>
              <a:rPr lang="fi-FI"/>
              <a:t>Muokkaa perustyyl. napsautt.</a:t>
            </a:r>
            <a:endParaRPr lang="fi-FI" dirty="0"/>
          </a:p>
        </p:txBody>
      </p:sp>
      <p:sp>
        <p:nvSpPr>
          <p:cNvPr id="3" name="Alaotsikko 2"/>
          <p:cNvSpPr>
            <a:spLocks noGrp="1"/>
          </p:cNvSpPr>
          <p:nvPr>
            <p:ph type="subTitle" idx="1" hasCustomPrompt="1"/>
          </p:nvPr>
        </p:nvSpPr>
        <p:spPr>
          <a:xfrm>
            <a:off x="1143000" y="3810000"/>
            <a:ext cx="6832800" cy="1280160"/>
          </a:xfrm>
          <a:noFill/>
        </p:spPr>
        <p:txBody>
          <a:bodyPr anchor="ctr">
            <a:no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Etunimi Sukunimi</a:t>
            </a:r>
          </a:p>
        </p:txBody>
      </p:sp>
      <p:pic>
        <p:nvPicPr>
          <p:cNvPr id="10" name="Kuva 9" descr="etk-logo-sve.png"/>
          <p:cNvPicPr>
            <a:picLocks noChangeAspect="1"/>
          </p:cNvPicPr>
          <p:nvPr userDrawn="1"/>
        </p:nvPicPr>
        <p:blipFill>
          <a:blip r:embed="rId4"/>
          <a:stretch>
            <a:fillRect/>
          </a:stretch>
        </p:blipFill>
        <p:spPr>
          <a:xfrm>
            <a:off x="2923200" y="5724000"/>
            <a:ext cx="3186000" cy="513871"/>
          </a:xfrm>
          <a:prstGeom prst="rect">
            <a:avLst/>
          </a:prstGeom>
        </p:spPr>
      </p:pic>
    </p:spTree>
    <p:extLst>
      <p:ext uri="{BB962C8B-B14F-4D97-AF65-F5344CB8AC3E}">
        <p14:creationId xmlns:p14="http://schemas.microsoft.com/office/powerpoint/2010/main" val="189766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891753" y="6451505"/>
            <a:ext cx="145954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5127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4276139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6912000"/>
          </a:xfrm>
          <a:prstGeom prst="rect">
            <a:avLst/>
          </a:prstGeom>
          <a:ln>
            <a:noFill/>
          </a:ln>
        </p:spPr>
      </p:pic>
      <p:pic>
        <p:nvPicPr>
          <p:cNvPr id="8" name="Kuva 7"/>
          <p:cNvPicPr>
            <a:picLocks noChangeAspect="1"/>
          </p:cNvPicPr>
          <p:nvPr userDrawn="1"/>
        </p:nvPicPr>
        <p:blipFill>
          <a:blip r:embed="rId3"/>
          <a:stretch>
            <a:fillRect/>
          </a:stretch>
        </p:blipFill>
        <p:spPr>
          <a:xfrm>
            <a:off x="-398" y="1018799"/>
            <a:ext cx="9216000" cy="4337664"/>
          </a:xfrm>
          <a:prstGeom prst="rect">
            <a:avLst/>
          </a:prstGeom>
        </p:spPr>
      </p:pic>
      <p:pic>
        <p:nvPicPr>
          <p:cNvPr id="4" name="Kuva 3"/>
          <p:cNvPicPr>
            <a:picLocks noChangeAspect="1"/>
          </p:cNvPicPr>
          <p:nvPr userDrawn="1"/>
        </p:nvPicPr>
        <p:blipFill>
          <a:blip r:embed="rId4"/>
          <a:stretch>
            <a:fillRect/>
          </a:stretch>
        </p:blipFill>
        <p:spPr>
          <a:xfrm>
            <a:off x="8705249" y="6490800"/>
            <a:ext cx="292633" cy="286537"/>
          </a:xfrm>
          <a:prstGeom prst="rect">
            <a:avLst/>
          </a:prstGeom>
        </p:spPr>
      </p:pic>
      <p:sp>
        <p:nvSpPr>
          <p:cNvPr id="6" name="Otsikko 1"/>
          <p:cNvSpPr>
            <a:spLocks noGrp="1"/>
          </p:cNvSpPr>
          <p:nvPr>
            <p:ph type="ctrTitle" hasCustomPrompt="1"/>
          </p:nvPr>
        </p:nvSpPr>
        <p:spPr>
          <a:xfrm>
            <a:off x="965728"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2802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286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5"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49" y="6490800"/>
            <a:ext cx="292633" cy="286537"/>
          </a:xfrm>
          <a:prstGeom prst="rect">
            <a:avLst/>
          </a:prstGeom>
        </p:spPr>
      </p:pic>
      <p:sp>
        <p:nvSpPr>
          <p:cNvPr id="17" name="Päivämäärän paikkamerkki 7"/>
          <p:cNvSpPr>
            <a:spLocks noGrp="1"/>
          </p:cNvSpPr>
          <p:nvPr>
            <p:ph type="dt" sz="half" idx="10"/>
          </p:nvPr>
        </p:nvSpPr>
        <p:spPr>
          <a:xfrm>
            <a:off x="5872899" y="6451505"/>
            <a:ext cx="1478401"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8"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11096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48313" y="6451505"/>
            <a:ext cx="140298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290424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2"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49" y="6490800"/>
            <a:ext cx="292633" cy="286537"/>
          </a:xfrm>
          <a:prstGeom prst="rect">
            <a:avLst/>
          </a:prstGeom>
        </p:spPr>
      </p:pic>
      <p:sp>
        <p:nvSpPr>
          <p:cNvPr id="14" name="Päivämäärän paikkamerkki 7"/>
          <p:cNvSpPr>
            <a:spLocks noGrp="1"/>
          </p:cNvSpPr>
          <p:nvPr>
            <p:ph type="dt" sz="half" idx="2"/>
          </p:nvPr>
        </p:nvSpPr>
        <p:spPr>
          <a:xfrm>
            <a:off x="5901179" y="6451505"/>
            <a:ext cx="1450121"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5"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42748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2" name="Otsikon paikkamerkki 1"/>
          <p:cNvSpPr>
            <a:spLocks noGrp="1"/>
          </p:cNvSpPr>
          <p:nvPr>
            <p:ph type="title"/>
          </p:nvPr>
        </p:nvSpPr>
        <p:spPr>
          <a:xfrm>
            <a:off x="628650" y="122400"/>
            <a:ext cx="7886700" cy="1325563"/>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630800"/>
            <a:ext cx="7886700" cy="4351338"/>
          </a:xfrm>
          <a:prstGeom prst="rect">
            <a:avLst/>
          </a:prstGeom>
        </p:spPr>
        <p:txBody>
          <a:bodyPr vert="horz" lIns="91440" tIns="45720" rIns="91440" bIns="45720" rtlCol="0">
            <a:noAutofit/>
          </a:bodyPr>
          <a:lstStyle/>
          <a:p>
            <a:pPr lvl="0"/>
            <a:r>
              <a:rPr lang="fi-FI" dirty="0"/>
              <a:t>Muokkaa tekstin perustyylejä</a:t>
            </a:r>
          </a:p>
          <a:p>
            <a:pPr marL="742950" marR="0" lvl="1" indent="-230400" algn="l" defTabSz="457200" rtl="0" eaLnBrk="1" fontAlgn="base" latinLnBrk="0" hangingPunct="1">
              <a:lnSpc>
                <a:spcPct val="100000"/>
              </a:lnSpc>
              <a:spcBef>
                <a:spcPct val="20000"/>
              </a:spcBef>
              <a:spcAft>
                <a:spcPts val="600"/>
              </a:spcAft>
              <a:buClrTx/>
              <a:buSzTx/>
              <a:buFont typeface="Arial"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143000" marR="0" lvl="2" indent="-228600" algn="l" defTabSz="457200" rtl="0" eaLnBrk="1" fontAlgn="base" latinLnBrk="0" hangingPunct="1">
              <a:lnSpc>
                <a:spcPct val="100000"/>
              </a:lnSpc>
              <a:spcBef>
                <a:spcPct val="20000"/>
              </a:spcBef>
              <a:spcAft>
                <a:spcPts val="600"/>
              </a:spcAft>
              <a:buClrTx/>
              <a:buSzTx/>
              <a:buFont typeface="Verdana" pitchFamily="34"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600200" marR="0" lvl="3"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2057400" marR="0" lvl="4"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49" y="6490800"/>
            <a:ext cx="292633" cy="286537"/>
          </a:xfrm>
          <a:prstGeom prst="rect">
            <a:avLst/>
          </a:prstGeom>
        </p:spPr>
      </p:pic>
      <p:sp>
        <p:nvSpPr>
          <p:cNvPr id="8" name="Päivämäärän paikkamerkki 7"/>
          <p:cNvSpPr>
            <a:spLocks noGrp="1"/>
          </p:cNvSpPr>
          <p:nvPr>
            <p:ph type="dt" sz="half" idx="2"/>
          </p:nvPr>
        </p:nvSpPr>
        <p:spPr>
          <a:xfrm>
            <a:off x="5910606" y="6451505"/>
            <a:ext cx="1440694"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9"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38689731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7" r:id="rId4"/>
    <p:sldLayoutId id="2147483652" r:id="rId5"/>
    <p:sldLayoutId id="2147483654" r:id="rId6"/>
    <p:sldLayoutId id="2147483655" r:id="rId7"/>
  </p:sldLayoutIdLst>
  <p:hf hdr="0" dt="0"/>
  <p:txStyles>
    <p:title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a:t>Arbetspensionssystemet</a:t>
            </a:r>
            <a:r>
              <a:rPr lang="fi-FI" dirty="0"/>
              <a:t> i </a:t>
            </a:r>
            <a:r>
              <a:rPr lang="fi-FI" dirty="0" err="1"/>
              <a:t>bilder</a:t>
            </a:r>
            <a:endParaRPr lang="fi-FI" dirty="0"/>
          </a:p>
        </p:txBody>
      </p:sp>
      <p:sp>
        <p:nvSpPr>
          <p:cNvPr id="3" name="Alaotsikko 2"/>
          <p:cNvSpPr>
            <a:spLocks noGrp="1"/>
          </p:cNvSpPr>
          <p:nvPr>
            <p:ph type="subTitle" idx="1"/>
          </p:nvPr>
        </p:nvSpPr>
        <p:spPr/>
        <p:txBody>
          <a:bodyPr/>
          <a:lstStyle/>
          <a:p>
            <a:pPr>
              <a:spcBef>
                <a:spcPct val="20000"/>
              </a:spcBef>
            </a:pPr>
            <a:r>
              <a:rPr lang="sv-SE" dirty="0">
                <a:solidFill>
                  <a:prstClr val="white"/>
                </a:solidFill>
              </a:rPr>
              <a:t>Bildserie med centrala uppgifter om arbetspensionssystemet och dess funktion. </a:t>
            </a:r>
          </a:p>
          <a:p>
            <a:pPr>
              <a:spcBef>
                <a:spcPct val="20000"/>
              </a:spcBef>
            </a:pPr>
            <a:r>
              <a:rPr lang="sv-SE">
                <a:solidFill>
                  <a:prstClr val="white"/>
                </a:solidFill>
              </a:rPr>
              <a:t>13.2.2020</a:t>
            </a:r>
            <a:endParaRPr lang="sv-SE" dirty="0">
              <a:solidFill>
                <a:prstClr val="white"/>
              </a:solidFill>
            </a:endParaRPr>
          </a:p>
        </p:txBody>
      </p:sp>
    </p:spTree>
    <p:extLst>
      <p:ext uri="{BB962C8B-B14F-4D97-AF65-F5344CB8AC3E}">
        <p14:creationId xmlns:p14="http://schemas.microsoft.com/office/powerpoint/2010/main" val="24860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718609" y="354223"/>
            <a:ext cx="7886700" cy="996906"/>
          </a:xfrm>
        </p:spPr>
        <p:txBody>
          <a:bodyPr/>
          <a:lstStyle/>
          <a:p>
            <a:r>
              <a:rPr lang="fi-FI" dirty="0" err="1"/>
              <a:t>Pensionstagarens</a:t>
            </a:r>
            <a:r>
              <a:rPr lang="fi-FI" dirty="0"/>
              <a:t> </a:t>
            </a:r>
            <a:r>
              <a:rPr lang="fi-FI" dirty="0" err="1"/>
              <a:t>grundtrygghet</a:t>
            </a:r>
            <a:endParaRPr lang="en-US" dirty="0"/>
          </a:p>
        </p:txBody>
      </p:sp>
      <p:pic>
        <p:nvPicPr>
          <p:cNvPr id="2" name="Kuva 1">
            <a:extLst>
              <a:ext uri="{FF2B5EF4-FFF2-40B4-BE49-F238E27FC236}">
                <a16:creationId xmlns:a16="http://schemas.microsoft.com/office/drawing/2014/main" id="{9020D140-48CE-47D7-BEAD-E21C271DE1F5}"/>
              </a:ext>
            </a:extLst>
          </p:cNvPr>
          <p:cNvPicPr>
            <a:picLocks noChangeAspect="1"/>
          </p:cNvPicPr>
          <p:nvPr/>
        </p:nvPicPr>
        <p:blipFill>
          <a:blip r:embed="rId3"/>
          <a:stretch>
            <a:fillRect/>
          </a:stretch>
        </p:blipFill>
        <p:spPr>
          <a:xfrm>
            <a:off x="718609" y="1351129"/>
            <a:ext cx="7827942" cy="1908213"/>
          </a:xfrm>
          <a:prstGeom prst="rect">
            <a:avLst/>
          </a:prstGeom>
        </p:spPr>
      </p:pic>
    </p:spTree>
    <p:extLst>
      <p:ext uri="{BB962C8B-B14F-4D97-AF65-F5344CB8AC3E}">
        <p14:creationId xmlns:p14="http://schemas.microsoft.com/office/powerpoint/2010/main" val="409941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11</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20" name="Otsikko 1"/>
          <p:cNvSpPr>
            <a:spLocks noGrp="1"/>
          </p:cNvSpPr>
          <p:nvPr>
            <p:ph type="title"/>
          </p:nvPr>
        </p:nvSpPr>
        <p:spPr>
          <a:xfrm>
            <a:off x="897859" y="357373"/>
            <a:ext cx="7886700" cy="937332"/>
          </a:xfrm>
        </p:spPr>
        <p:txBody>
          <a:bodyPr/>
          <a:lstStyle/>
          <a:p>
            <a:r>
              <a:rPr lang="fi-FI" dirty="0" err="1"/>
              <a:t>Totalpensionen</a:t>
            </a:r>
            <a:r>
              <a:rPr lang="fi-FI" dirty="0"/>
              <a:t> </a:t>
            </a:r>
            <a:r>
              <a:rPr lang="fi-FI" dirty="0" err="1"/>
              <a:t>år</a:t>
            </a:r>
            <a:r>
              <a:rPr lang="fi-FI" dirty="0"/>
              <a:t> 2020</a:t>
            </a:r>
            <a:endParaRPr lang="en-US" dirty="0"/>
          </a:p>
        </p:txBody>
      </p:sp>
      <p:pic>
        <p:nvPicPr>
          <p:cNvPr id="2" name="Kuva 1">
            <a:extLst>
              <a:ext uri="{FF2B5EF4-FFF2-40B4-BE49-F238E27FC236}">
                <a16:creationId xmlns:a16="http://schemas.microsoft.com/office/drawing/2014/main" id="{2AC1C404-C204-4B7A-84C6-3CF267C2C033}"/>
              </a:ext>
            </a:extLst>
          </p:cNvPr>
          <p:cNvPicPr>
            <a:picLocks noChangeAspect="1"/>
          </p:cNvPicPr>
          <p:nvPr/>
        </p:nvPicPr>
        <p:blipFill>
          <a:blip r:embed="rId3"/>
          <a:stretch>
            <a:fillRect/>
          </a:stretch>
        </p:blipFill>
        <p:spPr>
          <a:xfrm>
            <a:off x="897859" y="1294705"/>
            <a:ext cx="7742591" cy="4755292"/>
          </a:xfrm>
          <a:prstGeom prst="rect">
            <a:avLst/>
          </a:prstGeom>
        </p:spPr>
      </p:pic>
    </p:spTree>
    <p:extLst>
      <p:ext uri="{BB962C8B-B14F-4D97-AF65-F5344CB8AC3E}">
        <p14:creationId xmlns:p14="http://schemas.microsoft.com/office/powerpoint/2010/main" val="325156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7283" y="242731"/>
            <a:ext cx="7886700" cy="895031"/>
          </a:xfrm>
        </p:spPr>
        <p:txBody>
          <a:bodyPr/>
          <a:lstStyle/>
          <a:p>
            <a:r>
              <a:rPr lang="fi-FI" dirty="0" err="1"/>
              <a:t>Totalpension</a:t>
            </a:r>
            <a:r>
              <a:rPr lang="fi-FI" dirty="0"/>
              <a:t> </a:t>
            </a:r>
            <a:r>
              <a:rPr lang="fi-FI" dirty="0" err="1"/>
              <a:t>år</a:t>
            </a:r>
            <a:r>
              <a:rPr lang="fi-FI" dirty="0"/>
              <a:t> 2020, </a:t>
            </a:r>
            <a:r>
              <a:rPr lang="fi-FI" dirty="0" err="1"/>
              <a:t>inkl</a:t>
            </a:r>
            <a:r>
              <a:rPr lang="fi-FI" dirty="0"/>
              <a:t>. </a:t>
            </a:r>
            <a:r>
              <a:rPr lang="fi-FI" dirty="0" err="1"/>
              <a:t>bostadsbidrag</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5DE0FDCE-9DAC-4BA7-9A40-E09967792118}"/>
              </a:ext>
            </a:extLst>
          </p:cNvPr>
          <p:cNvPicPr>
            <a:picLocks noChangeAspect="1"/>
          </p:cNvPicPr>
          <p:nvPr/>
        </p:nvPicPr>
        <p:blipFill>
          <a:blip r:embed="rId3"/>
          <a:stretch>
            <a:fillRect/>
          </a:stretch>
        </p:blipFill>
        <p:spPr>
          <a:xfrm>
            <a:off x="737283" y="1239346"/>
            <a:ext cx="7669433" cy="5011346"/>
          </a:xfrm>
          <a:prstGeom prst="rect">
            <a:avLst/>
          </a:prstGeom>
        </p:spPr>
      </p:pic>
    </p:spTree>
    <p:extLst>
      <p:ext uri="{BB962C8B-B14F-4D97-AF65-F5344CB8AC3E}">
        <p14:creationId xmlns:p14="http://schemas.microsoft.com/office/powerpoint/2010/main" val="351467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23" name="Otsikko 1"/>
          <p:cNvSpPr>
            <a:spLocks noGrp="1"/>
          </p:cNvSpPr>
          <p:nvPr>
            <p:ph type="title"/>
          </p:nvPr>
        </p:nvSpPr>
        <p:spPr>
          <a:xfrm>
            <a:off x="473909" y="251191"/>
            <a:ext cx="7886700" cy="1004404"/>
          </a:xfrm>
        </p:spPr>
        <p:txBody>
          <a:bodyPr/>
          <a:lstStyle/>
          <a:p>
            <a:pPr>
              <a:lnSpc>
                <a:spcPct val="70000"/>
              </a:lnSpc>
            </a:pPr>
            <a:r>
              <a:rPr lang="sv-SE" dirty="0"/>
              <a:t>Pension tjänas in för inkomster</a:t>
            </a:r>
            <a:endParaRPr lang="en-US" dirty="0"/>
          </a:p>
        </p:txBody>
      </p:sp>
      <p:pic>
        <p:nvPicPr>
          <p:cNvPr id="3" name="Kuva 2">
            <a:extLst>
              <a:ext uri="{FF2B5EF4-FFF2-40B4-BE49-F238E27FC236}">
                <a16:creationId xmlns:a16="http://schemas.microsoft.com/office/drawing/2014/main" id="{D395B18F-B9A7-4422-BD57-E0414CADA635}"/>
              </a:ext>
            </a:extLst>
          </p:cNvPr>
          <p:cNvPicPr>
            <a:picLocks noChangeAspect="1"/>
          </p:cNvPicPr>
          <p:nvPr/>
        </p:nvPicPr>
        <p:blipFill>
          <a:blip r:embed="rId3"/>
          <a:stretch>
            <a:fillRect/>
          </a:stretch>
        </p:blipFill>
        <p:spPr>
          <a:xfrm>
            <a:off x="365395" y="1042209"/>
            <a:ext cx="8413209" cy="4773582"/>
          </a:xfrm>
          <a:prstGeom prst="rect">
            <a:avLst/>
          </a:prstGeom>
        </p:spPr>
      </p:pic>
    </p:spTree>
    <p:extLst>
      <p:ext uri="{BB962C8B-B14F-4D97-AF65-F5344CB8AC3E}">
        <p14:creationId xmlns:p14="http://schemas.microsoft.com/office/powerpoint/2010/main" val="152319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705923" y="161037"/>
            <a:ext cx="7886700" cy="1075335"/>
          </a:xfrm>
        </p:spPr>
        <p:txBody>
          <a:bodyPr/>
          <a:lstStyle/>
          <a:p>
            <a:r>
              <a:rPr lang="sv-SE" dirty="0"/>
              <a:t>Pensionsåldern stiger per åldersklass</a:t>
            </a:r>
            <a:endParaRPr lang="en-US" dirty="0"/>
          </a:p>
        </p:txBody>
      </p:sp>
      <p:pic>
        <p:nvPicPr>
          <p:cNvPr id="3" name="Kuva 2">
            <a:extLst>
              <a:ext uri="{FF2B5EF4-FFF2-40B4-BE49-F238E27FC236}">
                <a16:creationId xmlns:a16="http://schemas.microsoft.com/office/drawing/2014/main" id="{9451CFC7-61FE-410C-962F-8778D4D34A62}"/>
              </a:ext>
            </a:extLst>
          </p:cNvPr>
          <p:cNvPicPr>
            <a:picLocks noChangeAspect="1"/>
          </p:cNvPicPr>
          <p:nvPr/>
        </p:nvPicPr>
        <p:blipFill>
          <a:blip r:embed="rId3"/>
          <a:stretch>
            <a:fillRect/>
          </a:stretch>
        </p:blipFill>
        <p:spPr>
          <a:xfrm>
            <a:off x="813490" y="1236372"/>
            <a:ext cx="7517019" cy="4224894"/>
          </a:xfrm>
          <a:prstGeom prst="rect">
            <a:avLst/>
          </a:prstGeom>
        </p:spPr>
      </p:pic>
    </p:spTree>
    <p:extLst>
      <p:ext uri="{BB962C8B-B14F-4D97-AF65-F5344CB8AC3E}">
        <p14:creationId xmlns:p14="http://schemas.microsoft.com/office/powerpoint/2010/main" val="156102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687" y="39016"/>
            <a:ext cx="8296409" cy="781733"/>
          </a:xfrm>
        </p:spPr>
        <p:txBody>
          <a:bodyPr/>
          <a:lstStyle/>
          <a:p>
            <a:r>
              <a:rPr lang="fi-FI" dirty="0" err="1"/>
              <a:t>Åldersgränserna</a:t>
            </a:r>
            <a:r>
              <a:rPr lang="fi-FI" dirty="0"/>
              <a:t> för </a:t>
            </a:r>
            <a:r>
              <a:rPr lang="fi-FI" dirty="0" err="1"/>
              <a:t>arbetspensionsförmånerna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37E09E4B-BD97-4E6D-BF94-F5BF2031D3A1}"/>
              </a:ext>
            </a:extLst>
          </p:cNvPr>
          <p:cNvPicPr>
            <a:picLocks noChangeAspect="1"/>
          </p:cNvPicPr>
          <p:nvPr/>
        </p:nvPicPr>
        <p:blipFill>
          <a:blip r:embed="rId3"/>
          <a:stretch>
            <a:fillRect/>
          </a:stretch>
        </p:blipFill>
        <p:spPr>
          <a:xfrm>
            <a:off x="213412" y="845206"/>
            <a:ext cx="8724132" cy="5377138"/>
          </a:xfrm>
          <a:prstGeom prst="rect">
            <a:avLst/>
          </a:prstGeom>
        </p:spPr>
      </p:pic>
    </p:spTree>
    <p:extLst>
      <p:ext uri="{BB962C8B-B14F-4D97-AF65-F5344CB8AC3E}">
        <p14:creationId xmlns:p14="http://schemas.microsoft.com/office/powerpoint/2010/main" val="239726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Indexjusteringarna</a:t>
            </a:r>
            <a:r>
              <a:rPr lang="fi-FI" dirty="0"/>
              <a:t> </a:t>
            </a:r>
            <a:r>
              <a:rPr lang="fi-FI" dirty="0" err="1"/>
              <a:t>tryggar</a:t>
            </a:r>
            <a:r>
              <a:rPr lang="fi-FI" dirty="0"/>
              <a:t> </a:t>
            </a:r>
            <a:r>
              <a:rPr lang="fi-FI" dirty="0" err="1"/>
              <a:t>pensionens</a:t>
            </a:r>
            <a:r>
              <a:rPr lang="fi-FI" dirty="0"/>
              <a:t> </a:t>
            </a:r>
            <a:r>
              <a:rPr lang="fi-FI" dirty="0" err="1"/>
              <a:t>nivå</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BB58148C-7073-4298-84D0-2C927E818EB9}"/>
              </a:ext>
            </a:extLst>
          </p:cNvPr>
          <p:cNvPicPr>
            <a:picLocks noChangeAspect="1"/>
          </p:cNvPicPr>
          <p:nvPr/>
        </p:nvPicPr>
        <p:blipFill>
          <a:blip r:embed="rId3"/>
          <a:stretch>
            <a:fillRect/>
          </a:stretch>
        </p:blipFill>
        <p:spPr>
          <a:xfrm>
            <a:off x="628650" y="1242267"/>
            <a:ext cx="7742591" cy="4011516"/>
          </a:xfrm>
          <a:prstGeom prst="rect">
            <a:avLst/>
          </a:prstGeom>
        </p:spPr>
      </p:pic>
    </p:spTree>
    <p:extLst>
      <p:ext uri="{BB962C8B-B14F-4D97-AF65-F5344CB8AC3E}">
        <p14:creationId xmlns:p14="http://schemas.microsoft.com/office/powerpoint/2010/main" val="240018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61440" y="2056621"/>
            <a:ext cx="6832800" cy="2387600"/>
          </a:xfrm>
        </p:spPr>
        <p:txBody>
          <a:bodyPr/>
          <a:lstStyle/>
          <a:p>
            <a:r>
              <a:rPr lang="fi-FI" dirty="0" err="1"/>
              <a:t>Pensionsnivån</a:t>
            </a:r>
            <a:br>
              <a:rPr lang="fi-FI" dirty="0"/>
            </a:br>
            <a:endParaRPr lang="en-US" dirty="0"/>
          </a:p>
        </p:txBody>
      </p:sp>
    </p:spTree>
    <p:extLst>
      <p:ext uri="{BB962C8B-B14F-4D97-AF65-F5344CB8AC3E}">
        <p14:creationId xmlns:p14="http://schemas.microsoft.com/office/powerpoint/2010/main" val="212897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48158"/>
            <a:ext cx="7886700" cy="1325563"/>
          </a:xfrm>
        </p:spPr>
        <p:txBody>
          <a:bodyPr/>
          <a:lstStyle/>
          <a:p>
            <a:r>
              <a:rPr lang="fi-FI" dirty="0" err="1"/>
              <a:t>Genomsnittlig</a:t>
            </a:r>
            <a:r>
              <a:rPr lang="fi-FI" dirty="0"/>
              <a:t> </a:t>
            </a:r>
            <a:r>
              <a:rPr lang="fi-FI" dirty="0" err="1"/>
              <a:t>totalpension</a:t>
            </a:r>
            <a:r>
              <a:rPr lang="fi-FI" dirty="0"/>
              <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18</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412C8895-2BA7-476B-83E4-D481289F2704}"/>
              </a:ext>
            </a:extLst>
          </p:cNvPr>
          <p:cNvPicPr>
            <a:picLocks noChangeAspect="1"/>
          </p:cNvPicPr>
          <p:nvPr/>
        </p:nvPicPr>
        <p:blipFill>
          <a:blip r:embed="rId3"/>
          <a:stretch>
            <a:fillRect/>
          </a:stretch>
        </p:blipFill>
        <p:spPr>
          <a:xfrm>
            <a:off x="688511" y="1297522"/>
            <a:ext cx="7766977" cy="3767655"/>
          </a:xfrm>
          <a:prstGeom prst="rect">
            <a:avLst/>
          </a:prstGeom>
        </p:spPr>
      </p:pic>
    </p:spTree>
    <p:extLst>
      <p:ext uri="{BB962C8B-B14F-4D97-AF65-F5344CB8AC3E}">
        <p14:creationId xmlns:p14="http://schemas.microsoft.com/office/powerpoint/2010/main" val="13301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0"/>
            <a:ext cx="7886700" cy="1049577"/>
          </a:xfrm>
        </p:spPr>
        <p:txBody>
          <a:bodyPr/>
          <a:lstStyle/>
          <a:p>
            <a:r>
              <a:rPr lang="fi-FI" dirty="0" err="1"/>
              <a:t>Totalpensionens</a:t>
            </a:r>
            <a:r>
              <a:rPr lang="fi-FI" dirty="0"/>
              <a:t> </a:t>
            </a:r>
            <a:r>
              <a:rPr lang="fi-FI" dirty="0" err="1"/>
              <a:t>storlek</a:t>
            </a:r>
            <a:r>
              <a:rPr lang="fi-FI" dirty="0"/>
              <a:t>, </a:t>
            </a:r>
            <a:r>
              <a:rPr lang="fi-FI" dirty="0" err="1"/>
              <a:t>fördelningen</a:t>
            </a:r>
            <a:r>
              <a:rPr lang="fi-FI" dirty="0"/>
              <a:t> </a:t>
            </a:r>
            <a:r>
              <a:rPr lang="fi-FI" dirty="0" err="1"/>
              <a:t>bland</a:t>
            </a:r>
            <a:r>
              <a:rPr lang="fi-FI" dirty="0"/>
              <a:t> </a:t>
            </a:r>
            <a:r>
              <a:rPr lang="fi-FI" dirty="0" err="1"/>
              <a:t>pensionstagarna</a:t>
            </a:r>
            <a:r>
              <a:rPr lang="fi-FI" dirty="0"/>
              <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41A15482-2ABC-4594-9EB3-30089E2F1451}"/>
              </a:ext>
            </a:extLst>
          </p:cNvPr>
          <p:cNvPicPr>
            <a:picLocks noChangeAspect="1"/>
          </p:cNvPicPr>
          <p:nvPr/>
        </p:nvPicPr>
        <p:blipFill>
          <a:blip r:embed="rId3"/>
          <a:stretch>
            <a:fillRect/>
          </a:stretch>
        </p:blipFill>
        <p:spPr>
          <a:xfrm>
            <a:off x="853517" y="1134279"/>
            <a:ext cx="6998815" cy="4913802"/>
          </a:xfrm>
          <a:prstGeom prst="rect">
            <a:avLst/>
          </a:prstGeom>
        </p:spPr>
      </p:pic>
    </p:spTree>
    <p:extLst>
      <p:ext uri="{BB962C8B-B14F-4D97-AF65-F5344CB8AC3E}">
        <p14:creationId xmlns:p14="http://schemas.microsoft.com/office/powerpoint/2010/main" val="254388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5540" y="2002151"/>
            <a:ext cx="6832800" cy="2387600"/>
          </a:xfrm>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Tree>
    <p:extLst>
      <p:ext uri="{BB962C8B-B14F-4D97-AF65-F5344CB8AC3E}">
        <p14:creationId xmlns:p14="http://schemas.microsoft.com/office/powerpoint/2010/main" val="56721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6982" y="122400"/>
            <a:ext cx="8283530" cy="1325563"/>
          </a:xfrm>
        </p:spPr>
        <p:txBody>
          <a:bodyPr/>
          <a:lstStyle/>
          <a:p>
            <a:r>
              <a:rPr lang="fi-FI" dirty="0" err="1"/>
              <a:t>Genomsnittlig</a:t>
            </a:r>
            <a:r>
              <a:rPr lang="fi-FI" dirty="0"/>
              <a:t> </a:t>
            </a:r>
            <a:r>
              <a:rPr lang="fi-FI" dirty="0" err="1"/>
              <a:t>totalpension</a:t>
            </a:r>
            <a:r>
              <a:rPr lang="fi-FI" dirty="0"/>
              <a:t> </a:t>
            </a:r>
            <a:r>
              <a:rPr lang="fi-FI" dirty="0" err="1"/>
              <a:t>och</a:t>
            </a:r>
            <a:r>
              <a:rPr lang="fi-FI" dirty="0"/>
              <a:t> </a:t>
            </a:r>
            <a:r>
              <a:rPr lang="fi-FI" dirty="0" err="1"/>
              <a:t>dess</a:t>
            </a:r>
            <a:r>
              <a:rPr lang="fi-FI" dirty="0"/>
              <a:t> </a:t>
            </a:r>
            <a:r>
              <a:rPr lang="fi-FI" dirty="0" err="1"/>
              <a:t>förhållande</a:t>
            </a:r>
            <a:r>
              <a:rPr lang="fi-FI" dirty="0"/>
              <a:t> </a:t>
            </a:r>
            <a:r>
              <a:rPr lang="fi-FI" dirty="0" err="1"/>
              <a:t>till</a:t>
            </a:r>
            <a:r>
              <a:rPr lang="fi-FI" dirty="0"/>
              <a:t> </a:t>
            </a:r>
            <a:r>
              <a:rPr lang="fi-FI" dirty="0" err="1"/>
              <a:t>medelförtjänsten</a:t>
            </a:r>
            <a:r>
              <a:rPr lang="fi-FI" dirty="0"/>
              <a:t> </a:t>
            </a:r>
            <a:r>
              <a:rPr lang="fi-FI" dirty="0" err="1"/>
              <a:t>åren</a:t>
            </a:r>
            <a:r>
              <a:rPr lang="fi-FI" dirty="0"/>
              <a:t> 2000–2018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4471D8C5-A734-49FD-AB10-F3E2CA32D43B}"/>
              </a:ext>
            </a:extLst>
          </p:cNvPr>
          <p:cNvPicPr>
            <a:picLocks noChangeAspect="1"/>
          </p:cNvPicPr>
          <p:nvPr/>
        </p:nvPicPr>
        <p:blipFill>
          <a:blip r:embed="rId3"/>
          <a:stretch>
            <a:fillRect/>
          </a:stretch>
        </p:blipFill>
        <p:spPr>
          <a:xfrm>
            <a:off x="447698" y="1447963"/>
            <a:ext cx="8248603" cy="4523624"/>
          </a:xfrm>
          <a:prstGeom prst="rect">
            <a:avLst/>
          </a:prstGeom>
        </p:spPr>
      </p:pic>
    </p:spTree>
    <p:extLst>
      <p:ext uri="{BB962C8B-B14F-4D97-AF65-F5344CB8AC3E}">
        <p14:creationId xmlns:p14="http://schemas.microsoft.com/office/powerpoint/2010/main" val="17524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49" y="122400"/>
            <a:ext cx="8270651" cy="1325563"/>
          </a:xfrm>
        </p:spPr>
        <p:txBody>
          <a:bodyPr/>
          <a:lstStyle/>
          <a:p>
            <a:r>
              <a:rPr lang="fi-FI" dirty="0" err="1"/>
              <a:t>Genomsnittlig</a:t>
            </a:r>
            <a:r>
              <a:rPr lang="fi-FI" dirty="0"/>
              <a:t> </a:t>
            </a:r>
            <a:r>
              <a:rPr lang="fi-FI" dirty="0" err="1"/>
              <a:t>totalpension</a:t>
            </a:r>
            <a:r>
              <a:rPr lang="fi-FI" dirty="0"/>
              <a:t> </a:t>
            </a:r>
            <a:r>
              <a:rPr lang="fi-FI" dirty="0" err="1"/>
              <a:t>och</a:t>
            </a:r>
            <a:r>
              <a:rPr lang="fi-FI" dirty="0"/>
              <a:t> </a:t>
            </a:r>
            <a:r>
              <a:rPr lang="fi-FI" dirty="0" err="1"/>
              <a:t>dess</a:t>
            </a:r>
            <a:r>
              <a:rPr lang="fi-FI" dirty="0"/>
              <a:t> </a:t>
            </a:r>
            <a:r>
              <a:rPr lang="fi-FI" dirty="0" err="1"/>
              <a:t>förhållande</a:t>
            </a:r>
            <a:r>
              <a:rPr lang="fi-FI" dirty="0"/>
              <a:t> </a:t>
            </a:r>
            <a:r>
              <a:rPr lang="fi-FI" dirty="0" err="1"/>
              <a:t>till</a:t>
            </a:r>
            <a:r>
              <a:rPr lang="fi-FI" dirty="0"/>
              <a:t> </a:t>
            </a:r>
            <a:r>
              <a:rPr lang="fi-FI" dirty="0" err="1"/>
              <a:t>medelförtjänsten</a:t>
            </a:r>
            <a:r>
              <a:rPr lang="fi-FI" dirty="0"/>
              <a:t> </a:t>
            </a:r>
            <a:r>
              <a:rPr lang="fi-FI" dirty="0" err="1"/>
              <a:t>åren</a:t>
            </a:r>
            <a:r>
              <a:rPr lang="fi-FI" dirty="0"/>
              <a:t> 2015–2085</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21</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6656AF98-691D-4288-B912-01410E26216A}"/>
              </a:ext>
            </a:extLst>
          </p:cNvPr>
          <p:cNvPicPr>
            <a:picLocks noChangeAspect="1"/>
          </p:cNvPicPr>
          <p:nvPr/>
        </p:nvPicPr>
        <p:blipFill>
          <a:blip r:embed="rId3"/>
          <a:stretch>
            <a:fillRect/>
          </a:stretch>
        </p:blipFill>
        <p:spPr>
          <a:xfrm>
            <a:off x="1077935" y="1447963"/>
            <a:ext cx="6797629" cy="4566300"/>
          </a:xfrm>
          <a:prstGeom prst="rect">
            <a:avLst/>
          </a:prstGeom>
        </p:spPr>
      </p:pic>
    </p:spTree>
    <p:extLst>
      <p:ext uri="{BB962C8B-B14F-4D97-AF65-F5344CB8AC3E}">
        <p14:creationId xmlns:p14="http://schemas.microsoft.com/office/powerpoint/2010/main" val="127114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18540" y="2039303"/>
            <a:ext cx="6832800" cy="2387600"/>
          </a:xfrm>
        </p:spPr>
        <p:txBody>
          <a:bodyPr/>
          <a:lstStyle/>
          <a:p>
            <a:r>
              <a:rPr lang="fi-FI" dirty="0" err="1"/>
              <a:t>Pensionsutgiften</a:t>
            </a:r>
            <a:br>
              <a:rPr lang="fi-FI" dirty="0"/>
            </a:br>
            <a:endParaRPr lang="en-US" dirty="0"/>
          </a:p>
        </p:txBody>
      </p:sp>
    </p:spTree>
    <p:extLst>
      <p:ext uri="{BB962C8B-B14F-4D97-AF65-F5344CB8AC3E}">
        <p14:creationId xmlns:p14="http://schemas.microsoft.com/office/powerpoint/2010/main" val="19614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49" y="122400"/>
            <a:ext cx="8206257" cy="1325563"/>
          </a:xfrm>
        </p:spPr>
        <p:txBody>
          <a:bodyPr/>
          <a:lstStyle/>
          <a:p>
            <a:r>
              <a:rPr lang="fi-FI" dirty="0" err="1"/>
              <a:t>Arbetspensionsutgiften</a:t>
            </a:r>
            <a:r>
              <a:rPr lang="fi-FI" dirty="0"/>
              <a:t> </a:t>
            </a:r>
            <a:r>
              <a:rPr lang="fi-FI" dirty="0" err="1"/>
              <a:t>och</a:t>
            </a:r>
            <a:r>
              <a:rPr lang="fi-FI" dirty="0"/>
              <a:t> FPA-</a:t>
            </a:r>
            <a:r>
              <a:rPr lang="fi-FI" dirty="0" err="1"/>
              <a:t>pensions</a:t>
            </a:r>
            <a:r>
              <a:rPr lang="fi-FI" dirty="0"/>
              <a:t>-</a:t>
            </a:r>
            <a:r>
              <a:rPr lang="fi-FI" dirty="0" err="1"/>
              <a:t>utgiften</a:t>
            </a:r>
            <a:r>
              <a:rPr lang="fi-FI" dirty="0"/>
              <a:t> </a:t>
            </a:r>
            <a:r>
              <a:rPr lang="fi-FI" dirty="0" err="1"/>
              <a:t>år</a:t>
            </a:r>
            <a:r>
              <a:rPr lang="fi-FI" dirty="0"/>
              <a:t>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2AD1790A-9D91-4209-9BAE-066204D00D12}"/>
              </a:ext>
            </a:extLst>
          </p:cNvPr>
          <p:cNvPicPr>
            <a:picLocks noChangeAspect="1"/>
          </p:cNvPicPr>
          <p:nvPr/>
        </p:nvPicPr>
        <p:blipFill>
          <a:blip r:embed="rId3"/>
          <a:stretch>
            <a:fillRect/>
          </a:stretch>
        </p:blipFill>
        <p:spPr>
          <a:xfrm>
            <a:off x="1273358" y="1495751"/>
            <a:ext cx="7492633" cy="4054191"/>
          </a:xfrm>
          <a:prstGeom prst="rect">
            <a:avLst/>
          </a:prstGeom>
        </p:spPr>
      </p:pic>
    </p:spTree>
    <p:extLst>
      <p:ext uri="{BB962C8B-B14F-4D97-AF65-F5344CB8AC3E}">
        <p14:creationId xmlns:p14="http://schemas.microsoft.com/office/powerpoint/2010/main" val="80459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8926" y="226196"/>
            <a:ext cx="8336285" cy="1325563"/>
          </a:xfrm>
        </p:spPr>
        <p:txBody>
          <a:bodyPr/>
          <a:lstStyle/>
          <a:p>
            <a:r>
              <a:rPr lang="fi-FI" dirty="0" err="1"/>
              <a:t>Lagstadgad</a:t>
            </a:r>
            <a:r>
              <a:rPr lang="fi-FI" dirty="0"/>
              <a:t> </a:t>
            </a:r>
            <a:r>
              <a:rPr lang="fi-FI" dirty="0" err="1"/>
              <a:t>totalpensionsutgift</a:t>
            </a:r>
            <a:r>
              <a:rPr lang="fi-FI" dirty="0"/>
              <a:t> </a:t>
            </a:r>
            <a:r>
              <a:rPr lang="fi-FI" dirty="0" err="1"/>
              <a:t>åren</a:t>
            </a:r>
            <a:r>
              <a:rPr lang="fi-FI" dirty="0"/>
              <a:t> 2013–2018, </a:t>
            </a:r>
            <a:r>
              <a:rPr lang="fi-FI" dirty="0" err="1"/>
              <a:t>mn</a:t>
            </a:r>
            <a:r>
              <a:rPr lang="fi-FI" dirty="0"/>
              <a:t> euro</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9859034E-D3EB-4028-8EB2-1139E2516D9B}"/>
              </a:ext>
            </a:extLst>
          </p:cNvPr>
          <p:cNvPicPr>
            <a:picLocks noChangeAspect="1"/>
          </p:cNvPicPr>
          <p:nvPr/>
        </p:nvPicPr>
        <p:blipFill>
          <a:blip r:embed="rId3"/>
          <a:stretch>
            <a:fillRect/>
          </a:stretch>
        </p:blipFill>
        <p:spPr>
          <a:xfrm>
            <a:off x="398926" y="1551759"/>
            <a:ext cx="8346147" cy="4206605"/>
          </a:xfrm>
          <a:prstGeom prst="rect">
            <a:avLst/>
          </a:prstGeom>
        </p:spPr>
      </p:pic>
    </p:spTree>
    <p:extLst>
      <p:ext uri="{BB962C8B-B14F-4D97-AF65-F5344CB8AC3E}">
        <p14:creationId xmlns:p14="http://schemas.microsoft.com/office/powerpoint/2010/main" val="358779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4796" y="277001"/>
            <a:ext cx="7886700" cy="821497"/>
          </a:xfrm>
        </p:spPr>
        <p:txBody>
          <a:bodyPr/>
          <a:lstStyle/>
          <a:p>
            <a:r>
              <a:rPr lang="fi-FI" dirty="0" err="1"/>
              <a:t>Pensionsutgifterna</a:t>
            </a:r>
            <a:r>
              <a:rPr lang="fi-FI" dirty="0"/>
              <a:t> i </a:t>
            </a:r>
            <a:r>
              <a:rPr lang="fi-FI" dirty="0" err="1"/>
              <a:t>förhållande</a:t>
            </a:r>
            <a:r>
              <a:rPr lang="fi-FI" dirty="0"/>
              <a:t> </a:t>
            </a:r>
            <a:r>
              <a:rPr lang="fi-FI" dirty="0" err="1"/>
              <a:t>till</a:t>
            </a:r>
            <a:r>
              <a:rPr lang="fi-FI" dirty="0"/>
              <a:t> </a:t>
            </a:r>
            <a:r>
              <a:rPr lang="fi-FI" dirty="0" err="1"/>
              <a:t>bruttonationalprodukten</a:t>
            </a:r>
            <a:r>
              <a:rPr lang="fi-FI" dirty="0"/>
              <a:t> </a:t>
            </a:r>
            <a:r>
              <a:rPr lang="fi-FI" dirty="0" err="1"/>
              <a:t>åren</a:t>
            </a:r>
            <a:r>
              <a:rPr lang="fi-FI" dirty="0"/>
              <a:t> 2005–2085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83532B09-AFA5-4347-9D7C-0F39D3BA9ECB}"/>
              </a:ext>
            </a:extLst>
          </p:cNvPr>
          <p:cNvPicPr>
            <a:picLocks noChangeAspect="1"/>
          </p:cNvPicPr>
          <p:nvPr/>
        </p:nvPicPr>
        <p:blipFill>
          <a:blip r:embed="rId3"/>
          <a:stretch>
            <a:fillRect/>
          </a:stretch>
        </p:blipFill>
        <p:spPr>
          <a:xfrm>
            <a:off x="454796" y="1225327"/>
            <a:ext cx="8529043" cy="5090601"/>
          </a:xfrm>
          <a:prstGeom prst="rect">
            <a:avLst/>
          </a:prstGeom>
        </p:spPr>
      </p:pic>
    </p:spTree>
    <p:extLst>
      <p:ext uri="{BB962C8B-B14F-4D97-AF65-F5344CB8AC3E}">
        <p14:creationId xmlns:p14="http://schemas.microsoft.com/office/powerpoint/2010/main" val="44722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835" y="122400"/>
            <a:ext cx="7886700" cy="1325563"/>
          </a:xfrm>
        </p:spPr>
        <p:txBody>
          <a:bodyPr/>
          <a:lstStyle/>
          <a:p>
            <a:r>
              <a:rPr lang="fi-FI" dirty="0" err="1"/>
              <a:t>Utgifts</a:t>
            </a:r>
            <a:r>
              <a:rPr lang="fi-FI" dirty="0"/>
              <a:t>- </a:t>
            </a:r>
            <a:r>
              <a:rPr lang="fi-FI" dirty="0" err="1"/>
              <a:t>och</a:t>
            </a:r>
            <a:r>
              <a:rPr lang="fi-FI" dirty="0"/>
              <a:t> </a:t>
            </a:r>
            <a:r>
              <a:rPr lang="fi-FI" dirty="0" err="1"/>
              <a:t>avgiftsprocent</a:t>
            </a:r>
            <a:r>
              <a:rPr lang="fi-FI" dirty="0"/>
              <a:t> </a:t>
            </a:r>
            <a:r>
              <a:rPr lang="fi-FI" dirty="0" err="1"/>
              <a:t>enligt</a:t>
            </a:r>
            <a:r>
              <a:rPr lang="fi-FI" dirty="0"/>
              <a:t> </a:t>
            </a:r>
            <a:r>
              <a:rPr lang="fi-FI" dirty="0" err="1"/>
              <a:t>ArPL</a:t>
            </a:r>
            <a:r>
              <a:rPr lang="fi-FI" dirty="0"/>
              <a:t> i proportion </a:t>
            </a:r>
            <a:r>
              <a:rPr lang="fi-FI" dirty="0" err="1"/>
              <a:t>till</a:t>
            </a:r>
            <a:r>
              <a:rPr lang="fi-FI" dirty="0"/>
              <a:t> </a:t>
            </a:r>
            <a:r>
              <a:rPr lang="fi-FI" dirty="0" err="1"/>
              <a:t>lönesumman</a:t>
            </a:r>
            <a:r>
              <a:rPr lang="fi-FI" dirty="0"/>
              <a:t> </a:t>
            </a:r>
            <a:r>
              <a:rPr lang="fi-FI" dirty="0" err="1"/>
              <a:t>åren</a:t>
            </a:r>
            <a:r>
              <a:rPr lang="fi-FI" dirty="0"/>
              <a:t> 1962–2085</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94B34B34-E36E-4B63-8750-9A8C30E071B2}"/>
              </a:ext>
            </a:extLst>
          </p:cNvPr>
          <p:cNvPicPr>
            <a:picLocks noChangeAspect="1"/>
          </p:cNvPicPr>
          <p:nvPr/>
        </p:nvPicPr>
        <p:blipFill>
          <a:blip r:embed="rId3"/>
          <a:stretch>
            <a:fillRect/>
          </a:stretch>
        </p:blipFill>
        <p:spPr>
          <a:xfrm>
            <a:off x="907986" y="1447963"/>
            <a:ext cx="7328027" cy="4316342"/>
          </a:xfrm>
          <a:prstGeom prst="rect">
            <a:avLst/>
          </a:prstGeom>
        </p:spPr>
      </p:pic>
    </p:spTree>
    <p:extLst>
      <p:ext uri="{BB962C8B-B14F-4D97-AF65-F5344CB8AC3E}">
        <p14:creationId xmlns:p14="http://schemas.microsoft.com/office/powerpoint/2010/main" val="2753422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82040" y="1874203"/>
            <a:ext cx="6832800" cy="2387600"/>
          </a:xfrm>
        </p:spPr>
        <p:txBody>
          <a:bodyPr/>
          <a:lstStyle/>
          <a:p>
            <a:r>
              <a:rPr lang="fi-FI" dirty="0"/>
              <a:t>De </a:t>
            </a:r>
            <a:r>
              <a:rPr lang="fi-FI" dirty="0" err="1"/>
              <a:t>arbetspensions-försäkrade</a:t>
            </a:r>
            <a:endParaRPr lang="en-US" dirty="0"/>
          </a:p>
        </p:txBody>
      </p:sp>
    </p:spTree>
    <p:extLst>
      <p:ext uri="{BB962C8B-B14F-4D97-AF65-F5344CB8AC3E}">
        <p14:creationId xmlns:p14="http://schemas.microsoft.com/office/powerpoint/2010/main" val="61015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87" y="76951"/>
            <a:ext cx="7886700" cy="1164936"/>
          </a:xfrm>
        </p:spPr>
        <p:txBody>
          <a:bodyPr/>
          <a:lstStyle/>
          <a:p>
            <a:r>
              <a:rPr lang="fi-FI" dirty="0" err="1"/>
              <a:t>Personer</a:t>
            </a:r>
            <a:r>
              <a:rPr lang="fi-FI" dirty="0"/>
              <a:t> i </a:t>
            </a:r>
            <a:r>
              <a:rPr lang="fi-FI" dirty="0" err="1"/>
              <a:t>åldern</a:t>
            </a:r>
            <a:r>
              <a:rPr lang="fi-FI" dirty="0"/>
              <a:t> 17–68 </a:t>
            </a:r>
            <a:r>
              <a:rPr lang="fi-FI" dirty="0" err="1"/>
              <a:t>år</a:t>
            </a:r>
            <a:r>
              <a:rPr lang="fi-FI" dirty="0"/>
              <a:t> </a:t>
            </a:r>
            <a:r>
              <a:rPr lang="fi-FI" dirty="0" err="1"/>
              <a:t>som</a:t>
            </a:r>
            <a:r>
              <a:rPr lang="fi-FI" dirty="0"/>
              <a:t> </a:t>
            </a:r>
            <a:r>
              <a:rPr lang="fi-FI" dirty="0" err="1"/>
              <a:t>omfattats</a:t>
            </a:r>
            <a:r>
              <a:rPr lang="fi-FI" dirty="0"/>
              <a:t> av </a:t>
            </a:r>
            <a:r>
              <a:rPr lang="fi-FI" dirty="0" err="1"/>
              <a:t>arbetspensionssystemet</a:t>
            </a:r>
            <a:r>
              <a:rPr lang="fi-FI" dirty="0"/>
              <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28</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1423A431-C34C-4FB1-8360-682B0EAEFE59}"/>
              </a:ext>
            </a:extLst>
          </p:cNvPr>
          <p:cNvPicPr>
            <a:picLocks noChangeAspect="1"/>
          </p:cNvPicPr>
          <p:nvPr/>
        </p:nvPicPr>
        <p:blipFill>
          <a:blip r:embed="rId3"/>
          <a:stretch>
            <a:fillRect/>
          </a:stretch>
        </p:blipFill>
        <p:spPr>
          <a:xfrm>
            <a:off x="139428" y="1241887"/>
            <a:ext cx="9004572" cy="4651651"/>
          </a:xfrm>
          <a:prstGeom prst="rect">
            <a:avLst/>
          </a:prstGeom>
        </p:spPr>
      </p:pic>
    </p:spTree>
    <p:extLst>
      <p:ext uri="{BB962C8B-B14F-4D97-AF65-F5344CB8AC3E}">
        <p14:creationId xmlns:p14="http://schemas.microsoft.com/office/powerpoint/2010/main" val="480547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882" y="120215"/>
            <a:ext cx="7886700" cy="1325563"/>
          </a:xfrm>
        </p:spPr>
        <p:txBody>
          <a:bodyPr/>
          <a:lstStyle/>
          <a:p>
            <a:r>
              <a:rPr lang="fi-FI" dirty="0" err="1"/>
              <a:t>Arbetspensionsförsäkrade</a:t>
            </a:r>
            <a:r>
              <a:rPr lang="fi-FI" dirty="0"/>
              <a:t> </a:t>
            </a:r>
            <a:r>
              <a:rPr lang="fi-FI" dirty="0" err="1"/>
              <a:t>som</a:t>
            </a:r>
            <a:r>
              <a:rPr lang="fi-FI" dirty="0"/>
              <a:t> </a:t>
            </a:r>
            <a:r>
              <a:rPr lang="fi-FI" dirty="0" err="1"/>
              <a:t>arbetade</a:t>
            </a:r>
            <a:r>
              <a:rPr lang="fi-FI" dirty="0"/>
              <a:t> </a:t>
            </a:r>
            <a:r>
              <a:rPr lang="fi-FI" dirty="0" err="1"/>
              <a:t>som</a:t>
            </a:r>
            <a:r>
              <a:rPr lang="fi-FI" dirty="0"/>
              <a:t> </a:t>
            </a:r>
            <a:r>
              <a:rPr lang="fi-FI" dirty="0" err="1"/>
              <a:t>anställda</a:t>
            </a:r>
            <a:r>
              <a:rPr lang="fi-FI" dirty="0"/>
              <a:t> </a:t>
            </a:r>
            <a:r>
              <a:rPr lang="fi-FI" dirty="0" err="1"/>
              <a:t>eller</a:t>
            </a:r>
            <a:r>
              <a:rPr lang="fi-FI" dirty="0"/>
              <a:t> </a:t>
            </a:r>
            <a:r>
              <a:rPr lang="fi-FI" dirty="0" err="1"/>
              <a:t>företagare</a:t>
            </a:r>
            <a:r>
              <a:rPr lang="fi-FI" dirty="0"/>
              <a:t> 31.12.2018 </a:t>
            </a:r>
            <a:r>
              <a:rPr lang="fi-FI" dirty="0" err="1"/>
              <a:t>efter</a:t>
            </a:r>
            <a:r>
              <a:rPr lang="fi-FI" dirty="0"/>
              <a:t> </a:t>
            </a:r>
            <a:r>
              <a:rPr lang="fi-FI" dirty="0" err="1"/>
              <a:t>pensionslag</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D5FA4C5E-6974-4BC2-9F30-F8FD5A16062E}"/>
              </a:ext>
            </a:extLst>
          </p:cNvPr>
          <p:cNvPicPr>
            <a:picLocks noChangeAspect="1"/>
          </p:cNvPicPr>
          <p:nvPr/>
        </p:nvPicPr>
        <p:blipFill>
          <a:blip r:embed="rId3"/>
          <a:stretch>
            <a:fillRect/>
          </a:stretch>
        </p:blipFill>
        <p:spPr>
          <a:xfrm>
            <a:off x="1213186" y="1445778"/>
            <a:ext cx="6889077" cy="4749196"/>
          </a:xfrm>
          <a:prstGeom prst="rect">
            <a:avLst/>
          </a:prstGeom>
        </p:spPr>
      </p:pic>
    </p:spTree>
    <p:extLst>
      <p:ext uri="{BB962C8B-B14F-4D97-AF65-F5344CB8AC3E}">
        <p14:creationId xmlns:p14="http://schemas.microsoft.com/office/powerpoint/2010/main" val="416569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1963" y="195728"/>
            <a:ext cx="7150574" cy="991173"/>
          </a:xfrm>
        </p:spPr>
        <p:txBody>
          <a:bodyPr/>
          <a:lstStyle/>
          <a:p>
            <a:pPr algn="ctr">
              <a:lnSpc>
                <a:spcPct val="120000"/>
              </a:lnSpc>
            </a:pPr>
            <a:r>
              <a:rPr lang="fi-FI" dirty="0" err="1"/>
              <a:t>Socialförsäkringen</a:t>
            </a:r>
            <a:r>
              <a:rPr lang="fi-FI" dirty="0"/>
              <a:t> </a:t>
            </a:r>
            <a:r>
              <a:rPr lang="fi-FI" dirty="0" err="1"/>
              <a:t>år</a:t>
            </a:r>
            <a:r>
              <a:rPr lang="fi-FI" dirty="0"/>
              <a:t> 2018</a:t>
            </a:r>
            <a:br>
              <a:rPr lang="fi-FI" dirty="0"/>
            </a:br>
            <a:r>
              <a:rPr lang="fi-FI" dirty="0"/>
              <a:t>40 md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9809E3E6-D4D3-4A2F-8337-958741D6D7D3}"/>
              </a:ext>
            </a:extLst>
          </p:cNvPr>
          <p:cNvPicPr>
            <a:picLocks noChangeAspect="1"/>
          </p:cNvPicPr>
          <p:nvPr/>
        </p:nvPicPr>
        <p:blipFill>
          <a:blip r:embed="rId3"/>
          <a:stretch>
            <a:fillRect/>
          </a:stretch>
        </p:blipFill>
        <p:spPr>
          <a:xfrm>
            <a:off x="746428" y="1587848"/>
            <a:ext cx="7651143" cy="3682303"/>
          </a:xfrm>
          <a:prstGeom prst="rect">
            <a:avLst/>
          </a:prstGeom>
        </p:spPr>
      </p:pic>
    </p:spTree>
    <p:extLst>
      <p:ext uri="{BB962C8B-B14F-4D97-AF65-F5344CB8AC3E}">
        <p14:creationId xmlns:p14="http://schemas.microsoft.com/office/powerpoint/2010/main" val="284254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82040" y="2115503"/>
            <a:ext cx="6832800" cy="2387600"/>
          </a:xfrm>
        </p:spPr>
        <p:txBody>
          <a:bodyPr/>
          <a:lstStyle/>
          <a:p>
            <a:r>
              <a:rPr lang="fi-FI" dirty="0" err="1"/>
              <a:t>Pensionstagarna</a:t>
            </a:r>
            <a:br>
              <a:rPr lang="fi-FI" dirty="0"/>
            </a:br>
            <a:endParaRPr lang="en-US" dirty="0"/>
          </a:p>
        </p:txBody>
      </p:sp>
    </p:spTree>
    <p:extLst>
      <p:ext uri="{BB962C8B-B14F-4D97-AF65-F5344CB8AC3E}">
        <p14:creationId xmlns:p14="http://schemas.microsoft.com/office/powerpoint/2010/main" val="225521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2802" y="39016"/>
            <a:ext cx="7886700" cy="1110977"/>
          </a:xfrm>
        </p:spPr>
        <p:txBody>
          <a:bodyPr/>
          <a:lstStyle/>
          <a:p>
            <a:r>
              <a:rPr lang="fi-FI" dirty="0" err="1"/>
              <a:t>Samtliga</a:t>
            </a:r>
            <a:r>
              <a:rPr lang="fi-FI" dirty="0"/>
              <a:t> </a:t>
            </a:r>
            <a:r>
              <a:rPr lang="fi-FI" dirty="0" err="1"/>
              <a:t>pensionstagare</a:t>
            </a:r>
            <a:r>
              <a:rPr lang="fi-FI" dirty="0"/>
              <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31</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5899E37F-80D9-4AC4-8843-5B4B82FF9D0A}"/>
              </a:ext>
            </a:extLst>
          </p:cNvPr>
          <p:cNvPicPr>
            <a:picLocks noChangeAspect="1"/>
          </p:cNvPicPr>
          <p:nvPr/>
        </p:nvPicPr>
        <p:blipFill>
          <a:blip r:embed="rId3"/>
          <a:stretch>
            <a:fillRect/>
          </a:stretch>
        </p:blipFill>
        <p:spPr>
          <a:xfrm>
            <a:off x="1415073" y="1423242"/>
            <a:ext cx="7895004" cy="4011516"/>
          </a:xfrm>
          <a:prstGeom prst="rect">
            <a:avLst/>
          </a:prstGeom>
        </p:spPr>
      </p:pic>
    </p:spTree>
    <p:extLst>
      <p:ext uri="{BB962C8B-B14F-4D97-AF65-F5344CB8AC3E}">
        <p14:creationId xmlns:p14="http://schemas.microsoft.com/office/powerpoint/2010/main" val="251164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Pensionstagarna</a:t>
            </a:r>
            <a:r>
              <a:rPr lang="fi-FI" dirty="0"/>
              <a:t> </a:t>
            </a:r>
            <a:r>
              <a:rPr lang="fi-FI" dirty="0" err="1"/>
              <a:t>efter</a:t>
            </a:r>
            <a:r>
              <a:rPr lang="fi-FI" dirty="0"/>
              <a:t> </a:t>
            </a:r>
            <a:r>
              <a:rPr lang="fi-FI" dirty="0" err="1"/>
              <a:t>pensionens</a:t>
            </a:r>
            <a:r>
              <a:rPr lang="fi-FI" dirty="0"/>
              <a:t> </a:t>
            </a:r>
            <a:r>
              <a:rPr lang="fi-FI" dirty="0" err="1"/>
              <a:t>struktur</a:t>
            </a:r>
            <a:r>
              <a:rPr lang="fi-FI" dirty="0"/>
              <a:t> </a:t>
            </a:r>
            <a:r>
              <a:rPr lang="fi-FI" dirty="0" err="1"/>
              <a:t>åren</a:t>
            </a:r>
            <a:r>
              <a:rPr lang="fi-FI" dirty="0"/>
              <a:t> 2001–2018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F2796F37-68EE-4FA3-A1A0-C23CCCE64F63}"/>
              </a:ext>
            </a:extLst>
          </p:cNvPr>
          <p:cNvPicPr>
            <a:picLocks noChangeAspect="1"/>
          </p:cNvPicPr>
          <p:nvPr/>
        </p:nvPicPr>
        <p:blipFill>
          <a:blip r:embed="rId3"/>
          <a:stretch>
            <a:fillRect/>
          </a:stretch>
        </p:blipFill>
        <p:spPr>
          <a:xfrm>
            <a:off x="505219" y="1326425"/>
            <a:ext cx="8638781" cy="5005250"/>
          </a:xfrm>
          <a:prstGeom prst="rect">
            <a:avLst/>
          </a:prstGeom>
        </p:spPr>
      </p:pic>
    </p:spTree>
    <p:extLst>
      <p:ext uri="{BB962C8B-B14F-4D97-AF65-F5344CB8AC3E}">
        <p14:creationId xmlns:p14="http://schemas.microsoft.com/office/powerpoint/2010/main" val="3642974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1"/>
            <a:ext cx="7886700" cy="1005756"/>
          </a:xfrm>
        </p:spPr>
        <p:txBody>
          <a:bodyPr/>
          <a:lstStyle/>
          <a:p>
            <a:r>
              <a:rPr lang="fi-FI" dirty="0"/>
              <a:t>Hela </a:t>
            </a:r>
            <a:r>
              <a:rPr lang="fi-FI" dirty="0" err="1"/>
              <a:t>befolkningen</a:t>
            </a:r>
            <a:r>
              <a:rPr lang="fi-FI" dirty="0"/>
              <a:t> </a:t>
            </a:r>
            <a:r>
              <a:rPr lang="fi-FI" dirty="0" err="1"/>
              <a:t>och</a:t>
            </a:r>
            <a:r>
              <a:rPr lang="fi-FI" dirty="0"/>
              <a:t> </a:t>
            </a:r>
            <a:r>
              <a:rPr lang="fi-FI" dirty="0" err="1"/>
              <a:t>pensionstagarna</a:t>
            </a:r>
            <a:r>
              <a:rPr lang="fi-FI" dirty="0"/>
              <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8" name="Kuva 7">
            <a:extLst>
              <a:ext uri="{FF2B5EF4-FFF2-40B4-BE49-F238E27FC236}">
                <a16:creationId xmlns:a16="http://schemas.microsoft.com/office/drawing/2014/main" id="{C15668E3-B826-43F0-A8FF-C3467D9BEC13}"/>
              </a:ext>
            </a:extLst>
          </p:cNvPr>
          <p:cNvPicPr>
            <a:picLocks noChangeAspect="1"/>
          </p:cNvPicPr>
          <p:nvPr/>
        </p:nvPicPr>
        <p:blipFill>
          <a:blip r:embed="rId3"/>
          <a:stretch>
            <a:fillRect/>
          </a:stretch>
        </p:blipFill>
        <p:spPr>
          <a:xfrm>
            <a:off x="759749" y="1276138"/>
            <a:ext cx="7986452" cy="4877223"/>
          </a:xfrm>
          <a:prstGeom prst="rect">
            <a:avLst/>
          </a:prstGeom>
        </p:spPr>
      </p:pic>
    </p:spTree>
    <p:extLst>
      <p:ext uri="{BB962C8B-B14F-4D97-AF65-F5344CB8AC3E}">
        <p14:creationId xmlns:p14="http://schemas.microsoft.com/office/powerpoint/2010/main" val="2391162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5466" y="96642"/>
            <a:ext cx="8347925" cy="1325563"/>
          </a:xfrm>
        </p:spPr>
        <p:txBody>
          <a:bodyPr/>
          <a:lstStyle/>
          <a:p>
            <a:r>
              <a:rPr lang="fi-FI" dirty="0" err="1"/>
              <a:t>Sjukpensionstagare</a:t>
            </a:r>
            <a:r>
              <a:rPr lang="fi-FI" dirty="0"/>
              <a:t> </a:t>
            </a:r>
            <a:r>
              <a:rPr lang="fi-FI" dirty="0" err="1"/>
              <a:t>efter</a:t>
            </a:r>
            <a:r>
              <a:rPr lang="fi-FI" dirty="0"/>
              <a:t> </a:t>
            </a:r>
            <a:r>
              <a:rPr lang="fi-FI" dirty="0" err="1"/>
              <a:t>sjukdomshuvudgrupp</a:t>
            </a:r>
            <a:r>
              <a:rPr lang="fi-FI" dirty="0"/>
              <a:t> </a:t>
            </a:r>
            <a:r>
              <a:rPr lang="fi-FI" dirty="0" err="1"/>
              <a:t>åren</a:t>
            </a:r>
            <a:r>
              <a:rPr lang="fi-FI" dirty="0"/>
              <a:t> 2009–2018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64E7D469-0981-4210-8230-FC7F343E5305}"/>
              </a:ext>
            </a:extLst>
          </p:cNvPr>
          <p:cNvPicPr>
            <a:picLocks noChangeAspect="1"/>
          </p:cNvPicPr>
          <p:nvPr/>
        </p:nvPicPr>
        <p:blipFill>
          <a:blip r:embed="rId3"/>
          <a:stretch>
            <a:fillRect/>
          </a:stretch>
        </p:blipFill>
        <p:spPr>
          <a:xfrm>
            <a:off x="706801" y="1108864"/>
            <a:ext cx="7730398" cy="5230821"/>
          </a:xfrm>
          <a:prstGeom prst="rect">
            <a:avLst/>
          </a:prstGeom>
        </p:spPr>
      </p:pic>
    </p:spTree>
    <p:extLst>
      <p:ext uri="{BB962C8B-B14F-4D97-AF65-F5344CB8AC3E}">
        <p14:creationId xmlns:p14="http://schemas.microsoft.com/office/powerpoint/2010/main" val="2391123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12520" y="1829499"/>
            <a:ext cx="6832800" cy="2387600"/>
          </a:xfrm>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endParaRPr lang="en-US" dirty="0"/>
          </a:p>
        </p:txBody>
      </p:sp>
    </p:spTree>
    <p:extLst>
      <p:ext uri="{BB962C8B-B14F-4D97-AF65-F5344CB8AC3E}">
        <p14:creationId xmlns:p14="http://schemas.microsoft.com/office/powerpoint/2010/main" val="178003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9226" y="183390"/>
            <a:ext cx="7886700" cy="993875"/>
          </a:xfrm>
        </p:spPr>
        <p:txBody>
          <a:bodyPr/>
          <a:lstStyle/>
          <a:p>
            <a:r>
              <a:rPr lang="fi-FI" dirty="0" err="1"/>
              <a:t>Nya</a:t>
            </a:r>
            <a:r>
              <a:rPr lang="fi-FI" dirty="0"/>
              <a:t> </a:t>
            </a:r>
            <a:r>
              <a:rPr lang="fi-FI" dirty="0" err="1"/>
              <a:t>arbetspensionerade</a:t>
            </a:r>
            <a:r>
              <a:rPr lang="fi-FI" dirty="0"/>
              <a:t> </a:t>
            </a:r>
            <a:r>
              <a:rPr lang="fi-FI" dirty="0" err="1"/>
              <a:t>åren</a:t>
            </a:r>
            <a:r>
              <a:rPr lang="fi-FI" dirty="0"/>
              <a:t> 2000–2018 </a:t>
            </a:r>
            <a:br>
              <a:rPr lang="fi-FI" dirty="0"/>
            </a:br>
            <a:r>
              <a:rPr lang="fi-FI" dirty="0" err="1"/>
              <a:t>efter</a:t>
            </a:r>
            <a:r>
              <a:rPr lang="fi-FI" dirty="0"/>
              <a:t> </a:t>
            </a:r>
            <a:r>
              <a:rPr lang="fi-FI" dirty="0" err="1"/>
              <a:t>pensionsslag</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B72E01F0-89AF-4A28-AC3D-99A2BE0A5C67}"/>
              </a:ext>
            </a:extLst>
          </p:cNvPr>
          <p:cNvPicPr>
            <a:picLocks noChangeAspect="1"/>
          </p:cNvPicPr>
          <p:nvPr/>
        </p:nvPicPr>
        <p:blipFill>
          <a:blip r:embed="rId3"/>
          <a:stretch>
            <a:fillRect/>
          </a:stretch>
        </p:blipFill>
        <p:spPr>
          <a:xfrm>
            <a:off x="322323" y="1317293"/>
            <a:ext cx="8821677" cy="4718713"/>
          </a:xfrm>
          <a:prstGeom prst="rect">
            <a:avLst/>
          </a:prstGeom>
        </p:spPr>
      </p:pic>
    </p:spTree>
    <p:extLst>
      <p:ext uri="{BB962C8B-B14F-4D97-AF65-F5344CB8AC3E}">
        <p14:creationId xmlns:p14="http://schemas.microsoft.com/office/powerpoint/2010/main" val="1001943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8021" y="193653"/>
            <a:ext cx="7886700" cy="1160135"/>
          </a:xfrm>
        </p:spPr>
        <p:txBody>
          <a:bodyPr/>
          <a:lstStyle/>
          <a:p>
            <a:r>
              <a:rPr lang="fi-FI" dirty="0" err="1"/>
              <a:t>Nya</a:t>
            </a:r>
            <a:r>
              <a:rPr lang="fi-FI" dirty="0"/>
              <a:t> </a:t>
            </a:r>
            <a:r>
              <a:rPr lang="fi-FI" dirty="0" err="1"/>
              <a:t>arbetspensionstagare</a:t>
            </a:r>
            <a:r>
              <a:rPr lang="fi-FI" dirty="0"/>
              <a:t> </a:t>
            </a:r>
            <a:r>
              <a:rPr lang="fi-FI" dirty="0" err="1"/>
              <a:t>med</a:t>
            </a:r>
            <a:r>
              <a:rPr lang="fi-FI" dirty="0"/>
              <a:t> </a:t>
            </a:r>
            <a:r>
              <a:rPr lang="fi-FI" dirty="0" err="1"/>
              <a:t>sjukpension</a:t>
            </a:r>
            <a:r>
              <a:rPr lang="fi-FI" dirty="0"/>
              <a:t> </a:t>
            </a:r>
            <a:br>
              <a:rPr lang="fi-FI" dirty="0"/>
            </a:br>
            <a:r>
              <a:rPr lang="fi-FI" dirty="0" err="1"/>
              <a:t>åren</a:t>
            </a:r>
            <a:r>
              <a:rPr lang="fi-FI" dirty="0"/>
              <a:t> 2000–2018 </a:t>
            </a:r>
            <a:r>
              <a:rPr lang="fi-FI" dirty="0" err="1"/>
              <a:t>efter</a:t>
            </a:r>
            <a:r>
              <a:rPr lang="fi-FI" dirty="0"/>
              <a:t> </a:t>
            </a:r>
            <a:r>
              <a:rPr lang="fi-FI" dirty="0" err="1"/>
              <a:t>sjukdomshuvudgrupp</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D216167D-C9EC-427A-8F20-9B205C1DFF56}"/>
              </a:ext>
            </a:extLst>
          </p:cNvPr>
          <p:cNvPicPr>
            <a:picLocks noChangeAspect="1"/>
          </p:cNvPicPr>
          <p:nvPr/>
        </p:nvPicPr>
        <p:blipFill>
          <a:blip r:embed="rId3"/>
          <a:stretch>
            <a:fillRect/>
          </a:stretch>
        </p:blipFill>
        <p:spPr>
          <a:xfrm>
            <a:off x="476329" y="1422835"/>
            <a:ext cx="8614395" cy="4602879"/>
          </a:xfrm>
          <a:prstGeom prst="rect">
            <a:avLst/>
          </a:prstGeom>
        </p:spPr>
      </p:pic>
    </p:spTree>
    <p:extLst>
      <p:ext uri="{BB962C8B-B14F-4D97-AF65-F5344CB8AC3E}">
        <p14:creationId xmlns:p14="http://schemas.microsoft.com/office/powerpoint/2010/main" val="358821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8660" y="299789"/>
            <a:ext cx="7886700" cy="961031"/>
          </a:xfrm>
        </p:spPr>
        <p:txBody>
          <a:bodyPr/>
          <a:lstStyle/>
          <a:p>
            <a:r>
              <a:rPr lang="fi-FI" dirty="0" err="1"/>
              <a:t>Nya</a:t>
            </a:r>
            <a:r>
              <a:rPr lang="fi-FI" dirty="0"/>
              <a:t> </a:t>
            </a:r>
            <a:r>
              <a:rPr lang="fi-FI" dirty="0" err="1"/>
              <a:t>arbetspensionerade</a:t>
            </a:r>
            <a:r>
              <a:rPr lang="fi-FI" dirty="0"/>
              <a:t> </a:t>
            </a:r>
            <a:r>
              <a:rPr lang="fi-FI" dirty="0" err="1"/>
              <a:t>åren</a:t>
            </a:r>
            <a:r>
              <a:rPr lang="fi-FI" dirty="0"/>
              <a:t> 2000–2018 </a:t>
            </a:r>
            <a:br>
              <a:rPr lang="fi-FI" dirty="0"/>
            </a:br>
            <a:r>
              <a:rPr lang="fi-FI" dirty="0" err="1"/>
              <a:t>efter</a:t>
            </a:r>
            <a:r>
              <a:rPr lang="fi-FI" dirty="0"/>
              <a:t> </a:t>
            </a:r>
            <a:r>
              <a:rPr lang="fi-FI" dirty="0" err="1"/>
              <a:t>åldersgrupp</a:t>
            </a:r>
            <a:r>
              <a:rPr lang="fi-FI" dirty="0"/>
              <a:t> </a:t>
            </a:r>
            <a:r>
              <a:rPr lang="fi-FI" dirty="0" err="1"/>
              <a:t>och</a:t>
            </a:r>
            <a:r>
              <a:rPr lang="fi-FI" dirty="0"/>
              <a:t> </a:t>
            </a:r>
            <a:r>
              <a:rPr lang="fi-FI" dirty="0" err="1"/>
              <a:t>medelålder</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38</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6CB30CAE-6103-4E17-9438-07948A44FE65}"/>
              </a:ext>
            </a:extLst>
          </p:cNvPr>
          <p:cNvPicPr>
            <a:picLocks noChangeAspect="1"/>
          </p:cNvPicPr>
          <p:nvPr/>
        </p:nvPicPr>
        <p:blipFill>
          <a:blip r:embed="rId3"/>
          <a:stretch>
            <a:fillRect/>
          </a:stretch>
        </p:blipFill>
        <p:spPr>
          <a:xfrm>
            <a:off x="229364" y="1406073"/>
            <a:ext cx="8742422" cy="4560203"/>
          </a:xfrm>
          <a:prstGeom prst="rect">
            <a:avLst/>
          </a:prstGeom>
        </p:spPr>
      </p:pic>
    </p:spTree>
    <p:extLst>
      <p:ext uri="{BB962C8B-B14F-4D97-AF65-F5344CB8AC3E}">
        <p14:creationId xmlns:p14="http://schemas.microsoft.com/office/powerpoint/2010/main" val="2258233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0050" y="198512"/>
            <a:ext cx="7886700" cy="959425"/>
          </a:xfrm>
        </p:spPr>
        <p:txBody>
          <a:bodyPr/>
          <a:lstStyle/>
          <a:p>
            <a:r>
              <a:rPr lang="fi-FI" dirty="0" err="1"/>
              <a:t>Nya</a:t>
            </a:r>
            <a:r>
              <a:rPr lang="fi-FI" dirty="0"/>
              <a:t> 50–68-åriga </a:t>
            </a:r>
            <a:r>
              <a:rPr lang="fi-FI" dirty="0" err="1"/>
              <a:t>arbetspensionerade</a:t>
            </a:r>
            <a:r>
              <a:rPr lang="fi-FI" dirty="0"/>
              <a:t> </a:t>
            </a:r>
            <a:r>
              <a:rPr lang="fi-FI" sz="2800" dirty="0" err="1"/>
              <a:t>år</a:t>
            </a:r>
            <a:r>
              <a:rPr lang="fi-FI" sz="2800" dirty="0"/>
              <a:t> </a:t>
            </a:r>
            <a:r>
              <a:rPr lang="fi-FI" dirty="0"/>
              <a:t>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0FD49F71-F9C7-4C8B-8F75-36FB2E98AE56}"/>
              </a:ext>
            </a:extLst>
          </p:cNvPr>
          <p:cNvPicPr>
            <a:picLocks noChangeAspect="1"/>
          </p:cNvPicPr>
          <p:nvPr/>
        </p:nvPicPr>
        <p:blipFill>
          <a:blip r:embed="rId3"/>
          <a:stretch>
            <a:fillRect/>
          </a:stretch>
        </p:blipFill>
        <p:spPr>
          <a:xfrm>
            <a:off x="400050" y="965615"/>
            <a:ext cx="8614395" cy="5060119"/>
          </a:xfrm>
          <a:prstGeom prst="rect">
            <a:avLst/>
          </a:prstGeom>
        </p:spPr>
      </p:pic>
    </p:spTree>
    <p:extLst>
      <p:ext uri="{BB962C8B-B14F-4D97-AF65-F5344CB8AC3E}">
        <p14:creationId xmlns:p14="http://schemas.microsoft.com/office/powerpoint/2010/main" val="49679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2159" y="82248"/>
            <a:ext cx="7886700" cy="907910"/>
          </a:xfrm>
        </p:spPr>
        <p:txBody>
          <a:bodyPr/>
          <a:lstStyle/>
          <a:p>
            <a:r>
              <a:rPr lang="fi-FI" dirty="0" err="1"/>
              <a:t>Pensionsförsäkringen</a:t>
            </a:r>
            <a:r>
              <a:rPr lang="fi-FI" dirty="0"/>
              <a:t> i Finland </a:t>
            </a:r>
            <a:r>
              <a:rPr lang="fi-FI" dirty="0" err="1"/>
              <a:t>år</a:t>
            </a:r>
            <a:r>
              <a:rPr lang="fi-FI" dirty="0"/>
              <a:t>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23D5E8C6-B969-407B-9BE9-3B13AC60C7CE}"/>
              </a:ext>
            </a:extLst>
          </p:cNvPr>
          <p:cNvPicPr>
            <a:picLocks noChangeAspect="1"/>
          </p:cNvPicPr>
          <p:nvPr/>
        </p:nvPicPr>
        <p:blipFill>
          <a:blip r:embed="rId3"/>
          <a:stretch>
            <a:fillRect/>
          </a:stretch>
        </p:blipFill>
        <p:spPr>
          <a:xfrm>
            <a:off x="504538" y="1077628"/>
            <a:ext cx="7998645" cy="5102794"/>
          </a:xfrm>
          <a:prstGeom prst="rect">
            <a:avLst/>
          </a:prstGeom>
        </p:spPr>
      </p:pic>
    </p:spTree>
    <p:extLst>
      <p:ext uri="{BB962C8B-B14F-4D97-AF65-F5344CB8AC3E}">
        <p14:creationId xmlns:p14="http://schemas.microsoft.com/office/powerpoint/2010/main" val="645087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5522" y="142644"/>
            <a:ext cx="7886700" cy="1156286"/>
          </a:xfrm>
        </p:spPr>
        <p:txBody>
          <a:bodyPr/>
          <a:lstStyle/>
          <a:p>
            <a:r>
              <a:rPr lang="fi-FI" noProof="1"/>
              <a:t>Pensioneringsålder för arbetspension </a:t>
            </a:r>
            <a:br>
              <a:rPr lang="fi-FI" noProof="1"/>
            </a:br>
            <a:r>
              <a:rPr lang="fi-FI" noProof="1"/>
              <a:t>åren 2000–2018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C4FBDF81-F3B6-4A0C-A907-61B5ABBACB2B}"/>
              </a:ext>
            </a:extLst>
          </p:cNvPr>
          <p:cNvPicPr>
            <a:picLocks noChangeAspect="1"/>
          </p:cNvPicPr>
          <p:nvPr/>
        </p:nvPicPr>
        <p:blipFill>
          <a:blip r:embed="rId3"/>
          <a:stretch>
            <a:fillRect/>
          </a:stretch>
        </p:blipFill>
        <p:spPr>
          <a:xfrm>
            <a:off x="847025" y="1298930"/>
            <a:ext cx="7577985" cy="4548010"/>
          </a:xfrm>
          <a:prstGeom prst="rect">
            <a:avLst/>
          </a:prstGeom>
        </p:spPr>
      </p:pic>
    </p:spTree>
    <p:extLst>
      <p:ext uri="{BB962C8B-B14F-4D97-AF65-F5344CB8AC3E}">
        <p14:creationId xmlns:p14="http://schemas.microsoft.com/office/powerpoint/2010/main" val="81098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49" y="122400"/>
            <a:ext cx="8257773" cy="1325563"/>
          </a:xfrm>
        </p:spPr>
        <p:txBody>
          <a:bodyPr/>
          <a:lstStyle/>
          <a:p>
            <a:r>
              <a:rPr lang="fi-FI" noProof="1"/>
              <a:t>Förväntad pensioneringsålder för arbetspension åren 1996–2018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41</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F65B152D-A276-44A6-8D63-A978E497716D}"/>
              </a:ext>
            </a:extLst>
          </p:cNvPr>
          <p:cNvPicPr>
            <a:picLocks noChangeAspect="1"/>
          </p:cNvPicPr>
          <p:nvPr/>
        </p:nvPicPr>
        <p:blipFill>
          <a:blip r:embed="rId3"/>
          <a:stretch>
            <a:fillRect/>
          </a:stretch>
        </p:blipFill>
        <p:spPr>
          <a:xfrm>
            <a:off x="531515" y="1314238"/>
            <a:ext cx="7431668" cy="4877223"/>
          </a:xfrm>
          <a:prstGeom prst="rect">
            <a:avLst/>
          </a:prstGeom>
        </p:spPr>
      </p:pic>
    </p:spTree>
    <p:extLst>
      <p:ext uri="{BB962C8B-B14F-4D97-AF65-F5344CB8AC3E}">
        <p14:creationId xmlns:p14="http://schemas.microsoft.com/office/powerpoint/2010/main" val="698303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49" y="122400"/>
            <a:ext cx="8141863" cy="1156193"/>
          </a:xfrm>
        </p:spPr>
        <p:txBody>
          <a:bodyPr/>
          <a:lstStyle/>
          <a:p>
            <a:r>
              <a:rPr lang="fi-FI" dirty="0" err="1"/>
              <a:t>Förväntad</a:t>
            </a:r>
            <a:r>
              <a:rPr lang="fi-FI" dirty="0"/>
              <a:t> </a:t>
            </a:r>
            <a:r>
              <a:rPr lang="fi-FI" dirty="0" err="1"/>
              <a:t>pensioneringsålder</a:t>
            </a:r>
            <a:r>
              <a:rPr lang="fi-FI" dirty="0"/>
              <a:t> </a:t>
            </a:r>
            <a:r>
              <a:rPr lang="fi-FI" dirty="0" err="1"/>
              <a:t>åren</a:t>
            </a:r>
            <a:r>
              <a:rPr lang="fi-FI" dirty="0"/>
              <a:t> 1996–2050,</a:t>
            </a:r>
            <a:br>
              <a:rPr lang="fi-FI" dirty="0"/>
            </a:br>
            <a:r>
              <a:rPr lang="fi-FI" dirty="0" err="1"/>
              <a:t>mål</a:t>
            </a:r>
            <a:r>
              <a:rPr lang="fi-FI" dirty="0"/>
              <a:t> </a:t>
            </a:r>
            <a:r>
              <a:rPr lang="fi-FI" dirty="0" err="1"/>
              <a:t>och</a:t>
            </a:r>
            <a:r>
              <a:rPr lang="fi-FI" dirty="0"/>
              <a:t> </a:t>
            </a:r>
            <a:r>
              <a:rPr lang="fi-FI" dirty="0" err="1"/>
              <a:t>utfall</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7" name="Kuva 6">
            <a:extLst>
              <a:ext uri="{FF2B5EF4-FFF2-40B4-BE49-F238E27FC236}">
                <a16:creationId xmlns:a16="http://schemas.microsoft.com/office/drawing/2014/main" id="{C0C2DE3D-09AD-4535-A90A-5D2F5CF933A6}"/>
              </a:ext>
            </a:extLst>
          </p:cNvPr>
          <p:cNvPicPr>
            <a:picLocks noChangeAspect="1"/>
          </p:cNvPicPr>
          <p:nvPr/>
        </p:nvPicPr>
        <p:blipFill>
          <a:blip r:embed="rId3"/>
          <a:stretch>
            <a:fillRect/>
          </a:stretch>
        </p:blipFill>
        <p:spPr>
          <a:xfrm>
            <a:off x="718994" y="1278593"/>
            <a:ext cx="7706012" cy="4615072"/>
          </a:xfrm>
          <a:prstGeom prst="rect">
            <a:avLst/>
          </a:prstGeom>
        </p:spPr>
      </p:pic>
    </p:spTree>
    <p:extLst>
      <p:ext uri="{BB962C8B-B14F-4D97-AF65-F5344CB8AC3E}">
        <p14:creationId xmlns:p14="http://schemas.microsoft.com/office/powerpoint/2010/main" val="3989348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58240" y="1640984"/>
            <a:ext cx="6832800" cy="2387600"/>
          </a:xfrm>
        </p:spPr>
        <p:txBody>
          <a:bodyPr/>
          <a:lstStyle/>
          <a:p>
            <a:r>
              <a:rPr lang="fi-FI" dirty="0" err="1"/>
              <a:t>Arbetspensions-</a:t>
            </a:r>
            <a:br>
              <a:rPr lang="fi-FI" dirty="0"/>
            </a:br>
            <a:r>
              <a:rPr lang="fi-FI" dirty="0" err="1"/>
              <a:t>rehabilitering</a:t>
            </a:r>
            <a:endParaRPr lang="en-US" dirty="0"/>
          </a:p>
        </p:txBody>
      </p:sp>
    </p:spTree>
    <p:extLst>
      <p:ext uri="{BB962C8B-B14F-4D97-AF65-F5344CB8AC3E}">
        <p14:creationId xmlns:p14="http://schemas.microsoft.com/office/powerpoint/2010/main" val="307814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6686" y="289442"/>
            <a:ext cx="8127583" cy="933321"/>
          </a:xfrm>
        </p:spPr>
        <p:txBody>
          <a:bodyPr/>
          <a:lstStyle/>
          <a:p>
            <a:r>
              <a:rPr lang="fi-FI" dirty="0" err="1"/>
              <a:t>Rehabiliteringsklienter</a:t>
            </a:r>
            <a:r>
              <a:rPr lang="fi-FI" dirty="0"/>
              <a:t> </a:t>
            </a:r>
            <a:r>
              <a:rPr lang="fi-FI" dirty="0" err="1"/>
              <a:t>efter</a:t>
            </a:r>
            <a:r>
              <a:rPr lang="fi-FI" dirty="0"/>
              <a:t> </a:t>
            </a:r>
            <a:r>
              <a:rPr lang="fi-FI" dirty="0" err="1"/>
              <a:t>ålder</a:t>
            </a:r>
            <a:r>
              <a:rPr lang="fi-FI" dirty="0"/>
              <a:t> </a:t>
            </a:r>
            <a:br>
              <a:rPr lang="fi-FI" dirty="0"/>
            </a:br>
            <a:r>
              <a:rPr lang="fi-FI" dirty="0" err="1"/>
              <a:t>åren</a:t>
            </a:r>
            <a:r>
              <a:rPr lang="fi-FI" dirty="0"/>
              <a:t> 2004–2018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D34AA1EA-CEDD-4647-82ED-BBAA8621D496}"/>
              </a:ext>
            </a:extLst>
          </p:cNvPr>
          <p:cNvPicPr>
            <a:picLocks noChangeAspect="1"/>
          </p:cNvPicPr>
          <p:nvPr/>
        </p:nvPicPr>
        <p:blipFill>
          <a:blip r:embed="rId3"/>
          <a:stretch>
            <a:fillRect/>
          </a:stretch>
        </p:blipFill>
        <p:spPr>
          <a:xfrm>
            <a:off x="331858" y="1223583"/>
            <a:ext cx="8632684" cy="5224725"/>
          </a:xfrm>
          <a:prstGeom prst="rect">
            <a:avLst/>
          </a:prstGeom>
        </p:spPr>
      </p:pic>
    </p:spTree>
    <p:extLst>
      <p:ext uri="{BB962C8B-B14F-4D97-AF65-F5344CB8AC3E}">
        <p14:creationId xmlns:p14="http://schemas.microsoft.com/office/powerpoint/2010/main" val="2158258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72097" y="84698"/>
            <a:ext cx="7886700" cy="957522"/>
          </a:xfrm>
        </p:spPr>
        <p:txBody>
          <a:bodyPr/>
          <a:lstStyle/>
          <a:p>
            <a:r>
              <a:rPr lang="fi-FI" sz="2400" dirty="0" err="1"/>
              <a:t>Rehabiliteringskostnader</a:t>
            </a:r>
            <a:r>
              <a:rPr lang="fi-FI" sz="2400" dirty="0"/>
              <a:t> </a:t>
            </a:r>
            <a:r>
              <a:rPr lang="fi-FI" sz="2400" dirty="0" err="1"/>
              <a:t>åren</a:t>
            </a:r>
            <a:r>
              <a:rPr lang="fi-FI" sz="2400" dirty="0"/>
              <a:t> 2002–2018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695C24D6-CCE1-4E7F-9C7C-FCDED0C76C59}"/>
              </a:ext>
            </a:extLst>
          </p:cNvPr>
          <p:cNvPicPr>
            <a:picLocks noChangeAspect="1"/>
          </p:cNvPicPr>
          <p:nvPr/>
        </p:nvPicPr>
        <p:blipFill>
          <a:blip r:embed="rId3"/>
          <a:stretch>
            <a:fillRect/>
          </a:stretch>
        </p:blipFill>
        <p:spPr>
          <a:xfrm>
            <a:off x="872097" y="1042220"/>
            <a:ext cx="7504826" cy="5230821"/>
          </a:xfrm>
          <a:prstGeom prst="rect">
            <a:avLst/>
          </a:prstGeom>
        </p:spPr>
      </p:pic>
    </p:spTree>
    <p:extLst>
      <p:ext uri="{BB962C8B-B14F-4D97-AF65-F5344CB8AC3E}">
        <p14:creationId xmlns:p14="http://schemas.microsoft.com/office/powerpoint/2010/main" val="1805165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5683" y="611689"/>
            <a:ext cx="8206258" cy="577142"/>
          </a:xfrm>
        </p:spPr>
        <p:txBody>
          <a:bodyPr/>
          <a:lstStyle/>
          <a:p>
            <a:r>
              <a:rPr lang="fi-FI" dirty="0" err="1"/>
              <a:t>Situationen</a:t>
            </a:r>
            <a:r>
              <a:rPr lang="fi-FI" dirty="0"/>
              <a:t> </a:t>
            </a:r>
            <a:r>
              <a:rPr lang="fi-FI" dirty="0" err="1"/>
              <a:t>efter</a:t>
            </a:r>
            <a:r>
              <a:rPr lang="fi-FI" dirty="0"/>
              <a:t> </a:t>
            </a:r>
            <a:r>
              <a:rPr lang="fi-FI" dirty="0" err="1"/>
              <a:t>rehabilitering</a:t>
            </a:r>
            <a:r>
              <a:rPr lang="fi-FI" dirty="0"/>
              <a:t> </a:t>
            </a:r>
            <a:r>
              <a:rPr lang="fi-FI" dirty="0" err="1"/>
              <a:t>åren</a:t>
            </a:r>
            <a:r>
              <a:rPr lang="fi-FI" dirty="0"/>
              <a:t> 2009–2018</a:t>
            </a:r>
            <a:br>
              <a:rPr lang="en-US" sz="2400"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C83C90B4-37E7-4CB0-B062-62939D5EDE1D}"/>
              </a:ext>
            </a:extLst>
          </p:cNvPr>
          <p:cNvPicPr>
            <a:picLocks noChangeAspect="1"/>
          </p:cNvPicPr>
          <p:nvPr/>
        </p:nvPicPr>
        <p:blipFill>
          <a:blip r:embed="rId3"/>
          <a:stretch>
            <a:fillRect/>
          </a:stretch>
        </p:blipFill>
        <p:spPr>
          <a:xfrm>
            <a:off x="453795" y="1005236"/>
            <a:ext cx="8236410" cy="5133277"/>
          </a:xfrm>
          <a:prstGeom prst="rect">
            <a:avLst/>
          </a:prstGeom>
        </p:spPr>
      </p:pic>
    </p:spTree>
    <p:extLst>
      <p:ext uri="{BB962C8B-B14F-4D97-AF65-F5344CB8AC3E}">
        <p14:creationId xmlns:p14="http://schemas.microsoft.com/office/powerpoint/2010/main" val="4027780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2451" y="144971"/>
            <a:ext cx="7240732" cy="1117925"/>
          </a:xfrm>
        </p:spPr>
        <p:txBody>
          <a:bodyPr/>
          <a:lstStyle/>
          <a:p>
            <a:r>
              <a:rPr lang="fi-FI" dirty="0" err="1"/>
              <a:t>Fortsättningen</a:t>
            </a:r>
            <a:r>
              <a:rPr lang="fi-FI" dirty="0"/>
              <a:t> i </a:t>
            </a:r>
            <a:r>
              <a:rPr lang="fi-FI" dirty="0" err="1"/>
              <a:t>arbetslivet</a:t>
            </a:r>
            <a:r>
              <a:rPr lang="fi-FI" dirty="0"/>
              <a:t> </a:t>
            </a:r>
            <a:r>
              <a:rPr lang="fi-FI" dirty="0" err="1"/>
              <a:t>bland</a:t>
            </a:r>
            <a:r>
              <a:rPr lang="fi-FI" dirty="0"/>
              <a:t> </a:t>
            </a:r>
            <a:r>
              <a:rPr lang="fi-FI" dirty="0" err="1"/>
              <a:t>dem</a:t>
            </a:r>
            <a:r>
              <a:rPr lang="fi-FI" dirty="0"/>
              <a:t> </a:t>
            </a:r>
            <a:br>
              <a:rPr lang="fi-FI" dirty="0"/>
            </a:br>
            <a:r>
              <a:rPr lang="fi-FI" dirty="0" err="1"/>
              <a:t>som</a:t>
            </a:r>
            <a:r>
              <a:rPr lang="fi-FI" dirty="0"/>
              <a:t> </a:t>
            </a:r>
            <a:r>
              <a:rPr lang="fi-FI" dirty="0" err="1"/>
              <a:t>slutfört</a:t>
            </a:r>
            <a:r>
              <a:rPr lang="fi-FI" dirty="0"/>
              <a:t> </a:t>
            </a:r>
            <a:r>
              <a:rPr lang="fi-FI" dirty="0" err="1"/>
              <a:t>rehabilitering</a:t>
            </a:r>
            <a:r>
              <a:rPr lang="fi-FI" dirty="0"/>
              <a:t> </a:t>
            </a:r>
            <a:r>
              <a:rPr lang="fi-FI" dirty="0" err="1"/>
              <a:t>år</a:t>
            </a:r>
            <a:r>
              <a:rPr lang="fi-FI" dirty="0"/>
              <a:t> 2013</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CF6C4DB1-0DE9-49A3-A4EC-511CD9506BD9}"/>
              </a:ext>
            </a:extLst>
          </p:cNvPr>
          <p:cNvPicPr>
            <a:picLocks noChangeAspect="1"/>
          </p:cNvPicPr>
          <p:nvPr/>
        </p:nvPicPr>
        <p:blipFill>
          <a:blip r:embed="rId3"/>
          <a:stretch>
            <a:fillRect/>
          </a:stretch>
        </p:blipFill>
        <p:spPr>
          <a:xfrm>
            <a:off x="609585" y="1262896"/>
            <a:ext cx="8260796" cy="5029636"/>
          </a:xfrm>
          <a:prstGeom prst="rect">
            <a:avLst/>
          </a:prstGeom>
        </p:spPr>
      </p:pic>
    </p:spTree>
    <p:extLst>
      <p:ext uri="{BB962C8B-B14F-4D97-AF65-F5344CB8AC3E}">
        <p14:creationId xmlns:p14="http://schemas.microsoft.com/office/powerpoint/2010/main" val="388636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76713" y="1650222"/>
            <a:ext cx="6832800" cy="2387600"/>
          </a:xfrm>
        </p:spPr>
        <p:txBody>
          <a:bodyPr/>
          <a:lstStyle/>
          <a:p>
            <a:r>
              <a:rPr lang="fi-FI" dirty="0" err="1"/>
              <a:t>Finansieringen</a:t>
            </a:r>
            <a:r>
              <a:rPr lang="fi-FI" dirty="0"/>
              <a:t> av </a:t>
            </a:r>
            <a:r>
              <a:rPr lang="fi-FI" dirty="0" err="1"/>
              <a:t>arbetspensionerna</a:t>
            </a:r>
            <a:endParaRPr lang="en-US" dirty="0"/>
          </a:p>
        </p:txBody>
      </p:sp>
    </p:spTree>
    <p:extLst>
      <p:ext uri="{BB962C8B-B14F-4D97-AF65-F5344CB8AC3E}">
        <p14:creationId xmlns:p14="http://schemas.microsoft.com/office/powerpoint/2010/main" val="763470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0"/>
            <a:ext cx="7886700" cy="1092251"/>
          </a:xfrm>
        </p:spPr>
        <p:txBody>
          <a:bodyPr/>
          <a:lstStyle/>
          <a:p>
            <a:r>
              <a:rPr lang="fi-FI" dirty="0" err="1"/>
              <a:t>Finansieringen</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1B2888C1-8B5C-408C-B4A6-7C135CCA0AC7}"/>
              </a:ext>
            </a:extLst>
          </p:cNvPr>
          <p:cNvPicPr>
            <a:picLocks noChangeAspect="1"/>
          </p:cNvPicPr>
          <p:nvPr/>
        </p:nvPicPr>
        <p:blipFill>
          <a:blip r:embed="rId3"/>
          <a:stretch>
            <a:fillRect/>
          </a:stretch>
        </p:blipFill>
        <p:spPr>
          <a:xfrm>
            <a:off x="1743211" y="1139753"/>
            <a:ext cx="5657578" cy="4578493"/>
          </a:xfrm>
          <a:prstGeom prst="rect">
            <a:avLst/>
          </a:prstGeom>
        </p:spPr>
      </p:pic>
    </p:spTree>
    <p:extLst>
      <p:ext uri="{BB962C8B-B14F-4D97-AF65-F5344CB8AC3E}">
        <p14:creationId xmlns:p14="http://schemas.microsoft.com/office/powerpoint/2010/main" val="232277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78414" y="286173"/>
            <a:ext cx="6790046" cy="942125"/>
          </a:xfrm>
        </p:spPr>
        <p:txBody>
          <a:bodyPr/>
          <a:lstStyle/>
          <a:p>
            <a:r>
              <a:rPr lang="fi-FI" dirty="0" err="1"/>
              <a:t>Pensionstagarens</a:t>
            </a:r>
            <a:r>
              <a:rPr lang="fi-FI" dirty="0"/>
              <a:t> </a:t>
            </a:r>
            <a:r>
              <a:rPr lang="fi-FI" dirty="0" err="1"/>
              <a:t>grundtrygghet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1C98BF1A-8E81-4156-96EC-82DB33370400}"/>
              </a:ext>
            </a:extLst>
          </p:cNvPr>
          <p:cNvPicPr>
            <a:picLocks noChangeAspect="1"/>
          </p:cNvPicPr>
          <p:nvPr/>
        </p:nvPicPr>
        <p:blipFill>
          <a:blip r:embed="rId3"/>
          <a:stretch>
            <a:fillRect/>
          </a:stretch>
        </p:blipFill>
        <p:spPr>
          <a:xfrm>
            <a:off x="778414" y="1331893"/>
            <a:ext cx="7827942" cy="1908213"/>
          </a:xfrm>
          <a:prstGeom prst="rect">
            <a:avLst/>
          </a:prstGeom>
        </p:spPr>
      </p:pic>
    </p:spTree>
    <p:extLst>
      <p:ext uri="{BB962C8B-B14F-4D97-AF65-F5344CB8AC3E}">
        <p14:creationId xmlns:p14="http://schemas.microsoft.com/office/powerpoint/2010/main" val="516327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7880" y="93015"/>
            <a:ext cx="8534415" cy="887533"/>
          </a:xfrm>
        </p:spPr>
        <p:txBody>
          <a:bodyPr/>
          <a:lstStyle/>
          <a:p>
            <a:r>
              <a:rPr lang="fi-FI" dirty="0" err="1"/>
              <a:t>Penningflödena</a:t>
            </a:r>
            <a:r>
              <a:rPr lang="fi-FI" dirty="0"/>
              <a:t> i </a:t>
            </a:r>
            <a:r>
              <a:rPr lang="fi-FI" dirty="0" err="1"/>
              <a:t>arbetspensionssystemet</a:t>
            </a:r>
            <a:r>
              <a:rPr lang="fi-FI" dirty="0"/>
              <a:t> </a:t>
            </a:r>
            <a:r>
              <a:rPr lang="fi-FI" dirty="0" err="1"/>
              <a:t>år</a:t>
            </a:r>
            <a:r>
              <a:rPr lang="fi-FI" dirty="0"/>
              <a:t> 2018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AA6A5DE0-3ED9-48EA-ADDE-357B61ADC8EC}"/>
              </a:ext>
            </a:extLst>
          </p:cNvPr>
          <p:cNvPicPr>
            <a:picLocks noChangeAspect="1"/>
          </p:cNvPicPr>
          <p:nvPr/>
        </p:nvPicPr>
        <p:blipFill>
          <a:blip r:embed="rId3"/>
          <a:stretch>
            <a:fillRect/>
          </a:stretch>
        </p:blipFill>
        <p:spPr>
          <a:xfrm>
            <a:off x="462940" y="752624"/>
            <a:ext cx="8218120" cy="5352752"/>
          </a:xfrm>
          <a:prstGeom prst="rect">
            <a:avLst/>
          </a:prstGeom>
        </p:spPr>
      </p:pic>
    </p:spTree>
    <p:extLst>
      <p:ext uri="{BB962C8B-B14F-4D97-AF65-F5344CB8AC3E}">
        <p14:creationId xmlns:p14="http://schemas.microsoft.com/office/powerpoint/2010/main" val="2712904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51</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17" name="Otsikko 1"/>
          <p:cNvSpPr>
            <a:spLocks noGrp="1"/>
          </p:cNvSpPr>
          <p:nvPr>
            <p:ph type="title"/>
          </p:nvPr>
        </p:nvSpPr>
        <p:spPr>
          <a:xfrm>
            <a:off x="507859" y="196193"/>
            <a:ext cx="8615966" cy="441076"/>
          </a:xfrm>
        </p:spPr>
        <p:txBody>
          <a:bodyPr/>
          <a:lstStyle/>
          <a:p>
            <a:r>
              <a:rPr lang="fi-FI" dirty="0" err="1"/>
              <a:t>Arbetspensionsavgifternas</a:t>
            </a:r>
            <a:r>
              <a:rPr lang="fi-FI" dirty="0"/>
              <a:t> </a:t>
            </a:r>
            <a:r>
              <a:rPr lang="fi-FI" dirty="0" err="1"/>
              <a:t>procentsatser</a:t>
            </a:r>
            <a:r>
              <a:rPr lang="fi-FI" dirty="0"/>
              <a:t> </a:t>
            </a:r>
            <a:r>
              <a:rPr lang="fi-FI" dirty="0" err="1"/>
              <a:t>år</a:t>
            </a:r>
            <a:r>
              <a:rPr lang="fi-FI" dirty="0"/>
              <a:t> 2020</a:t>
            </a:r>
            <a:endParaRPr lang="en-US" dirty="0"/>
          </a:p>
        </p:txBody>
      </p:sp>
      <p:pic>
        <p:nvPicPr>
          <p:cNvPr id="2" name="Kuva 1">
            <a:extLst>
              <a:ext uri="{FF2B5EF4-FFF2-40B4-BE49-F238E27FC236}">
                <a16:creationId xmlns:a16="http://schemas.microsoft.com/office/drawing/2014/main" id="{097944FF-1F4A-4AA9-B5EE-49330C695EBF}"/>
              </a:ext>
            </a:extLst>
          </p:cNvPr>
          <p:cNvPicPr>
            <a:picLocks noChangeAspect="1"/>
          </p:cNvPicPr>
          <p:nvPr/>
        </p:nvPicPr>
        <p:blipFill>
          <a:blip r:embed="rId3"/>
          <a:stretch>
            <a:fillRect/>
          </a:stretch>
        </p:blipFill>
        <p:spPr>
          <a:xfrm>
            <a:off x="480152" y="750852"/>
            <a:ext cx="8023031" cy="5578323"/>
          </a:xfrm>
          <a:prstGeom prst="rect">
            <a:avLst/>
          </a:prstGeom>
        </p:spPr>
      </p:pic>
    </p:spTree>
    <p:extLst>
      <p:ext uri="{BB962C8B-B14F-4D97-AF65-F5344CB8AC3E}">
        <p14:creationId xmlns:p14="http://schemas.microsoft.com/office/powerpoint/2010/main" val="302817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1972" y="329845"/>
            <a:ext cx="8500055" cy="431469"/>
          </a:xfrm>
        </p:spPr>
        <p:txBody>
          <a:bodyPr/>
          <a:lstStyle/>
          <a:p>
            <a:r>
              <a:rPr lang="fi-FI" dirty="0" err="1"/>
              <a:t>Genomsnittlig</a:t>
            </a:r>
            <a:r>
              <a:rPr lang="fi-FI" dirty="0"/>
              <a:t> APL-/</a:t>
            </a:r>
            <a:r>
              <a:rPr lang="fi-FI" dirty="0" err="1"/>
              <a:t>ArPL-avgift</a:t>
            </a:r>
            <a:r>
              <a:rPr lang="fi-FI" dirty="0"/>
              <a:t> </a:t>
            </a:r>
            <a:r>
              <a:rPr lang="fi-FI" dirty="0" err="1"/>
              <a:t>åren</a:t>
            </a:r>
            <a:r>
              <a:rPr lang="fi-FI" dirty="0"/>
              <a:t> 1962–2019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DC9C3082-FF4C-4556-9E78-72C4A9EE85CF}"/>
              </a:ext>
            </a:extLst>
          </p:cNvPr>
          <p:cNvPicPr>
            <a:picLocks noChangeAspect="1"/>
          </p:cNvPicPr>
          <p:nvPr/>
        </p:nvPicPr>
        <p:blipFill>
          <a:blip r:embed="rId3"/>
          <a:stretch>
            <a:fillRect/>
          </a:stretch>
        </p:blipFill>
        <p:spPr>
          <a:xfrm>
            <a:off x="426727" y="761314"/>
            <a:ext cx="8614395" cy="5212532"/>
          </a:xfrm>
          <a:prstGeom prst="rect">
            <a:avLst/>
          </a:prstGeom>
        </p:spPr>
      </p:pic>
    </p:spTree>
    <p:extLst>
      <p:ext uri="{BB962C8B-B14F-4D97-AF65-F5344CB8AC3E}">
        <p14:creationId xmlns:p14="http://schemas.microsoft.com/office/powerpoint/2010/main" val="3862921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1480" y="206151"/>
            <a:ext cx="7886700" cy="926613"/>
          </a:xfrm>
        </p:spPr>
        <p:txBody>
          <a:bodyPr/>
          <a:lstStyle/>
          <a:p>
            <a:r>
              <a:rPr lang="fi-FI" dirty="0" err="1"/>
              <a:t>Arbetspensionsfonderna</a:t>
            </a:r>
            <a:r>
              <a:rPr lang="fi-FI" dirty="0"/>
              <a:t> </a:t>
            </a:r>
            <a:r>
              <a:rPr lang="fi-FI" dirty="0" err="1"/>
              <a:t>och</a:t>
            </a:r>
            <a:r>
              <a:rPr lang="fi-FI" dirty="0"/>
              <a:t> </a:t>
            </a:r>
            <a:r>
              <a:rPr lang="fi-FI" dirty="0" err="1"/>
              <a:t>deras</a:t>
            </a:r>
            <a:r>
              <a:rPr lang="fi-FI" dirty="0"/>
              <a:t> </a:t>
            </a:r>
            <a:r>
              <a:rPr lang="fi-FI" dirty="0" err="1"/>
              <a:t>förhållande</a:t>
            </a:r>
            <a:r>
              <a:rPr lang="fi-FI" dirty="0"/>
              <a:t> </a:t>
            </a:r>
            <a:r>
              <a:rPr lang="fi-FI" dirty="0" err="1"/>
              <a:t>till</a:t>
            </a:r>
            <a:r>
              <a:rPr lang="fi-FI" dirty="0"/>
              <a:t> </a:t>
            </a:r>
            <a:r>
              <a:rPr lang="fi-FI" dirty="0" err="1"/>
              <a:t>bruttonationalprodukten</a:t>
            </a:r>
            <a:r>
              <a:rPr lang="fi-FI" dirty="0"/>
              <a:t> </a:t>
            </a:r>
            <a:r>
              <a:rPr lang="fi-FI" dirty="0" err="1"/>
              <a:t>åren</a:t>
            </a:r>
            <a:r>
              <a:rPr lang="fi-FI" dirty="0"/>
              <a:t> 2009–2018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5A0B0E6D-214B-4F48-9E7D-1BACCBC7BF1A}"/>
              </a:ext>
            </a:extLst>
          </p:cNvPr>
          <p:cNvPicPr>
            <a:picLocks noChangeAspect="1"/>
          </p:cNvPicPr>
          <p:nvPr/>
        </p:nvPicPr>
        <p:blipFill>
          <a:blip r:embed="rId3"/>
          <a:stretch>
            <a:fillRect/>
          </a:stretch>
        </p:blipFill>
        <p:spPr>
          <a:xfrm>
            <a:off x="705723" y="1242460"/>
            <a:ext cx="7797460" cy="5090601"/>
          </a:xfrm>
          <a:prstGeom prst="rect">
            <a:avLst/>
          </a:prstGeom>
        </p:spPr>
      </p:pic>
    </p:spTree>
    <p:extLst>
      <p:ext uri="{BB962C8B-B14F-4D97-AF65-F5344CB8AC3E}">
        <p14:creationId xmlns:p14="http://schemas.microsoft.com/office/powerpoint/2010/main" val="2938033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39767" y="1677930"/>
            <a:ext cx="6832800" cy="2387600"/>
          </a:xfrm>
        </p:spPr>
        <p:txBody>
          <a:bodyPr/>
          <a:lstStyle/>
          <a:p>
            <a:r>
              <a:rPr lang="fi-FI" dirty="0" err="1"/>
              <a:t>Arbetspensionsanstalternas</a:t>
            </a:r>
            <a:br>
              <a:rPr lang="fi-FI" dirty="0"/>
            </a:br>
            <a:r>
              <a:rPr lang="fi-FI" dirty="0" err="1"/>
              <a:t>placeringsverksamhet</a:t>
            </a:r>
            <a:endParaRPr lang="en-US" dirty="0"/>
          </a:p>
        </p:txBody>
      </p:sp>
    </p:spTree>
    <p:extLst>
      <p:ext uri="{BB962C8B-B14F-4D97-AF65-F5344CB8AC3E}">
        <p14:creationId xmlns:p14="http://schemas.microsoft.com/office/powerpoint/2010/main" val="1774226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Avkastningen</a:t>
            </a:r>
            <a:r>
              <a:rPr lang="fi-FI" dirty="0"/>
              <a:t> av </a:t>
            </a:r>
            <a:r>
              <a:rPr lang="fi-FI" dirty="0" err="1"/>
              <a:t>arbetspensionsplaceringar</a:t>
            </a:r>
            <a:r>
              <a:rPr lang="fi-FI" dirty="0"/>
              <a:t> </a:t>
            </a:r>
            <a:r>
              <a:rPr lang="fi-FI" dirty="0" err="1"/>
              <a:t>enligt</a:t>
            </a:r>
            <a:r>
              <a:rPr lang="fi-FI" dirty="0"/>
              <a:t> </a:t>
            </a:r>
            <a:r>
              <a:rPr lang="fi-FI" dirty="0" err="1"/>
              <a:t>verkligt</a:t>
            </a:r>
            <a:r>
              <a:rPr lang="fi-FI" dirty="0"/>
              <a:t> </a:t>
            </a:r>
            <a:r>
              <a:rPr lang="fi-FI" dirty="0" err="1"/>
              <a:t>värde</a:t>
            </a:r>
            <a:r>
              <a:rPr lang="fi-FI" dirty="0"/>
              <a:t> </a:t>
            </a:r>
            <a:r>
              <a:rPr lang="fi-FI" dirty="0" err="1"/>
              <a:t>åren</a:t>
            </a:r>
            <a:r>
              <a:rPr lang="fi-FI" dirty="0"/>
              <a:t> 1998–2018</a:t>
            </a:r>
            <a:br>
              <a:rPr lang="en-US" sz="2400"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8B8A9275-B97C-4765-BF15-B33D6FE965A9}"/>
              </a:ext>
            </a:extLst>
          </p:cNvPr>
          <p:cNvPicPr>
            <a:picLocks noChangeAspect="1"/>
          </p:cNvPicPr>
          <p:nvPr/>
        </p:nvPicPr>
        <p:blipFill>
          <a:blip r:embed="rId3"/>
          <a:stretch>
            <a:fillRect/>
          </a:stretch>
        </p:blipFill>
        <p:spPr>
          <a:xfrm>
            <a:off x="1282923" y="1134404"/>
            <a:ext cx="6578154" cy="4932091"/>
          </a:xfrm>
          <a:prstGeom prst="rect">
            <a:avLst/>
          </a:prstGeom>
        </p:spPr>
      </p:pic>
    </p:spTree>
    <p:extLst>
      <p:ext uri="{BB962C8B-B14F-4D97-AF65-F5344CB8AC3E}">
        <p14:creationId xmlns:p14="http://schemas.microsoft.com/office/powerpoint/2010/main" val="2601560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0068" y="110202"/>
            <a:ext cx="7562314" cy="1325563"/>
          </a:xfrm>
        </p:spPr>
        <p:txBody>
          <a:bodyPr/>
          <a:lstStyle/>
          <a:p>
            <a:r>
              <a:rPr lang="fi-FI" dirty="0" err="1"/>
              <a:t>Arbetspensionsplaceringarna</a:t>
            </a:r>
            <a:r>
              <a:rPr lang="fi-FI" dirty="0"/>
              <a:t> </a:t>
            </a:r>
            <a:r>
              <a:rPr lang="fi-FI" dirty="0" err="1"/>
              <a:t>efter</a:t>
            </a:r>
            <a:r>
              <a:rPr lang="fi-FI" dirty="0"/>
              <a:t> </a:t>
            </a:r>
            <a:br>
              <a:rPr lang="fi-FI" dirty="0"/>
            </a:br>
            <a:r>
              <a:rPr lang="fi-FI" dirty="0" err="1"/>
              <a:t>förmögenhetskategorier</a:t>
            </a:r>
            <a:r>
              <a:rPr lang="fi-FI" dirty="0"/>
              <a:t> </a:t>
            </a:r>
            <a:r>
              <a:rPr lang="fi-FI" dirty="0" err="1"/>
              <a:t>åren</a:t>
            </a:r>
            <a:r>
              <a:rPr lang="fi-FI" dirty="0"/>
              <a:t> 2008–2018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8" name="Kuva 7">
            <a:extLst>
              <a:ext uri="{FF2B5EF4-FFF2-40B4-BE49-F238E27FC236}">
                <a16:creationId xmlns:a16="http://schemas.microsoft.com/office/drawing/2014/main" id="{09ED02BC-5C7A-4568-AA4D-C170B6740E47}"/>
              </a:ext>
            </a:extLst>
          </p:cNvPr>
          <p:cNvPicPr>
            <a:picLocks noChangeAspect="1"/>
          </p:cNvPicPr>
          <p:nvPr/>
        </p:nvPicPr>
        <p:blipFill>
          <a:blip r:embed="rId3"/>
          <a:stretch>
            <a:fillRect/>
          </a:stretch>
        </p:blipFill>
        <p:spPr>
          <a:xfrm>
            <a:off x="440068" y="1310430"/>
            <a:ext cx="8492464" cy="4846740"/>
          </a:xfrm>
          <a:prstGeom prst="rect">
            <a:avLst/>
          </a:prstGeom>
        </p:spPr>
      </p:pic>
    </p:spTree>
    <p:extLst>
      <p:ext uri="{BB962C8B-B14F-4D97-AF65-F5344CB8AC3E}">
        <p14:creationId xmlns:p14="http://schemas.microsoft.com/office/powerpoint/2010/main" val="689321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7842" y="-65252"/>
            <a:ext cx="7886700" cy="1325563"/>
          </a:xfrm>
        </p:spPr>
        <p:txBody>
          <a:bodyPr/>
          <a:lstStyle/>
          <a:p>
            <a:r>
              <a:rPr lang="fi-FI" dirty="0" err="1"/>
              <a:t>Arbetspensionsplaceringar</a:t>
            </a:r>
            <a:r>
              <a:rPr lang="fi-FI" dirty="0"/>
              <a:t> </a:t>
            </a:r>
            <a:r>
              <a:rPr lang="fi-FI" dirty="0" err="1"/>
              <a:t>efter</a:t>
            </a:r>
            <a:r>
              <a:rPr lang="fi-FI" dirty="0"/>
              <a:t> </a:t>
            </a:r>
            <a:r>
              <a:rPr lang="fi-FI" dirty="0" err="1"/>
              <a:t>region</a:t>
            </a:r>
            <a:r>
              <a:rPr lang="fi-FI" dirty="0"/>
              <a:t> </a:t>
            </a:r>
            <a:br>
              <a:rPr lang="fi-FI" dirty="0"/>
            </a:br>
            <a:r>
              <a:rPr lang="fi-FI" dirty="0" err="1"/>
              <a:t>åren</a:t>
            </a:r>
            <a:r>
              <a:rPr lang="fi-FI" dirty="0"/>
              <a:t> 2008–2018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C0FB7F82-45D4-4B3C-A61C-21D2AD09F09A}"/>
              </a:ext>
            </a:extLst>
          </p:cNvPr>
          <p:cNvPicPr>
            <a:picLocks noChangeAspect="1"/>
          </p:cNvPicPr>
          <p:nvPr/>
        </p:nvPicPr>
        <p:blipFill>
          <a:blip r:embed="rId3"/>
          <a:stretch>
            <a:fillRect/>
          </a:stretch>
        </p:blipFill>
        <p:spPr>
          <a:xfrm>
            <a:off x="264802" y="1095544"/>
            <a:ext cx="8614395" cy="4895512"/>
          </a:xfrm>
          <a:prstGeom prst="rect">
            <a:avLst/>
          </a:prstGeom>
        </p:spPr>
      </p:pic>
    </p:spTree>
    <p:extLst>
      <p:ext uri="{BB962C8B-B14F-4D97-AF65-F5344CB8AC3E}">
        <p14:creationId xmlns:p14="http://schemas.microsoft.com/office/powerpoint/2010/main" val="322121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7859" y="356662"/>
            <a:ext cx="7886700" cy="937332"/>
          </a:xfrm>
        </p:spPr>
        <p:txBody>
          <a:bodyPr/>
          <a:lstStyle/>
          <a:p>
            <a:r>
              <a:rPr lang="fi-FI" dirty="0" err="1"/>
              <a:t>Totalpensionen</a:t>
            </a:r>
            <a:r>
              <a:rPr lang="fi-FI" dirty="0"/>
              <a:t> </a:t>
            </a:r>
            <a:r>
              <a:rPr lang="fi-FI" dirty="0" err="1"/>
              <a:t>år</a:t>
            </a:r>
            <a:r>
              <a:rPr lang="fi-FI" dirty="0"/>
              <a:t> 2020</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3" name="Kuva 2">
            <a:extLst>
              <a:ext uri="{FF2B5EF4-FFF2-40B4-BE49-F238E27FC236}">
                <a16:creationId xmlns:a16="http://schemas.microsoft.com/office/drawing/2014/main" id="{4893CBE2-0EBC-4DDA-BEF0-08AA7FF2E8B7}"/>
              </a:ext>
            </a:extLst>
          </p:cNvPr>
          <p:cNvPicPr>
            <a:picLocks noChangeAspect="1"/>
          </p:cNvPicPr>
          <p:nvPr/>
        </p:nvPicPr>
        <p:blipFill>
          <a:blip r:embed="rId3"/>
          <a:stretch>
            <a:fillRect/>
          </a:stretch>
        </p:blipFill>
        <p:spPr>
          <a:xfrm>
            <a:off x="908887" y="1293994"/>
            <a:ext cx="7742591" cy="4706520"/>
          </a:xfrm>
          <a:prstGeom prst="rect">
            <a:avLst/>
          </a:prstGeom>
        </p:spPr>
      </p:pic>
    </p:spTree>
    <p:extLst>
      <p:ext uri="{BB962C8B-B14F-4D97-AF65-F5344CB8AC3E}">
        <p14:creationId xmlns:p14="http://schemas.microsoft.com/office/powerpoint/2010/main" val="68777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063" y="502742"/>
            <a:ext cx="7886700" cy="575762"/>
          </a:xfrm>
        </p:spPr>
        <p:txBody>
          <a:bodyPr/>
          <a:lstStyle/>
          <a:p>
            <a:r>
              <a:rPr lang="fi-FI" sz="2400" dirty="0" err="1"/>
              <a:t>Arbetspensionsystemets</a:t>
            </a:r>
            <a:r>
              <a:rPr lang="fi-FI" sz="2400" dirty="0"/>
              <a:t> </a:t>
            </a:r>
            <a:r>
              <a:rPr lang="fi-FI" sz="2400" dirty="0" err="1"/>
              <a:t>verkställighet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4E323D87-E488-42E5-88D1-20DBCFF90BA0}"/>
              </a:ext>
            </a:extLst>
          </p:cNvPr>
          <p:cNvPicPr>
            <a:picLocks noChangeAspect="1"/>
          </p:cNvPicPr>
          <p:nvPr/>
        </p:nvPicPr>
        <p:blipFill>
          <a:blip r:embed="rId3"/>
          <a:stretch>
            <a:fillRect/>
          </a:stretch>
        </p:blipFill>
        <p:spPr>
          <a:xfrm>
            <a:off x="1152234" y="1389739"/>
            <a:ext cx="6706181" cy="4669941"/>
          </a:xfrm>
          <a:prstGeom prst="rect">
            <a:avLst/>
          </a:prstGeom>
        </p:spPr>
      </p:pic>
    </p:spTree>
    <p:extLst>
      <p:ext uri="{BB962C8B-B14F-4D97-AF65-F5344CB8AC3E}">
        <p14:creationId xmlns:p14="http://schemas.microsoft.com/office/powerpoint/2010/main" val="259141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2146" y="333561"/>
            <a:ext cx="7137310" cy="1036699"/>
          </a:xfrm>
        </p:spPr>
        <p:txBody>
          <a:bodyPr/>
          <a:lstStyle/>
          <a:p>
            <a:pPr algn="ctr"/>
            <a:r>
              <a:rPr lang="fi-FI" sz="2400" dirty="0" err="1"/>
              <a:t>Beredningen</a:t>
            </a:r>
            <a:r>
              <a:rPr lang="fi-FI" sz="2400" dirty="0"/>
              <a:t> </a:t>
            </a:r>
            <a:r>
              <a:rPr lang="fi-FI" sz="2400" dirty="0" err="1"/>
              <a:t>och</a:t>
            </a:r>
            <a:r>
              <a:rPr lang="fi-FI" sz="2400" dirty="0"/>
              <a:t> </a:t>
            </a:r>
            <a:r>
              <a:rPr lang="fi-FI" sz="2400" dirty="0" err="1"/>
              <a:t>ikraftträdandet</a:t>
            </a:r>
            <a:r>
              <a:rPr lang="fi-FI" sz="2400" dirty="0"/>
              <a:t> av </a:t>
            </a:r>
            <a:r>
              <a:rPr lang="fi-FI" sz="2400" dirty="0" err="1"/>
              <a:t>arbetspensionslagarna</a:t>
            </a:r>
            <a:br>
              <a:rPr lang="en-US" sz="2400" dirty="0">
                <a:solidFill>
                  <a:srgbClr val="023588"/>
                </a:solidFill>
              </a:rPr>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8</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DA101F25-4B17-4AA4-BADE-90671AFBB4B9}"/>
              </a:ext>
            </a:extLst>
          </p:cNvPr>
          <p:cNvPicPr>
            <a:picLocks noChangeAspect="1"/>
          </p:cNvPicPr>
          <p:nvPr/>
        </p:nvPicPr>
        <p:blipFill>
          <a:blip r:embed="rId3"/>
          <a:stretch>
            <a:fillRect/>
          </a:stretch>
        </p:blipFill>
        <p:spPr>
          <a:xfrm>
            <a:off x="402376" y="1379785"/>
            <a:ext cx="8516850" cy="3755461"/>
          </a:xfrm>
          <a:prstGeom prst="rect">
            <a:avLst/>
          </a:prstGeom>
        </p:spPr>
      </p:pic>
    </p:spTree>
    <p:extLst>
      <p:ext uri="{BB962C8B-B14F-4D97-AF65-F5344CB8AC3E}">
        <p14:creationId xmlns:p14="http://schemas.microsoft.com/office/powerpoint/2010/main" val="239860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58240" y="2090103"/>
            <a:ext cx="6832800" cy="2387600"/>
          </a:xfrm>
        </p:spPr>
        <p:txBody>
          <a:bodyPr/>
          <a:lstStyle/>
          <a:p>
            <a:r>
              <a:rPr lang="fi-FI" dirty="0" err="1"/>
              <a:t>Hur</a:t>
            </a:r>
            <a:r>
              <a:rPr lang="fi-FI" dirty="0"/>
              <a:t> </a:t>
            </a:r>
            <a:r>
              <a:rPr lang="fi-FI" dirty="0" err="1"/>
              <a:t>pensionen</a:t>
            </a:r>
            <a:r>
              <a:rPr lang="fi-FI" dirty="0"/>
              <a:t> </a:t>
            </a:r>
            <a:r>
              <a:rPr lang="fi-FI" dirty="0" err="1"/>
              <a:t>bestäms</a:t>
            </a:r>
            <a:br>
              <a:rPr lang="fi-FI" sz="2000" dirty="0">
                <a:solidFill>
                  <a:srgbClr val="FF0000"/>
                </a:solidFill>
              </a:rPr>
            </a:br>
            <a:endParaRPr lang="en-US" dirty="0"/>
          </a:p>
        </p:txBody>
      </p:sp>
    </p:spTree>
    <p:extLst>
      <p:ext uri="{BB962C8B-B14F-4D97-AF65-F5344CB8AC3E}">
        <p14:creationId xmlns:p14="http://schemas.microsoft.com/office/powerpoint/2010/main" val="3478719630"/>
      </p:ext>
    </p:extLst>
  </p:cSld>
  <p:clrMapOvr>
    <a:masterClrMapping/>
  </p:clrMapOvr>
</p:sld>
</file>

<file path=ppt/theme/theme1.xml><?xml version="1.0" encoding="utf-8"?>
<a:theme xmlns:a="http://schemas.openxmlformats.org/drawingml/2006/main" name="ETK_ruotsi">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3637</Words>
  <Application>Microsoft Office PowerPoint</Application>
  <PresentationFormat>Näytössä katseltava diaesitys (4:3)</PresentationFormat>
  <Paragraphs>595</Paragraphs>
  <Slides>57</Slides>
  <Notes>56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57</vt:i4>
      </vt:variant>
    </vt:vector>
  </HeadingPairs>
  <TitlesOfParts>
    <vt:vector size="61" baseType="lpstr">
      <vt:lpstr>Arial</vt:lpstr>
      <vt:lpstr>Calibri</vt:lpstr>
      <vt:lpstr>Verdana</vt:lpstr>
      <vt:lpstr>ETK_ruotsi</vt:lpstr>
      <vt:lpstr>Arbetspensionssystemet i bilder</vt:lpstr>
      <vt:lpstr>Pensionssystemet och  dess förvaltning </vt:lpstr>
      <vt:lpstr>Socialförsäkringen år 2018 40 md €</vt:lpstr>
      <vt:lpstr>Pensionsförsäkringen i Finland år 2018</vt:lpstr>
      <vt:lpstr>Pensionstagarens grundtrygghet</vt:lpstr>
      <vt:lpstr>Totalpensionen år 2020</vt:lpstr>
      <vt:lpstr>Arbetspensionsystemets verkställighet</vt:lpstr>
      <vt:lpstr>Beredningen och ikraftträdandet av arbetspensionslagarna </vt:lpstr>
      <vt:lpstr>Hur pensionen bestäms </vt:lpstr>
      <vt:lpstr>Pensionstagarens grundtrygghet</vt:lpstr>
      <vt:lpstr>Totalpensionen år 2020</vt:lpstr>
      <vt:lpstr>Totalpension år 2020, inkl. bostadsbidrag</vt:lpstr>
      <vt:lpstr>Pension tjänas in för inkomster</vt:lpstr>
      <vt:lpstr>Pensionsåldern stiger per åldersklass</vt:lpstr>
      <vt:lpstr>Åldersgränserna för arbetspensionsförmånerna</vt:lpstr>
      <vt:lpstr>Indexjusteringarna tryggar pensionens nivå</vt:lpstr>
      <vt:lpstr>Pensionsnivån </vt:lpstr>
      <vt:lpstr>Genomsnittlig totalpension 31.12.2018</vt:lpstr>
      <vt:lpstr>Totalpensionens storlek, fördelningen bland pensionstagarna 31.12.2018</vt:lpstr>
      <vt:lpstr>Genomsnittlig totalpension och dess förhållande till medelförtjänsten åren 2000–2018 </vt:lpstr>
      <vt:lpstr>Genomsnittlig totalpension och dess förhållande till medelförtjänsten åren 2015–2085</vt:lpstr>
      <vt:lpstr>Pensionsutgiften </vt:lpstr>
      <vt:lpstr>Arbetspensionsutgiften och FPA-pensions-utgiften år 2018</vt:lpstr>
      <vt:lpstr>Lagstadgad totalpensionsutgift åren 2013–2018, mn euro</vt:lpstr>
      <vt:lpstr>Pensionsutgifterna i förhållande till bruttonationalprodukten åren 2005–2085 </vt:lpstr>
      <vt:lpstr>Utgifts- och avgiftsprocent enligt ArPL i proportion till lönesumman åren 1962–2085</vt:lpstr>
      <vt:lpstr>De arbetspensions-försäkrade</vt:lpstr>
      <vt:lpstr>Personer i åldern 17–68 år som omfattats av arbetspensionssystemet 31.12.2018</vt:lpstr>
      <vt:lpstr>Arbetspensionsförsäkrade som arbetade som anställda eller företagare 31.12.2018 efter pensionslag</vt:lpstr>
      <vt:lpstr>Pensionstagarna </vt:lpstr>
      <vt:lpstr>Samtliga pensionstagare 31.12.2018</vt:lpstr>
      <vt:lpstr>Pensionstagarna efter pensionens struktur åren 2001–2018</vt:lpstr>
      <vt:lpstr>Hela befolkningen och pensionstagarna 31.12.2018</vt:lpstr>
      <vt:lpstr>Sjukpensionstagare efter sjukdomshuvudgrupp åren 2009–2018</vt:lpstr>
      <vt:lpstr>Nya arbetspensionerade och pensioneringsåldern</vt:lpstr>
      <vt:lpstr>Nya arbetspensionerade åren 2000–2018  efter pensionsslag</vt:lpstr>
      <vt:lpstr>Nya arbetspensionstagare med sjukpension  åren 2000–2018 efter sjukdomshuvudgrupp</vt:lpstr>
      <vt:lpstr>Nya arbetspensionerade åren 2000–2018  efter åldersgrupp och medelålder</vt:lpstr>
      <vt:lpstr>Nya 50–68-åriga arbetspensionerade år 2018</vt:lpstr>
      <vt:lpstr>Pensioneringsålder för arbetspension  åren 2000–2018</vt:lpstr>
      <vt:lpstr>Förväntad pensioneringsålder för arbetspension åren 1996–2018</vt:lpstr>
      <vt:lpstr>Förväntad pensioneringsålder åren 1996–2050, mål och utfall</vt:lpstr>
      <vt:lpstr>Arbetspensions- rehabilitering</vt:lpstr>
      <vt:lpstr>Rehabiliteringsklienter efter ålder  åren 2004–2018</vt:lpstr>
      <vt:lpstr>Rehabiliteringskostnader åren 2002–2018</vt:lpstr>
      <vt:lpstr>Situationen efter rehabilitering åren 2009–2018 </vt:lpstr>
      <vt:lpstr>Fortsättningen i arbetslivet bland dem  som slutfört rehabilitering år 2013</vt:lpstr>
      <vt:lpstr>Finansieringen av arbetspensionerna</vt:lpstr>
      <vt:lpstr>Finansieringen av pensioner enligt olika lagar</vt:lpstr>
      <vt:lpstr>Penningflödena i arbetspensionssystemet år 2018 </vt:lpstr>
      <vt:lpstr>Arbetspensionsavgifternas procentsatser år 2020</vt:lpstr>
      <vt:lpstr>Genomsnittlig APL-/ArPL-avgift åren 1962–2019</vt:lpstr>
      <vt:lpstr>Arbetspensionsfonderna och deras förhållande till bruttonationalprodukten åren 2009–2018</vt:lpstr>
      <vt:lpstr>Arbetspensionsanstalternas placeringsverksamhet</vt:lpstr>
      <vt:lpstr>Avkastningen av arbetspensionsplaceringar enligt verkligt värde åren 1998–2018 </vt:lpstr>
      <vt:lpstr>Arbetspensionsplaceringarna efter  förmögenhetskategorier åren 2008–2018</vt:lpstr>
      <vt:lpstr>Arbetspensionsplaceringar efter region  åren 2008–2018</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dc:title>
  <dc:creator/>
  <cp:lastModifiedBy/>
  <cp:revision>1</cp:revision>
  <dcterms:created xsi:type="dcterms:W3CDTF">2017-02-22T12:23:11Z</dcterms:created>
  <dcterms:modified xsi:type="dcterms:W3CDTF">2020-05-13T07:38:12Z</dcterms:modified>
</cp:coreProperties>
</file>